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1" r:id="rId25"/>
    <p:sldId id="282" r:id="rId26"/>
    <p:sldId id="283" r:id="rId27"/>
    <p:sldId id="285" r:id="rId28"/>
    <p:sldId id="287" r:id="rId29"/>
    <p:sldId id="288" r:id="rId30"/>
    <p:sldId id="290" r:id="rId31"/>
    <p:sldId id="291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71" d="100"/>
          <a:sy n="71" d="100"/>
        </p:scale>
        <p:origin x="9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r-HR"/>
              <a:t>Click to edit the notes' format</a:t>
            </a:r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r-HR"/>
              <a:t>&lt;header&gt;</a:t>
            </a:r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r-HR"/>
              <a:t>&lt;date/time&gt;</a:t>
            </a:r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r-HR"/>
              <a:t>&lt;footer&gt;</a:t>
            </a:r>
            <a:endParaRPr/>
          </a:p>
        </p:txBody>
      </p:sp>
      <p:sp>
        <p:nvSpPr>
          <p:cNvPr id="2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0D02964-2439-4E4D-9275-96F142522C43}" type="slidenum">
              <a:rPr lang="hr-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51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0" name="CustomShape 2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672CFF5-89FA-406E-9F14-F855B3B0C093}" type="slidenum">
              <a:rPr lang="hr-HR" sz="1200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07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0D02964-2439-4E4D-9275-96F142522C43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46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12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05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568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14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41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92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13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8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16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788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98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88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951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61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03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062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2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E2D4A1-0FB5-46EF-A219-F9415D39CB0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FCE45B-DE09-4786-8F63-D7739C9C15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78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pirit@ambidekster.hr" TargetMode="External"/><Relationship Id="rId2" Type="http://schemas.openxmlformats.org/officeDocument/2006/relationships/hyperlink" Target="http://www.ambidekster.h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827584" y="3000624"/>
            <a:ext cx="6837120" cy="64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hr-HR" sz="3400" b="1" dirty="0">
                <a:solidFill>
                  <a:srgbClr val="002060"/>
                </a:solidFill>
                <a:latin typeface="Gill Sans MT"/>
              </a:rPr>
              <a:t>Koju </a:t>
            </a:r>
            <a:r>
              <a:rPr lang="hr-HR" sz="3400" b="1" i="1" dirty="0" err="1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3400" b="1" dirty="0">
                <a:solidFill>
                  <a:srgbClr val="002060"/>
                </a:solidFill>
                <a:latin typeface="Gill Sans MT"/>
              </a:rPr>
              <a:t> igru igraš?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1115616" y="692696"/>
            <a:ext cx="6336792" cy="33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r-HR" sz="2800" dirty="0">
                <a:solidFill>
                  <a:srgbClr val="0070C0"/>
                </a:solidFill>
                <a:latin typeface="Gill Sans MT"/>
              </a:rPr>
              <a:t> </a:t>
            </a: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Projekt: Klikni za sigurnost, 2015.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755576" y="3861048"/>
            <a:ext cx="6942240" cy="575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1600" dirty="0">
                <a:solidFill>
                  <a:srgbClr val="002060"/>
                </a:solidFill>
                <a:latin typeface="Gill Sans MT"/>
                <a:ea typeface="Times New Roman"/>
              </a:rPr>
              <a:t>Uz financijsku </a:t>
            </a:r>
            <a:r>
              <a:rPr lang="hr-HR" sz="1600" dirty="0" smtClean="0">
                <a:solidFill>
                  <a:srgbClr val="002060"/>
                </a:solidFill>
                <a:latin typeface="Gill Sans MT"/>
                <a:ea typeface="Times New Roman"/>
              </a:rPr>
              <a:t>podršku:</a:t>
            </a:r>
            <a:endParaRPr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r-HR" sz="1600" dirty="0">
                <a:solidFill>
                  <a:srgbClr val="002060"/>
                </a:solidFill>
                <a:latin typeface="Gill Sans MT"/>
                <a:ea typeface="Times New Roman"/>
              </a:rPr>
              <a:t>Ministarstva socijalne politike i mladih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81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39952" y="4650544"/>
            <a:ext cx="1666440" cy="664560"/>
          </a:xfrm>
          <a:prstGeom prst="rect">
            <a:avLst/>
          </a:prstGeom>
          <a:ln>
            <a:noFill/>
          </a:ln>
        </p:spPr>
      </p:pic>
      <p:pic>
        <p:nvPicPr>
          <p:cNvPr id="282" name="Slika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1268760"/>
            <a:ext cx="1773360" cy="1127160"/>
          </a:xfrm>
          <a:prstGeom prst="rect">
            <a:avLst/>
          </a:prstGeom>
          <a:ln>
            <a:noFill/>
          </a:ln>
        </p:spPr>
      </p:pic>
      <p:pic>
        <p:nvPicPr>
          <p:cNvPr id="283" name="Slika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22448" y="4650544"/>
            <a:ext cx="501480" cy="66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83568" y="332656"/>
            <a:ext cx="7494480" cy="129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Razlikovanje nasilja preko Interneta i drugih oblika nasilja </a:t>
            </a:r>
            <a:endParaRPr b="1" dirty="0"/>
          </a:p>
        </p:txBody>
      </p:sp>
      <p:sp>
        <p:nvSpPr>
          <p:cNvPr id="301" name="CustomShape 2"/>
          <p:cNvSpPr/>
          <p:nvPr/>
        </p:nvSpPr>
        <p:spPr>
          <a:xfrm>
            <a:off x="683568" y="1628800"/>
            <a:ext cx="4320480" cy="36383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p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risutno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24/7</a:t>
            </a:r>
            <a:endParaRPr sz="24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i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zloženost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kod kuće i na drugim mjestima koja su prije bila sigurna</a:t>
            </a:r>
            <a:endParaRPr sz="24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m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nogobrojna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publika i svjedoci koji se brzo povećavaju</a:t>
            </a:r>
            <a:endParaRPr sz="24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a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nonimnost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povećava osjećaj sigurnosti kod počinitelja, otežava nalaženje počinitelja</a:t>
            </a:r>
            <a:endParaRPr sz="24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302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112" y="1734892"/>
            <a:ext cx="2494832" cy="36383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755576" y="188640"/>
            <a:ext cx="7494480" cy="11521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Razlikovanje nasilja preko Interneta i drugih oblika nasilja 2.</a:t>
            </a:r>
            <a:endParaRPr b="1" dirty="0"/>
          </a:p>
        </p:txBody>
      </p:sp>
      <p:sp>
        <p:nvSpPr>
          <p:cNvPr id="304" name="CustomShape 2"/>
          <p:cNvSpPr/>
          <p:nvPr/>
        </p:nvSpPr>
        <p:spPr>
          <a:xfrm>
            <a:off x="683568" y="1772816"/>
            <a:ext cx="4756408" cy="34527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m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anjak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neverbalnih pokazatelja kao što su govor tijela i ton glasa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(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što može dovesti do pogrešnog    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tumačenja) 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n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ema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opipljive povratne informacije o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ponašanju</a:t>
            </a:r>
          </a:p>
          <a:p>
            <a:pPr>
              <a:lnSpc>
                <a:spcPct val="100000"/>
              </a:lnSpc>
            </a:pP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a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nonimnost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počiniteljima takvog nasilja daje osjećaj da počiniteljima mogu proći nekažnjeno </a:t>
            </a:r>
            <a:endParaRPr sz="2200" dirty="0">
              <a:solidFill>
                <a:srgbClr val="002060"/>
              </a:solidFill>
            </a:endParaRPr>
          </a:p>
        </p:txBody>
      </p:sp>
      <p:pic>
        <p:nvPicPr>
          <p:cNvPr id="30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439976" y="2060848"/>
            <a:ext cx="2732424" cy="326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67544" y="476672"/>
            <a:ext cx="7813440" cy="78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000" b="1" dirty="0" err="1">
                <a:solidFill>
                  <a:srgbClr val="0070C0"/>
                </a:solidFill>
                <a:latin typeface="Gill Sans MT"/>
              </a:rPr>
              <a:t>Međuvršnjačko</a:t>
            </a:r>
            <a:r>
              <a:rPr lang="hr-HR" sz="3000" b="1" dirty="0">
                <a:solidFill>
                  <a:srgbClr val="0070C0"/>
                </a:solidFill>
                <a:latin typeface="Gill Sans MT"/>
              </a:rPr>
              <a:t> nasilje preko Interneta</a:t>
            </a:r>
            <a:endParaRPr b="1" dirty="0"/>
          </a:p>
        </p:txBody>
      </p:sp>
      <p:sp>
        <p:nvSpPr>
          <p:cNvPr id="307" name="CustomShape 2"/>
          <p:cNvSpPr/>
          <p:nvPr/>
        </p:nvSpPr>
        <p:spPr>
          <a:xfrm>
            <a:off x="646992" y="1412776"/>
            <a:ext cx="8029464" cy="40324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hr-HR" sz="2200" dirty="0" err="1" smtClean="0">
                <a:solidFill>
                  <a:srgbClr val="002060"/>
                </a:solidFill>
                <a:latin typeface="Gill Sans MT"/>
              </a:rPr>
              <a:t>Međuvršnjačko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nasilje preko Interneta uključuje:  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poticanje grupne mržnje,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napade na privatnost, 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uhođenje,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uznemiravanje,</a:t>
            </a:r>
          </a:p>
          <a:p>
            <a:pPr>
              <a:lnSpc>
                <a:spcPct val="100000"/>
              </a:lnSpc>
              <a:buSzPct val="100000"/>
              <a:tabLst>
                <a:tab pos="360363" algn="l"/>
              </a:tabLst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	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vrijeđanje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Može uključivati: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slanje okrutnih, zlobnih, prijetećih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poruka,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stvaranje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internetskih stranica i profila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na društvenim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mrežama koje sadrže slike, priče, šale, uvrede ili laži o vršnjaku</a:t>
            </a:r>
            <a:endParaRPr sz="22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4" name="Picture 6" descr="Ilustracija0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048635" cy="20193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683568" y="260648"/>
            <a:ext cx="7632848" cy="11521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Kako se zaštititi od nasilja </a:t>
            </a:r>
            <a:r>
              <a:rPr lang="hr-HR" sz="2800" b="1" dirty="0" smtClean="0">
                <a:solidFill>
                  <a:srgbClr val="0070C0"/>
                </a:solidFill>
                <a:latin typeface="Gill Sans MT"/>
              </a:rPr>
              <a:t>putem Interneta</a:t>
            </a:r>
            <a:endParaRPr sz="2800" b="1" dirty="0"/>
          </a:p>
        </p:txBody>
      </p:sp>
      <p:sp>
        <p:nvSpPr>
          <p:cNvPr id="309" name="CustomShape 2"/>
          <p:cNvSpPr/>
          <p:nvPr/>
        </p:nvSpPr>
        <p:spPr>
          <a:xfrm>
            <a:off x="683568" y="1700808"/>
            <a:ext cx="7488832" cy="37444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r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ačunalo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treba postaviti u dnevnu sobu, te dogovoriti pravila korištenja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Interneta</a:t>
            </a:r>
          </a:p>
          <a:p>
            <a:pPr>
              <a:buSzPct val="100000"/>
            </a:pPr>
            <a:endParaRPr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d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jeca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trebaju biti pažljiv/a pri objavljivanju osobnih podataka na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Internetu</a:t>
            </a:r>
          </a:p>
          <a:p>
            <a:pPr>
              <a:buSzPct val="100000"/>
            </a:pPr>
            <a:endParaRPr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t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uđi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brojevi mobitela, e-mail adrese, fotografije,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video snimke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i tome slično NIKADA se ne dijele bez znanja te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osobe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11560" y="260648"/>
            <a:ext cx="7459345" cy="1080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Kako se zaštititi od nasilja putem </a:t>
            </a:r>
            <a:r>
              <a:rPr lang="hr-HR" sz="2800" b="1" dirty="0" smtClean="0">
                <a:solidFill>
                  <a:srgbClr val="0070C0"/>
                </a:solidFill>
                <a:latin typeface="Gill Sans MT"/>
              </a:rPr>
              <a:t>Interneta</a:t>
            </a:r>
            <a:endParaRPr sz="2800" b="1" dirty="0"/>
          </a:p>
        </p:txBody>
      </p:sp>
      <p:sp>
        <p:nvSpPr>
          <p:cNvPr id="311" name="CustomShape 2"/>
          <p:cNvSpPr/>
          <p:nvPr/>
        </p:nvSpPr>
        <p:spPr>
          <a:xfrm>
            <a:off x="683568" y="1268760"/>
            <a:ext cx="4824536" cy="396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na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Internet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ne treba stavljati ništa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što ne bi trebali vidjeti prijatelji ili druge 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osobe</a:t>
            </a: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endParaRPr sz="20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d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jecu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treba savjetovati da se nikada ne sastaju s osobama koje upoznaju preko interneta, te da ne ostavljaju osobne informacije na 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internetu</a:t>
            </a: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endParaRPr sz="20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m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lađa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djeca ne bi trebala posjećivati </a:t>
            </a:r>
            <a:r>
              <a:rPr lang="hr-HR" sz="2000" i="1" dirty="0">
                <a:solidFill>
                  <a:srgbClr val="002060"/>
                </a:solidFill>
                <a:latin typeface="Gill Sans MT"/>
              </a:rPr>
              <a:t>chat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 sobe, forume, Facebook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...</a:t>
            </a: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endParaRPr sz="20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d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jecu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treba naučiti da budu pažljivi i obazrivi prema drugima  </a:t>
            </a:r>
            <a:endParaRPr sz="20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5" name="Picture 5" descr="Klikni_za_sigurnost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21916"/>
            <a:ext cx="2106342" cy="3886175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395536" y="692696"/>
            <a:ext cx="8208912" cy="93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Djecu treba naučiti kako reagirati na </a:t>
            </a:r>
            <a:r>
              <a:rPr lang="hr-HR" sz="2800" b="1" dirty="0" err="1">
                <a:solidFill>
                  <a:srgbClr val="0070C0"/>
                </a:solidFill>
                <a:latin typeface="Gill Sans MT"/>
              </a:rPr>
              <a:t>nasilje..</a:t>
            </a: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.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683568" y="1772816"/>
            <a:ext cx="5544616" cy="35965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h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itno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potražiti pomoć odraslih osoba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p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okazati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da je nasilje neprihvatljivo 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o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sigurati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sigurnost i zaštitu – bijeg od napadača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Gill Sans MT"/>
              </a:rPr>
              <a:t>ž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rtvi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treba pomoći da prebrodi loše iskustvo i 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vrati samopouzdanje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– tražiti pomoć stručnih suradnika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20000"/>
              </a:lnSpc>
              <a:buSzPct val="25000"/>
            </a:pPr>
            <a:endParaRPr lang="hr-HR" sz="2000" b="1" dirty="0" smtClean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20000"/>
              </a:lnSpc>
              <a:buSzPct val="25000"/>
            </a:pPr>
            <a:r>
              <a:rPr lang="hr-HR" sz="2000" b="1" dirty="0" smtClean="0">
                <a:solidFill>
                  <a:srgbClr val="002060"/>
                </a:solidFill>
                <a:latin typeface="Gill Sans MT"/>
              </a:rPr>
              <a:t>U </a:t>
            </a:r>
            <a:r>
              <a:rPr lang="hr-HR" sz="2000" b="1" dirty="0">
                <a:solidFill>
                  <a:srgbClr val="002060"/>
                </a:solidFill>
                <a:latin typeface="Gill Sans MT"/>
              </a:rPr>
              <a:t>svakoj situaciji treba procijeniti kako je ispravno reagirati  </a:t>
            </a:r>
            <a:endParaRPr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4" name="Picture 6" descr="Klikni_za_sigurnost-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10217"/>
            <a:ext cx="1672559" cy="3862999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86832" y="188640"/>
            <a:ext cx="7341552" cy="136815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hr-HR" sz="3600" b="1" dirty="0">
                <a:solidFill>
                  <a:srgbClr val="0070C0"/>
                </a:solidFill>
                <a:latin typeface="Gill Sans MT"/>
              </a:rPr>
              <a:t>Ako </a:t>
            </a:r>
            <a:r>
              <a:rPr lang="hr-HR" sz="3600" b="1" dirty="0" smtClean="0">
                <a:solidFill>
                  <a:srgbClr val="0070C0"/>
                </a:solidFill>
                <a:latin typeface="Gill Sans MT"/>
              </a:rPr>
              <a:t>djeca primijete 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govor mržnje...</a:t>
            </a:r>
            <a:endParaRPr sz="3600" b="1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6" name="CustomShape 2"/>
          <p:cNvSpPr/>
          <p:nvPr/>
        </p:nvSpPr>
        <p:spPr>
          <a:xfrm>
            <a:off x="719776" y="1844824"/>
            <a:ext cx="7452624" cy="30963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68288" indent="-268288"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...	ne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trebaju odgovarati na takve poruke ili komentare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...	trebaju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sačuvati takve poruke ili slike jer kasnije mogu poslužiti kao dokaz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...	trebalo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bi otkriti tko je osoba koja širi govor mržnje kako bi se mogle poduzeti mjere za sprečavanje takvog ponašanja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...	kontaktirati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administratora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...	obavijestiti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roditelje, učitelje, socijalnog pedagoga ili drugu odraslu osobu u koju imaju povjerenja</a:t>
            </a:r>
            <a:endParaRPr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533920" y="764704"/>
            <a:ext cx="7638480" cy="113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200" b="1" dirty="0">
                <a:solidFill>
                  <a:srgbClr val="0070C0"/>
                </a:solidFill>
                <a:latin typeface="Gill Sans MT"/>
              </a:rPr>
              <a:t>Zbog čega je važno prijaviti </a:t>
            </a:r>
            <a:r>
              <a:rPr lang="hr-HR" sz="3200" b="1" dirty="0" err="1" smtClean="0">
                <a:solidFill>
                  <a:srgbClr val="0070C0"/>
                </a:solidFill>
                <a:latin typeface="Gill Sans MT"/>
              </a:rPr>
              <a:t>nasilje..</a:t>
            </a:r>
            <a:r>
              <a:rPr lang="hr-HR" sz="3200" b="1" dirty="0" smtClean="0">
                <a:solidFill>
                  <a:srgbClr val="0070C0"/>
                </a:solidFill>
                <a:latin typeface="Gill Sans MT"/>
              </a:rPr>
              <a:t>.</a:t>
            </a:r>
            <a:endParaRPr b="1" dirty="0"/>
          </a:p>
        </p:txBody>
      </p:sp>
      <p:sp>
        <p:nvSpPr>
          <p:cNvPr id="318" name="CustomShape 2"/>
          <p:cNvSpPr/>
          <p:nvPr/>
        </p:nvSpPr>
        <p:spPr>
          <a:xfrm>
            <a:off x="755576" y="2048040"/>
            <a:ext cx="7488832" cy="32531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r-HR" sz="2200" b="1" dirty="0">
                <a:solidFill>
                  <a:srgbClr val="002060"/>
                </a:solidFill>
                <a:latin typeface="Gill Sans MT"/>
              </a:rPr>
              <a:t>Zlostavljanje ima štetne posljedice i kratkoročno i dugoročno!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Ni jedan oblik zlostavljanja – </a:t>
            </a:r>
            <a:r>
              <a:rPr lang="hr-HR" sz="2200" b="1" u="sng" dirty="0">
                <a:solidFill>
                  <a:srgbClr val="002060"/>
                </a:solidFill>
                <a:latin typeface="Gill Sans MT"/>
              </a:rPr>
              <a:t>NIJE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 normalni dio odrastanja i kvalitete života u društvenoj zajednici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200" b="1" dirty="0" smtClean="0">
                <a:solidFill>
                  <a:srgbClr val="002060"/>
                </a:solidFill>
                <a:latin typeface="Gill Sans MT"/>
              </a:rPr>
              <a:t>Ne </a:t>
            </a:r>
            <a:r>
              <a:rPr lang="hr-HR" sz="2200" b="1" dirty="0">
                <a:solidFill>
                  <a:srgbClr val="002060"/>
                </a:solidFill>
                <a:latin typeface="Gill Sans MT"/>
              </a:rPr>
              <a:t>može se tolerirati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 da dijete nekoga zlostavlja, da njega netko zlostavlja, niti da gleda kako netko zlostavlja druge osobe, a ne reagira.</a:t>
            </a:r>
            <a:endParaRPr sz="2200"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539552" y="332656"/>
            <a:ext cx="7557184" cy="73842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Kratkoročne i dugoročne posljedice nasilja</a:t>
            </a:r>
            <a:endParaRPr sz="2800" b="1" dirty="0"/>
          </a:p>
        </p:txBody>
      </p:sp>
      <p:sp>
        <p:nvSpPr>
          <p:cNvPr id="320" name="CustomShape 2"/>
          <p:cNvSpPr/>
          <p:nvPr/>
        </p:nvSpPr>
        <p:spPr>
          <a:xfrm>
            <a:off x="626930" y="1052736"/>
            <a:ext cx="7833501" cy="44644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r-HR" sz="1700" b="1" u="sng" dirty="0">
                <a:solidFill>
                  <a:srgbClr val="002060"/>
                </a:solidFill>
                <a:latin typeface="Gill Sans MT"/>
              </a:rPr>
              <a:t>Djeca i mladi  koja su žrtve nasilja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: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p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roblemi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u školovanju (izostajanje s nastave, lošiji školski uspjeh, napuštanje 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školovanja)</a:t>
            </a:r>
            <a:endParaRPr sz="1700" dirty="0" smtClean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v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iše 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zdravstvenih problema</a:t>
            </a:r>
            <a:endParaRPr sz="1700" dirty="0" smtClean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češći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osjećaj tuge i usamljenosti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klonost 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depresivnosti i anksioznosti 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( = osjećaji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tuge, 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usamljenosti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, uznemirenosti, bezvrijednosti)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č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ešće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se javljaju poremećaji sa kvalitetom sna i hranjenjem 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g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ubitak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zanimanje za aktivnosti u kojima su do tada 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uživala</a:t>
            </a:r>
          </a:p>
          <a:p>
            <a:pPr marL="176213" indent="-17621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endParaRPr sz="17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hr-HR" sz="1700" b="1" u="sng" dirty="0">
                <a:solidFill>
                  <a:srgbClr val="002060"/>
                </a:solidFill>
                <a:latin typeface="Gill Sans MT"/>
              </a:rPr>
              <a:t>Odrasli koji su bili zlostavljani kao </a:t>
            </a:r>
            <a:r>
              <a:rPr lang="hr-HR" sz="1700" b="1" u="sng" dirty="0" smtClean="0">
                <a:solidFill>
                  <a:srgbClr val="002060"/>
                </a:solidFill>
                <a:latin typeface="Gill Sans MT"/>
              </a:rPr>
              <a:t>djeca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i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maju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niže samopoštovanje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č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esto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osjećaju ljutnju, gorčinu i želju za osvetom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n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emaju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povjerenja u ljude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u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samljeni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su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sami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su skloni zlostavljanju drugih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002060"/>
                </a:solidFill>
                <a:latin typeface="Gill Sans MT"/>
              </a:rPr>
              <a:t>č</a:t>
            </a:r>
            <a:r>
              <a:rPr lang="hr-HR" sz="1700" dirty="0" smtClean="0">
                <a:solidFill>
                  <a:srgbClr val="002060"/>
                </a:solidFill>
                <a:latin typeface="Gill Sans MT"/>
              </a:rPr>
              <a:t>ešće </a:t>
            </a:r>
            <a:r>
              <a:rPr lang="hr-HR" sz="1700" dirty="0">
                <a:solidFill>
                  <a:srgbClr val="002060"/>
                </a:solidFill>
                <a:latin typeface="Gill Sans MT"/>
              </a:rPr>
              <a:t>se bave kriminalnim aktivnostima</a:t>
            </a:r>
            <a:endParaRPr sz="17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305360" y="476672"/>
            <a:ext cx="8227080" cy="1142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Rizici  i koristi od </a:t>
            </a:r>
            <a:r>
              <a:rPr lang="hr-HR" sz="3600" b="1" i="1" dirty="0" err="1">
                <a:solidFill>
                  <a:srgbClr val="0070C0"/>
                </a:solidFill>
                <a:latin typeface="Gill Sans MT"/>
              </a:rPr>
              <a:t>online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 igara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827584" y="2996952"/>
            <a:ext cx="3697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vi-VN" sz="2400" dirty="0" smtClean="0">
                <a:solidFill>
                  <a:srgbClr val="002060"/>
                </a:solidFill>
                <a:latin typeface="Gill Sans MT"/>
              </a:rPr>
              <a:t>Ove igre nose brojne rizike, ali i koristi koje je potrebno poznavati.  </a:t>
            </a:r>
            <a:endParaRPr lang="vi-VN" sz="24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2857500" cy="212979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780170" y="177281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vi-VN" sz="2400" dirty="0" smtClean="0">
                <a:solidFill>
                  <a:srgbClr val="002060"/>
                </a:solidFill>
                <a:latin typeface="Gill Sans MT"/>
              </a:rPr>
              <a:t>Smatra se da između 80% i 90% djece i mladih u zapadnim zemljama igra online igre.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2"/>
          <p:cNvSpPr/>
          <p:nvPr/>
        </p:nvSpPr>
        <p:spPr>
          <a:xfrm>
            <a:off x="457200" y="1604520"/>
            <a:ext cx="8226000" cy="39740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hr-HR"/>
              <a:t> </a:t>
            </a:r>
            <a:endParaRPr/>
          </a:p>
        </p:txBody>
      </p:sp>
      <p:sp>
        <p:nvSpPr>
          <p:cNvPr id="2" name="Pravokutnik 1"/>
          <p:cNvSpPr/>
          <p:nvPr/>
        </p:nvSpPr>
        <p:spPr>
          <a:xfrm>
            <a:off x="755576" y="823352"/>
            <a:ext cx="74168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err="1" smtClean="0">
                <a:solidFill>
                  <a:srgbClr val="002060"/>
                </a:solidFill>
                <a:latin typeface="Gill Sans MT"/>
              </a:rPr>
              <a:t>INTERNET</a:t>
            </a:r>
            <a:endParaRPr lang="hr-HR" sz="3600" b="1" dirty="0" smtClean="0">
              <a:solidFill>
                <a:srgbClr val="002060"/>
              </a:solidFill>
              <a:latin typeface="Gill Sans MT"/>
            </a:endParaRPr>
          </a:p>
          <a:p>
            <a:endParaRPr lang="hr-HR" sz="2200" b="1" dirty="0" smtClean="0">
              <a:solidFill>
                <a:srgbClr val="002060"/>
              </a:solidFill>
              <a:latin typeface="Gill Sans MT"/>
            </a:endParaRPr>
          </a:p>
          <a:p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Najveća svjetska računalna mreža, najveća "enciklopedija" u povijesti čovječanstva.</a:t>
            </a:r>
          </a:p>
          <a:p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Sastoji se od više različitih usluga: www, e-mail,  </a:t>
            </a:r>
            <a:r>
              <a:rPr lang="hr-HR" sz="2400" i="1" dirty="0" smtClean="0">
                <a:solidFill>
                  <a:srgbClr val="002060"/>
                </a:solidFill>
                <a:latin typeface="Gill Sans MT"/>
              </a:rPr>
              <a:t>chat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, društvene mreže (Facebook, Twitter, </a:t>
            </a:r>
            <a:r>
              <a:rPr lang="hr-HR" sz="2400" dirty="0" err="1" smtClean="0">
                <a:solidFill>
                  <a:srgbClr val="002060"/>
                </a:solidFill>
                <a:latin typeface="Gill Sans MT"/>
              </a:rPr>
              <a:t>Myspace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), blogovi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i dugo.</a:t>
            </a:r>
            <a:endParaRPr lang="hr-HR" sz="24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237"/>
            <a:ext cx="8748464" cy="146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Rizici </a:t>
            </a:r>
            <a:r>
              <a:rPr lang="hr-HR" sz="3600" b="1" i="1" dirty="0" err="1">
                <a:solidFill>
                  <a:srgbClr val="0070C0"/>
                </a:solidFill>
                <a:latin typeface="Gill Sans MT"/>
              </a:rPr>
              <a:t>online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 igara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283968" y="2204864"/>
            <a:ext cx="43204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1. </a:t>
            </a:r>
            <a:r>
              <a:rPr lang="hr-HR" sz="2300" dirty="0">
                <a:solidFill>
                  <a:srgbClr val="002060"/>
                </a:solidFill>
                <a:latin typeface="Gill Sans MT"/>
              </a:rPr>
              <a:t>t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ehnološke 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rizike (virusi, opasni programi i 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slično)</a:t>
            </a:r>
            <a:endParaRPr lang="hr-HR" sz="23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  <a:buSzPct val="25000"/>
              <a:buAutoNum type="arabicPeriod"/>
            </a:pPr>
            <a:endParaRPr lang="vi-VN" sz="23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  <a:buSzPct val="25000"/>
            </a:pP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2. 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s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ocijalne 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rizike (krađa identiteta, krađa kartica i 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slično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)</a:t>
            </a:r>
            <a:endParaRPr lang="hr-HR" sz="23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  <a:buSzPct val="25000"/>
            </a:pPr>
            <a:endParaRPr lang="vi-VN" sz="23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  <a:buSzPct val="25000"/>
            </a:pP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3. 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p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sihološke 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rizike (ovisnost o </a:t>
            </a:r>
            <a:r>
              <a:rPr lang="vi-VN" sz="2300" i="1" dirty="0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 igrama,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 </a:t>
            </a:r>
            <a:r>
              <a:rPr lang="vi-VN" sz="2300" dirty="0" smtClean="0">
                <a:solidFill>
                  <a:srgbClr val="002060"/>
                </a:solidFill>
                <a:latin typeface="Gill Sans MT"/>
              </a:rPr>
              <a:t>zlostavljanje)</a:t>
            </a:r>
            <a:endParaRPr lang="vi-VN" sz="23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5" name="Picture 6" descr="Ilustracija0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404530" cy="288032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Pravokutnik 2"/>
          <p:cNvSpPr/>
          <p:nvPr/>
        </p:nvSpPr>
        <p:spPr>
          <a:xfrm>
            <a:off x="2123728" y="1268760"/>
            <a:ext cx="4759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vi-VN" sz="2400" dirty="0" smtClean="0">
                <a:solidFill>
                  <a:srgbClr val="002060"/>
                </a:solidFill>
                <a:latin typeface="Gill Sans MT"/>
              </a:rPr>
              <a:t>Rizici od </a:t>
            </a:r>
            <a:r>
              <a:rPr lang="vi-VN" sz="2400" i="1" dirty="0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vi-VN" sz="2400" dirty="0" smtClean="0">
                <a:solidFill>
                  <a:srgbClr val="002060"/>
                </a:solidFill>
                <a:latin typeface="Gill Sans MT"/>
              </a:rPr>
              <a:t> igara dijele se na:</a:t>
            </a:r>
            <a:endParaRPr lang="hr-HR" sz="2400" dirty="0" smtClean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107504" y="414152"/>
            <a:ext cx="8227080" cy="1142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800" b="1" dirty="0">
                <a:solidFill>
                  <a:srgbClr val="0070C0"/>
                </a:solidFill>
                <a:latin typeface="Gill Sans MT"/>
              </a:rPr>
              <a:t>Ovisnost o </a:t>
            </a:r>
            <a:r>
              <a:rPr lang="hr-HR" sz="3800" b="1" i="1" dirty="0" err="1">
                <a:solidFill>
                  <a:srgbClr val="0070C0"/>
                </a:solidFill>
                <a:latin typeface="Gill Sans MT"/>
              </a:rPr>
              <a:t>online</a:t>
            </a:r>
            <a:r>
              <a:rPr lang="hr-HR" sz="3800" b="1" dirty="0">
                <a:solidFill>
                  <a:srgbClr val="0070C0"/>
                </a:solidFill>
                <a:latin typeface="Gill Sans MT"/>
              </a:rPr>
              <a:t> igrama</a:t>
            </a:r>
            <a:endParaRPr sz="3800"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39552" y="1535881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Stručnjaci upozoravaju da igranje </a:t>
            </a:r>
            <a:r>
              <a:rPr lang="hr-HR" sz="22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igara dulje od 2 sata dnevno može dovesti do pojave ovisnosti.</a:t>
            </a:r>
          </a:p>
          <a:p>
            <a:pPr>
              <a:lnSpc>
                <a:spcPct val="100000"/>
              </a:lnSpc>
              <a:buSzPct val="25000"/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Simptomi ovisnosti o </a:t>
            </a:r>
            <a:r>
              <a:rPr lang="hr-HR" sz="22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igrama:</a:t>
            </a:r>
          </a:p>
          <a:p>
            <a:pPr marL="268288" indent="-268288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1. Zaokupljenost – dijete ili mlada osoba zaokupljeno je igrom, priča uglavnom o njoj, čini se da je odsutno duhom kad nije uz igru, a postaje i razdražljivo.</a:t>
            </a:r>
          </a:p>
          <a:p>
            <a:pPr marL="268288" indent="-268288">
              <a:lnSpc>
                <a:spcPct val="100000"/>
              </a:lnSpc>
              <a:buSzPct val="25000"/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2. Umanjivanje – dijete ili mlada osoba koji su ovisni o igri umanjuju vrijeme koje provode u igri, izmišljaju aktivnosti kako bi bili više uz računalo ili jednostavno lažu.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9552" y="87967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3. Nedostatak kontrole – dijete ili mlada osoba ovisna o </a:t>
            </a:r>
            <a:r>
              <a:rPr lang="hr-HR" sz="2200" dirty="0" err="1" smtClean="0">
                <a:solidFill>
                  <a:srgbClr val="002060"/>
                </a:solidFill>
                <a:latin typeface="Gill Sans MT"/>
              </a:rPr>
              <a:t>internetu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nema kontrolu nad vremenom  provedenim na </a:t>
            </a:r>
            <a:r>
              <a:rPr lang="hr-HR" sz="2200" dirty="0" err="1" smtClean="0">
                <a:solidFill>
                  <a:srgbClr val="002060"/>
                </a:solidFill>
                <a:latin typeface="Gill Sans MT"/>
              </a:rPr>
              <a:t>internetu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. Možda ima namjeru igrati samo 15 minuta,</a:t>
            </a:r>
          </a:p>
          <a:p>
            <a:pPr marL="268288" indent="-268288"/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4. Gubitak vremena – dijete može početi igrati igru popodne, s namjerom da igra kraće vrijeme, a zatim ustanovi da je već kasno i da nije obavilo školske obaveze.</a:t>
            </a:r>
          </a:p>
          <a:p>
            <a:pPr marL="268288" indent="-268288">
              <a:lnSpc>
                <a:spcPct val="100000"/>
              </a:lnSpc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5. Negativan utjecaj na druga područja života – dijete se udaljava od obitelji i prijatelja, školski uspjeh slabi, gubi interese za druga područja. </a:t>
            </a:r>
          </a:p>
          <a:p>
            <a:pPr marL="268288" indent="-268288">
              <a:lnSpc>
                <a:spcPct val="100000"/>
              </a:lnSpc>
            </a:pP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539552" y="663654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6. Zaštita od negativnih osjećaja ili situacija – djeca mogu bježati u </a:t>
            </a:r>
            <a:r>
              <a:rPr lang="hr-HR" sz="22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igre kako bi se zaštitila od suočavanja s negativnim situacijama ili osjećajima.</a:t>
            </a:r>
          </a:p>
          <a:p>
            <a:pPr marL="268288" indent="-268288">
              <a:lnSpc>
                <a:spcPct val="100000"/>
              </a:lnSpc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7. Negiranje – ako se dijete ili mladu osobu suoči s činjenicom da pretjeruje u igranju igara, počinje se agresivnije braniti.</a:t>
            </a:r>
          </a:p>
          <a:p>
            <a:pPr marL="268288" indent="-268288">
              <a:lnSpc>
                <a:spcPct val="100000"/>
              </a:lnSpc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8. Zloporaba novca – neke </a:t>
            </a:r>
            <a:r>
              <a:rPr lang="hr-HR" sz="22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 igre zahtijevaju trošenje stvarnog novca. Ukoliko primijetite da  dijete krade novac ili troši sav džeparac na igre, to je znak ovisnosti. </a:t>
            </a:r>
          </a:p>
          <a:p>
            <a:pPr marL="268288" indent="-268288">
              <a:lnSpc>
                <a:spcPct val="100000"/>
              </a:lnSpc>
            </a:pP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268288" indent="-268288">
              <a:lnSpc>
                <a:spcPct val="100000"/>
              </a:lnSpc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9. Miješani osjećaji – često se javlja kombinacija euforije i krivnje.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323528" y="340704"/>
            <a:ext cx="8228160" cy="114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Koristi od </a:t>
            </a:r>
            <a:r>
              <a:rPr lang="hr-HR" sz="3600" b="1" i="1" dirty="0" err="1">
                <a:solidFill>
                  <a:srgbClr val="0070C0"/>
                </a:solidFill>
                <a:latin typeface="Gill Sans MT"/>
              </a:rPr>
              <a:t>online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 igara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39552" y="1484784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vi-VN" sz="2600" dirty="0" smtClean="0">
                <a:solidFill>
                  <a:srgbClr val="002060"/>
                </a:solidFill>
                <a:latin typeface="Gill Sans MT"/>
              </a:rPr>
              <a:t>Iako </a:t>
            </a:r>
            <a:r>
              <a:rPr lang="vi-VN" sz="2600" i="1" dirty="0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vi-VN" sz="2600" dirty="0" smtClean="0">
                <a:solidFill>
                  <a:srgbClr val="002060"/>
                </a:solidFill>
                <a:latin typeface="Gill Sans MT"/>
              </a:rPr>
              <a:t> igre nose navedene rizike,</a:t>
            </a:r>
            <a:r>
              <a:rPr lang="hr-HR" sz="2600" dirty="0" smtClean="0">
                <a:solidFill>
                  <a:srgbClr val="002060"/>
                </a:solidFill>
                <a:latin typeface="Gill Sans MT"/>
              </a:rPr>
              <a:t> </a:t>
            </a:r>
            <a:r>
              <a:rPr lang="vi-VN" sz="2600" dirty="0" smtClean="0">
                <a:solidFill>
                  <a:srgbClr val="002060"/>
                </a:solidFill>
                <a:latin typeface="Gill Sans MT"/>
              </a:rPr>
              <a:t>od njih ipak postoje i određene koristi koje ne</a:t>
            </a:r>
            <a:r>
              <a:rPr lang="hr-HR" sz="2600" dirty="0" smtClean="0">
                <a:solidFill>
                  <a:srgbClr val="002060"/>
                </a:solidFill>
                <a:latin typeface="Gill Sans MT"/>
              </a:rPr>
              <a:t> </a:t>
            </a:r>
            <a:r>
              <a:rPr lang="vi-VN" sz="2600" dirty="0" smtClean="0">
                <a:solidFill>
                  <a:srgbClr val="002060"/>
                </a:solidFill>
                <a:latin typeface="Gill Sans MT"/>
              </a:rPr>
              <a:t>treba zanemariti, ukoliko se igraju</a:t>
            </a:r>
            <a:r>
              <a:rPr lang="hr-HR" sz="2600" dirty="0" smtClean="0">
                <a:solidFill>
                  <a:srgbClr val="002060"/>
                </a:solidFill>
                <a:latin typeface="Gill Sans MT"/>
              </a:rPr>
              <a:t> </a:t>
            </a:r>
            <a:r>
              <a:rPr lang="vi-VN" sz="2600" dirty="0" smtClean="0">
                <a:solidFill>
                  <a:srgbClr val="002060"/>
                </a:solidFill>
                <a:latin typeface="Gill Sans MT"/>
              </a:rPr>
              <a:t>kontrolirano i unutar određenih vremenskih okvira.</a:t>
            </a:r>
            <a:endParaRPr lang="vi-VN" sz="26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3841291" cy="2552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9552" y="755987"/>
            <a:ext cx="77048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00000"/>
              </a:lnSpc>
              <a:buSzPct val="25000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</a:rPr>
              <a:t>1.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poboljšavaju pamćenje, kognitivni razvoj, sposobnost zaključivanja, donošenja odluka, pa čak i reflekse.</a:t>
            </a:r>
          </a:p>
          <a:p>
            <a:pPr marL="360363" indent="-360363">
              <a:lnSpc>
                <a:spcPct val="100000"/>
              </a:lnSpc>
              <a:buSzPct val="25000"/>
            </a:pP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360363" indent="-360363"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2.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pridonose razvoju kreativnog (divergentnog) razmišljanja.</a:t>
            </a:r>
          </a:p>
          <a:p>
            <a:pPr marL="360363" indent="-360363">
              <a:lnSpc>
                <a:spcPct val="100000"/>
              </a:lnSpc>
              <a:buSzPct val="25000"/>
            </a:pP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360363" indent="-360363"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3.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mogu kod djece i mladih potaknuti konstruktivne interese koji se zatim mogu pretočiti i u stvarni život.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7200" y="221040"/>
            <a:ext cx="8228160" cy="12495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" name="Pravokutnik 3"/>
          <p:cNvSpPr/>
          <p:nvPr/>
        </p:nvSpPr>
        <p:spPr>
          <a:xfrm>
            <a:off x="539552" y="980728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00000"/>
              </a:lnSpc>
              <a:buSzPct val="25000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</a:rPr>
              <a:t>4.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mogu osnažiti postojeće odnose i pomoći u stvaranju novih, osobito kod manje socijalno vješte djece i mladih</a:t>
            </a:r>
          </a:p>
          <a:p>
            <a:pPr marL="360363" indent="-360363">
              <a:lnSpc>
                <a:spcPct val="100000"/>
              </a:lnSpc>
              <a:buSzPct val="25000"/>
            </a:pP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360363" indent="-360363"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5.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potiču učenje i usavršavanje stranih jezika.</a:t>
            </a:r>
          </a:p>
          <a:p>
            <a:pPr marL="360363" indent="-360363">
              <a:lnSpc>
                <a:spcPct val="100000"/>
              </a:lnSpc>
              <a:buSzPct val="25000"/>
            </a:pP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360363" indent="-360363"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6.	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</a:rPr>
              <a:t>Online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igre mogu biti sjajan uvod u svijet računala i informatike za djecu i mlade.  </a:t>
            </a:r>
            <a:endParaRPr lang="hr-HR" sz="2400"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79512" y="260648"/>
            <a:ext cx="8228160" cy="93610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Predatori na </a:t>
            </a:r>
            <a:r>
              <a:rPr lang="hr-HR" sz="3600" b="1" dirty="0" err="1">
                <a:solidFill>
                  <a:srgbClr val="0070C0"/>
                </a:solidFill>
                <a:latin typeface="Gill Sans MT"/>
              </a:rPr>
              <a:t>internetu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83568" y="1509752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Posebnu opasnosti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na internetu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predstavljaju predatori. </a:t>
            </a:r>
          </a:p>
          <a:p>
            <a:pPr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Tu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se ubrajaju pedofili, trgovci ljudima i organima, </a:t>
            </a: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400" dirty="0" err="1" smtClean="0">
                <a:solidFill>
                  <a:srgbClr val="002060"/>
                </a:solidFill>
                <a:latin typeface="Gill Sans MT"/>
              </a:rPr>
              <a:t>narko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-dileri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, članovi opasnih sekti, te brojne druge opasne osobe koje preko interneta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lakše dolaze u kontakt s djecom i mladima nego u stvarnom životu. </a:t>
            </a:r>
            <a:endParaRPr lang="hr-HR" sz="24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3436622"/>
            <a:ext cx="4153353" cy="2919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79512" y="412712"/>
            <a:ext cx="8228160" cy="114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Primjeri </a:t>
            </a:r>
            <a:r>
              <a:rPr lang="hr-HR" sz="3600" b="1" i="1" dirty="0" err="1">
                <a:solidFill>
                  <a:srgbClr val="0070C0"/>
                </a:solidFill>
                <a:latin typeface="Gill Sans MT"/>
              </a:rPr>
              <a:t>online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 predatora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75265" y="1700808"/>
            <a:ext cx="520484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- pedofili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- pripadnici sekti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- trgovci ljudima i ljudskim organima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- pripadnici kriminalnih skupina (</a:t>
            </a:r>
            <a:r>
              <a:rPr lang="hr-HR" sz="2300" dirty="0" err="1" smtClean="0">
                <a:solidFill>
                  <a:srgbClr val="002060"/>
                </a:solidFill>
                <a:latin typeface="Gill Sans MT"/>
              </a:rPr>
              <a:t>narko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 dileri, razbojničke bande i sl.)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- pripadnici skupina koje potiču opasne stilove života (npr. </a:t>
            </a:r>
            <a:r>
              <a:rPr lang="hr-HR" sz="2300" dirty="0" err="1" smtClean="0">
                <a:solidFill>
                  <a:srgbClr val="002060"/>
                </a:solidFill>
                <a:latin typeface="Gill Sans MT"/>
              </a:rPr>
              <a:t>anoreksičarke</a:t>
            </a:r>
            <a:r>
              <a:rPr lang="hr-HR" sz="2300" dirty="0" smtClean="0">
                <a:solidFill>
                  <a:srgbClr val="002060"/>
                </a:solidFill>
                <a:latin typeface="Gill Sans MT"/>
              </a:rPr>
              <a:t>)</a:t>
            </a:r>
            <a:endParaRPr lang="hr-HR" sz="23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67644"/>
            <a:ext cx="27717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179512" y="116632"/>
            <a:ext cx="8228160" cy="11440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Znakovi upozorenja</a:t>
            </a:r>
            <a:endParaRPr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11560" y="1196752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depresivne, mračne misli</a:t>
            </a:r>
          </a:p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suicidalne ideje, pokušaji suicida</a:t>
            </a:r>
          </a:p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sklonost samoozljeđivanju</a:t>
            </a:r>
          </a:p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neobične promjene u stilu odjeće i glazbe</a:t>
            </a:r>
          </a:p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udaljavanje od prijatelja i obitelji</a:t>
            </a:r>
          </a:p>
          <a:p>
            <a:pPr>
              <a:lnSpc>
                <a:spcPct val="100000"/>
              </a:lnSpc>
              <a:buSzPct val="25000"/>
            </a:pP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- pisanje dnevnika morbidnih sadržaja</a:t>
            </a:r>
          </a:p>
          <a:p>
            <a:pPr>
              <a:lnSpc>
                <a:spcPct val="100000"/>
              </a:lnSpc>
              <a:buSzPct val="25000"/>
              <a:tabLst>
                <a:tab pos="176213" algn="l"/>
              </a:tabLst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-	</a:t>
            </a:r>
            <a:r>
              <a:rPr lang="vi-VN" sz="2200" dirty="0" smtClean="0">
                <a:solidFill>
                  <a:srgbClr val="002060"/>
                </a:solidFill>
                <a:latin typeface="Gill Sans MT"/>
              </a:rPr>
              <a:t>osjećaj paranoje, tuđe kontrole nad sobom</a:t>
            </a:r>
            <a:endParaRPr lang="hr-HR" sz="2200" dirty="0" smtClean="0">
              <a:solidFill>
                <a:srgbClr val="002060"/>
              </a:solidFill>
              <a:latin typeface="Gill Sans MT"/>
            </a:endParaRP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- 	sastanci s nepoznatim ljudima u kasne sate, odbijanje odgovora na pitanja u vezi s tim ili laganje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- 	naizmjenično traženje i odbijanje pomoći od okoline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- 	nagle promjene raspoloženja</a:t>
            </a:r>
          </a:p>
          <a:p>
            <a:pPr marL="176213" indent="-176213">
              <a:lnSpc>
                <a:spcPct val="100000"/>
              </a:lnSpc>
              <a:buSzPct val="25000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- 	bezvoljnost, ponekad u kombinaciji s izraženom agresijom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1727280" y="1794960"/>
            <a:ext cx="5720040" cy="1824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hr-HR"/>
              <a:t> </a:t>
            </a:r>
            <a:endParaRPr/>
          </a:p>
          <a:p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31740"/>
            <a:ext cx="2857500" cy="285750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611560" y="692696"/>
            <a:ext cx="6480720" cy="39740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r>
              <a:rPr lang="hr-HR" sz="2800" b="1" dirty="0">
                <a:solidFill>
                  <a:srgbClr val="002060"/>
                </a:solidFill>
                <a:latin typeface="Gill Sans MT"/>
                <a:ea typeface="Microsoft YaHei"/>
              </a:rPr>
              <a:t>       Internet djeci nudi: </a:t>
            </a:r>
            <a:endParaRPr lang="hr-HR" sz="2800" b="1" dirty="0" smtClean="0">
              <a:solidFill>
                <a:srgbClr val="002060"/>
              </a:solidFill>
              <a:latin typeface="Gill Sans MT"/>
              <a:ea typeface="Microsoft YaHei"/>
            </a:endParaRPr>
          </a:p>
          <a:p>
            <a:endParaRPr sz="2800" b="1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brzu </a:t>
            </a:r>
            <a:r>
              <a:rPr lang="hr-HR" sz="2800" dirty="0">
                <a:solidFill>
                  <a:srgbClr val="002060"/>
                </a:solidFill>
                <a:latin typeface="Gill Sans MT"/>
                <a:ea typeface="Microsoft YaHei"/>
              </a:rPr>
              <a:t>informaciju</a:t>
            </a:r>
            <a:endParaRPr sz="2800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komunikaciju </a:t>
            </a:r>
            <a:r>
              <a:rPr lang="hr-HR" sz="2800" dirty="0">
                <a:solidFill>
                  <a:srgbClr val="002060"/>
                </a:solidFill>
                <a:latin typeface="Gill Sans MT"/>
                <a:ea typeface="Microsoft YaHei"/>
              </a:rPr>
              <a:t>s </a:t>
            </a: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vršnjacima</a:t>
            </a:r>
            <a:endParaRPr lang="hr-HR" sz="2800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razmjenu </a:t>
            </a:r>
            <a:r>
              <a:rPr lang="hr-HR" sz="2800" dirty="0">
                <a:solidFill>
                  <a:srgbClr val="002060"/>
                </a:solidFill>
                <a:latin typeface="Gill Sans MT"/>
                <a:ea typeface="Microsoft YaHei"/>
              </a:rPr>
              <a:t>iskustava i mišljenja</a:t>
            </a:r>
            <a:endParaRPr sz="2800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učenje</a:t>
            </a:r>
            <a:endParaRPr sz="2800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razvoj </a:t>
            </a:r>
            <a:r>
              <a:rPr lang="hr-HR" sz="2800" dirty="0">
                <a:solidFill>
                  <a:srgbClr val="002060"/>
                </a:solidFill>
                <a:latin typeface="Gill Sans MT"/>
                <a:ea typeface="Microsoft YaHei"/>
              </a:rPr>
              <a:t>kreativnosti</a:t>
            </a:r>
            <a:endParaRPr sz="2800" dirty="0">
              <a:solidFill>
                <a:srgbClr val="002060"/>
              </a:solidFill>
              <a:latin typeface="Gill Sans MT"/>
            </a:endParaRPr>
          </a:p>
          <a:p>
            <a:pPr marL="1073150" indent="-4445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002060"/>
                </a:solidFill>
                <a:latin typeface="Gill Sans MT"/>
                <a:ea typeface="Microsoft YaHei"/>
              </a:rPr>
              <a:t>zabavu</a:t>
            </a:r>
            <a:endParaRPr sz="2800"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467544" y="404664"/>
            <a:ext cx="7858440" cy="113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Ukoliko je potreban savjet i stručna </a:t>
            </a:r>
            <a:r>
              <a:rPr lang="hr-HR" sz="2800" b="1" dirty="0" err="1">
                <a:solidFill>
                  <a:srgbClr val="0070C0"/>
                </a:solidFill>
                <a:latin typeface="Gill Sans MT"/>
              </a:rPr>
              <a:t>pomoć..</a:t>
            </a: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.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618204" y="1340768"/>
            <a:ext cx="7626204" cy="41044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hr-HR" sz="2000" i="1" dirty="0">
                <a:solidFill>
                  <a:srgbClr val="002060"/>
                </a:solidFill>
                <a:latin typeface="Gill Sans MT"/>
              </a:rPr>
              <a:t>O</a:t>
            </a:r>
            <a:r>
              <a:rPr lang="hr-HR" sz="2000" i="1" dirty="0" smtClean="0">
                <a:solidFill>
                  <a:srgbClr val="002060"/>
                </a:solidFill>
                <a:latin typeface="Gill Sans MT"/>
              </a:rPr>
              <a:t>n-line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</a:rPr>
              <a:t> savjetovalište </a:t>
            </a:r>
            <a:r>
              <a:rPr lang="hr-HR" sz="2000" dirty="0">
                <a:solidFill>
                  <a:srgbClr val="002060"/>
                </a:solidFill>
                <a:latin typeface="Gill Sans MT"/>
              </a:rPr>
              <a:t>Ambidekster kluba: </a:t>
            </a:r>
            <a:r>
              <a:rPr lang="hr-HR" sz="2000" dirty="0">
                <a:solidFill>
                  <a:srgbClr val="0070C0"/>
                </a:solidFill>
                <a:latin typeface="Gill Sans MT"/>
              </a:rPr>
              <a:t>„Klikni za sigurnost</a:t>
            </a:r>
            <a:r>
              <a:rPr lang="hr-HR" sz="2000" dirty="0" smtClean="0">
                <a:solidFill>
                  <a:srgbClr val="0070C0"/>
                </a:solidFill>
                <a:latin typeface="Gill Sans MT"/>
              </a:rPr>
              <a:t>”:</a:t>
            </a:r>
            <a:endParaRPr lang="hr-HR" sz="2000" dirty="0"/>
          </a:p>
          <a:p>
            <a:pPr>
              <a:lnSpc>
                <a:spcPct val="100000"/>
              </a:lnSpc>
              <a:buSzPct val="25000"/>
            </a:pPr>
            <a:r>
              <a:rPr lang="hr-HR" sz="2000" u="sng" dirty="0" smtClean="0">
                <a:solidFill>
                  <a:schemeClr val="bg2">
                    <a:lumMod val="90000"/>
                  </a:schemeClr>
                </a:solidFill>
                <a:latin typeface="Gill Sans MT"/>
                <a:hlinkClick r:id="rId2"/>
              </a:rPr>
              <a:t>www</a:t>
            </a:r>
            <a:r>
              <a:rPr lang="hr-HR" sz="2000" u="sng" dirty="0">
                <a:solidFill>
                  <a:schemeClr val="bg2">
                    <a:lumMod val="90000"/>
                  </a:schemeClr>
                </a:solidFill>
                <a:latin typeface="Gill Sans MT"/>
                <a:hlinkClick r:id="rId2"/>
              </a:rPr>
              <a:t>. </a:t>
            </a:r>
            <a:r>
              <a:rPr lang="hr-HR" sz="2000" u="sng" dirty="0" err="1">
                <a:solidFill>
                  <a:schemeClr val="bg2">
                    <a:lumMod val="90000"/>
                  </a:schemeClr>
                </a:solidFill>
                <a:latin typeface="Gill Sans MT"/>
                <a:hlinkClick r:id="rId2"/>
              </a:rPr>
              <a:t>ambidekster.hr</a:t>
            </a:r>
            <a:endParaRPr sz="2000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hr-HR" sz="2000" dirty="0">
                <a:solidFill>
                  <a:schemeClr val="accent6">
                    <a:lumMod val="50000"/>
                  </a:schemeClr>
                </a:solidFill>
                <a:latin typeface="Gill Sans MT"/>
                <a:hlinkClick r:id="rId3"/>
              </a:rPr>
              <a:t>e-mail: spirit</a:t>
            </a:r>
            <a:r>
              <a:rPr lang="hr-HR" sz="2000" dirty="0">
                <a:solidFill>
                  <a:schemeClr val="accent6">
                    <a:lumMod val="50000"/>
                  </a:schemeClr>
                </a:solidFill>
                <a:latin typeface="Gill Sans MT"/>
                <a:ea typeface="Verdana"/>
                <a:hlinkClick r:id="rId3"/>
              </a:rPr>
              <a:t>@ambidekster.hr</a:t>
            </a:r>
            <a:endParaRPr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sz="2000" dirty="0"/>
          </a:p>
          <a:p>
            <a:pPr>
              <a:lnSpc>
                <a:spcPct val="120000"/>
              </a:lnSpc>
              <a:buSzPct val="25000"/>
            </a:pPr>
            <a:r>
              <a:rPr lang="hr-HR" sz="2000" dirty="0">
                <a:solidFill>
                  <a:srgbClr val="002060"/>
                </a:solidFill>
                <a:latin typeface="Gill Sans MT"/>
                <a:ea typeface="Verdana"/>
              </a:rPr>
              <a:t>T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  <a:ea typeface="Verdana"/>
              </a:rPr>
              <a:t>elefon </a:t>
            </a:r>
            <a:r>
              <a:rPr lang="hr-HR" sz="2000" dirty="0">
                <a:solidFill>
                  <a:srgbClr val="002060"/>
                </a:solidFill>
                <a:latin typeface="Gill Sans MT"/>
                <a:ea typeface="Verdana"/>
              </a:rPr>
              <a:t>– 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01/ 285 2170</a:t>
            </a:r>
            <a:endParaRPr sz="2000" dirty="0"/>
          </a:p>
          <a:p>
            <a:pPr>
              <a:lnSpc>
                <a:spcPct val="120000"/>
              </a:lnSpc>
            </a:pPr>
            <a:endParaRPr sz="2000" dirty="0"/>
          </a:p>
          <a:p>
            <a:pPr>
              <a:lnSpc>
                <a:spcPct val="120000"/>
              </a:lnSpc>
              <a:buSzPct val="25000"/>
            </a:pPr>
            <a:r>
              <a:rPr lang="hr-HR" sz="2000" dirty="0">
                <a:solidFill>
                  <a:srgbClr val="002060"/>
                </a:solidFill>
                <a:latin typeface="Gill Sans MT"/>
                <a:ea typeface="Verdana"/>
              </a:rPr>
              <a:t>D</a:t>
            </a:r>
            <a:r>
              <a:rPr lang="hr-HR" sz="2000" dirty="0" smtClean="0">
                <a:solidFill>
                  <a:srgbClr val="002060"/>
                </a:solidFill>
                <a:latin typeface="Gill Sans MT"/>
                <a:ea typeface="Verdana"/>
              </a:rPr>
              <a:t>ruštvene </a:t>
            </a:r>
            <a:r>
              <a:rPr lang="hr-HR" sz="2000" dirty="0">
                <a:solidFill>
                  <a:srgbClr val="002060"/>
                </a:solidFill>
                <a:latin typeface="Gill Sans MT"/>
                <a:ea typeface="Verdana"/>
              </a:rPr>
              <a:t>mreže </a:t>
            </a:r>
            <a:endParaRPr sz="20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  - </a:t>
            </a:r>
            <a:r>
              <a:rPr lang="hr-HR" sz="2000" u="sng" dirty="0" err="1">
                <a:solidFill>
                  <a:srgbClr val="0070C0"/>
                </a:solidFill>
                <a:latin typeface="Gill Sans MT"/>
                <a:ea typeface="Verdana"/>
              </a:rPr>
              <a:t>Facebook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– </a:t>
            </a:r>
            <a:r>
              <a:rPr lang="hr-HR" sz="2000" dirty="0" err="1">
                <a:solidFill>
                  <a:srgbClr val="0070C0"/>
                </a:solidFill>
                <a:latin typeface="Gill Sans MT"/>
                <a:ea typeface="Verdana"/>
              </a:rPr>
              <a:t>Ambidekster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klub</a:t>
            </a:r>
            <a:endParaRPr sz="2000" dirty="0"/>
          </a:p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  - </a:t>
            </a:r>
            <a:r>
              <a:rPr lang="hr-HR" sz="2000" u="sng" dirty="0" err="1">
                <a:solidFill>
                  <a:srgbClr val="0070C0"/>
                </a:solidFill>
                <a:latin typeface="Gill Sans MT"/>
                <a:ea typeface="Verdana"/>
              </a:rPr>
              <a:t>Twitter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– </a:t>
            </a:r>
            <a:r>
              <a:rPr lang="hr-HR" sz="2000" dirty="0" err="1">
                <a:solidFill>
                  <a:srgbClr val="0070C0"/>
                </a:solidFill>
                <a:latin typeface="Gill Sans MT"/>
                <a:ea typeface="Verdana"/>
              </a:rPr>
              <a:t>Ambidekster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klub @</a:t>
            </a:r>
            <a:r>
              <a:rPr lang="hr-HR" sz="2000" dirty="0" err="1">
                <a:solidFill>
                  <a:srgbClr val="0070C0"/>
                </a:solidFill>
                <a:latin typeface="Gill Sans MT"/>
                <a:ea typeface="Verdana"/>
              </a:rPr>
              <a:t>AmbideksterK</a:t>
            </a:r>
            <a:endParaRPr sz="2000" dirty="0"/>
          </a:p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  - </a:t>
            </a:r>
            <a:r>
              <a:rPr lang="hr-HR" sz="2000" u="sng" dirty="0" err="1">
                <a:solidFill>
                  <a:srgbClr val="0070C0"/>
                </a:solidFill>
                <a:latin typeface="Gill Sans MT"/>
                <a:ea typeface="Verdana"/>
              </a:rPr>
              <a:t>Youtube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kanal – </a:t>
            </a:r>
            <a:r>
              <a:rPr lang="hr-HR" sz="2000" dirty="0" err="1">
                <a:solidFill>
                  <a:srgbClr val="0070C0"/>
                </a:solidFill>
                <a:latin typeface="Gill Sans MT"/>
                <a:ea typeface="Verdana"/>
              </a:rPr>
              <a:t>Ambidekster</a:t>
            </a:r>
            <a:r>
              <a:rPr lang="hr-HR" sz="2000" dirty="0">
                <a:solidFill>
                  <a:srgbClr val="0070C0"/>
                </a:solidFill>
                <a:latin typeface="Gill Sans MT"/>
                <a:ea typeface="Verdana"/>
              </a:rPr>
              <a:t> klub 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55" name="Slika 5"/>
          <p:cNvPicPr/>
          <p:nvPr/>
        </p:nvPicPr>
        <p:blipFill>
          <a:blip r:embed="rId4"/>
          <a:stretch>
            <a:fillRect/>
          </a:stretch>
        </p:blipFill>
        <p:spPr>
          <a:xfrm>
            <a:off x="5580112" y="2132856"/>
            <a:ext cx="2452498" cy="2016224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743720" y="692696"/>
            <a:ext cx="7428680" cy="93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2800" b="1" dirty="0">
                <a:solidFill>
                  <a:srgbClr val="0070C0"/>
                </a:solidFill>
                <a:latin typeface="Gill Sans MT"/>
              </a:rPr>
              <a:t>Što djeca mogu dobiti za sebe ako se jave u savjetovalište?</a:t>
            </a:r>
            <a:endParaRPr sz="2800" b="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755576" y="1930768"/>
            <a:ext cx="6684160" cy="337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p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ristup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bez osuđivanja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tručan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savjet kako postupiti u određenoj situaciji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n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aučiti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nešto novo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u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poznati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novo društvo i sklopiti prijateljstva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k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valitetno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provoditi slobodno vrijeme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v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eselo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raspoloženje i dobro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društvo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n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ovo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životno iskustvo!</a:t>
            </a:r>
            <a:endParaRPr sz="2200"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5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63320" y="4365000"/>
            <a:ext cx="2697120" cy="164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1727280" y="1794960"/>
            <a:ext cx="5720040" cy="1824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hr-HR"/>
              <a:t> </a:t>
            </a:r>
            <a:endParaRPr/>
          </a:p>
          <a:p>
            <a:endParaRPr/>
          </a:p>
        </p:txBody>
      </p:sp>
      <p:sp>
        <p:nvSpPr>
          <p:cNvPr id="2" name="Pravokutnik 1"/>
          <p:cNvSpPr/>
          <p:nvPr/>
        </p:nvSpPr>
        <p:spPr>
          <a:xfrm>
            <a:off x="827584" y="764704"/>
            <a:ext cx="4032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hr-HR" sz="2400" b="1" dirty="0" smtClean="0">
                <a:solidFill>
                  <a:srgbClr val="002060"/>
                </a:solidFill>
                <a:latin typeface="Gill Sans MT"/>
              </a:rPr>
              <a:t>Opasnosti za djecu na </a:t>
            </a:r>
            <a:r>
              <a:rPr lang="hr-HR" sz="2400" b="1" dirty="0" err="1" smtClean="0">
                <a:solidFill>
                  <a:srgbClr val="002060"/>
                </a:solidFill>
                <a:latin typeface="Gill Sans MT"/>
              </a:rPr>
              <a:t>internetu</a:t>
            </a:r>
            <a:r>
              <a:rPr lang="hr-HR" sz="2400" b="1" dirty="0" smtClean="0">
                <a:solidFill>
                  <a:srgbClr val="002060"/>
                </a:solidFill>
                <a:latin typeface="Gill Sans MT"/>
              </a:rPr>
              <a:t>:</a:t>
            </a:r>
          </a:p>
          <a:p>
            <a:pPr>
              <a:lnSpc>
                <a:spcPct val="100000"/>
              </a:lnSpc>
              <a:buSzPct val="25000"/>
            </a:pPr>
            <a:endParaRPr lang="hr-HR" sz="2000" b="1" dirty="0" smtClean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izloženost neprimjerenim sadržajima </a:t>
            </a: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izloženost  predatorima</a:t>
            </a: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izloženost uznemirujućim i neprijateljskim porukama, nasilju te sustavnom zlostavljanju </a:t>
            </a: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pretjerana izoliranost</a:t>
            </a:r>
            <a:endParaRPr lang="hr-HR" sz="2400" dirty="0" smtClean="0">
              <a:solidFill>
                <a:srgbClr val="002060"/>
              </a:solidFill>
              <a:latin typeface="Gill Sans M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razvoj ovisnosti o </a:t>
            </a:r>
            <a:r>
              <a:rPr lang="hr-HR" sz="2400" i="1" dirty="0" err="1" smtClean="0">
                <a:solidFill>
                  <a:srgbClr val="002060"/>
                </a:solidFill>
                <a:latin typeface="Gill Sans MT"/>
                <a:ea typeface="Microsoft YaHei"/>
              </a:rPr>
              <a:t>online</a:t>
            </a:r>
            <a:r>
              <a:rPr lang="hr-HR" sz="2400" i="1" dirty="0" smtClean="0">
                <a:solidFill>
                  <a:srgbClr val="002060"/>
                </a:solidFill>
                <a:latin typeface="Gill Sans MT"/>
                <a:ea typeface="Microsoft YaHei"/>
              </a:rPr>
              <a:t>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  <a:ea typeface="Microsoft YaHei"/>
              </a:rPr>
              <a:t>igrama</a:t>
            </a:r>
            <a:endParaRPr lang="hr-HR" sz="2400" dirty="0"/>
          </a:p>
        </p:txBody>
      </p:sp>
      <p:pic>
        <p:nvPicPr>
          <p:cNvPr id="5" name="Picture 6" descr="Ilustracija0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045999" cy="4500424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05912" y="476672"/>
            <a:ext cx="7494480" cy="11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Što je zlostavljanje?</a:t>
            </a:r>
            <a:endParaRPr b="1" dirty="0"/>
          </a:p>
        </p:txBody>
      </p:sp>
      <p:sp>
        <p:nvSpPr>
          <p:cNvPr id="291" name="CustomShape 2"/>
          <p:cNvSpPr/>
          <p:nvPr/>
        </p:nvSpPr>
        <p:spPr>
          <a:xfrm>
            <a:off x="683568" y="1700808"/>
            <a:ext cx="7776864" cy="35283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Zlostavljanje se događa kada su osobe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opetovan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o ili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trajno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izložene negativnim postupcima od strane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jedne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ili više 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osoba</a:t>
            </a:r>
          </a:p>
          <a:p>
            <a:pPr>
              <a:lnSpc>
                <a:spcPct val="100000"/>
              </a:lnSpc>
              <a:buSzPct val="25000"/>
            </a:pP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 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Tri važna elementa zlostavljanja: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lvl="1">
              <a:lnSpc>
                <a:spcPct val="150000"/>
              </a:lnSpc>
              <a:buSzPct val="25000"/>
            </a:pPr>
            <a:r>
              <a:rPr lang="hr-HR" sz="2000" b="1" dirty="0">
                <a:solidFill>
                  <a:srgbClr val="002060"/>
                </a:solidFill>
                <a:latin typeface="Gill Sans MT"/>
              </a:rPr>
              <a:t>NEGATIVNI POSTUPCI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lvl="1">
              <a:lnSpc>
                <a:spcPct val="150000"/>
              </a:lnSpc>
              <a:buSzPct val="25000"/>
            </a:pPr>
            <a:r>
              <a:rPr lang="hr-HR" sz="2000" b="1" dirty="0">
                <a:solidFill>
                  <a:srgbClr val="002060"/>
                </a:solidFill>
                <a:latin typeface="Gill Sans MT"/>
              </a:rPr>
              <a:t>PONAVLJAJUĆE I TRAJNO POSTUPANJE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lvl="1">
              <a:lnSpc>
                <a:spcPct val="150000"/>
              </a:lnSpc>
              <a:buSzPct val="25000"/>
            </a:pPr>
            <a:r>
              <a:rPr lang="hr-HR" sz="2000" b="1" dirty="0">
                <a:solidFill>
                  <a:srgbClr val="002060"/>
                </a:solidFill>
                <a:latin typeface="Gill Sans MT"/>
              </a:rPr>
              <a:t>NERAVNOMJERAN ODNOS SNAGA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533904" y="552392"/>
            <a:ext cx="7494480" cy="100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Što nije zlostavljanje? 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539552" y="1772816"/>
            <a:ext cx="7738036" cy="35966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o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dbacivanje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ili ružno ponašanje prema nekome koje se dogodi samo jednom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a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gresivno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ponašanje ili ponižavanje koje se dogodi samo jednom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o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bostrana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svađa, prepirka ili tučnjava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Ovakvi slučajevi </a:t>
            </a:r>
            <a:r>
              <a:rPr lang="hr-HR" sz="2400" b="1" dirty="0">
                <a:solidFill>
                  <a:srgbClr val="0070C0"/>
                </a:solidFill>
                <a:latin typeface="Gill Sans MT"/>
              </a:rPr>
              <a:t>nasilja</a:t>
            </a:r>
            <a:r>
              <a:rPr lang="hr-HR" sz="2400" b="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mogu izazvati veliku uznemirenost, ali  to nisu slučajevi zlostavljanja sve dok ih netko ne radi stalno i namjerno istoj osobi</a:t>
            </a:r>
            <a:endParaRPr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151256" y="624384"/>
            <a:ext cx="6445080" cy="86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Što je govor mržnje?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611560" y="1628800"/>
            <a:ext cx="7848872" cy="37444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Grubo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uvredljivo izražavanje 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kojem je namjera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zastrašiti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uznemiriti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drugu osobu, koji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širi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ili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potiče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na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nasilje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,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mržnju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ili </a:t>
            </a:r>
            <a:r>
              <a:rPr lang="hr-HR" sz="2400" b="1" dirty="0">
                <a:solidFill>
                  <a:srgbClr val="002060"/>
                </a:solidFill>
                <a:latin typeface="Gill Sans MT"/>
              </a:rPr>
              <a:t>diskriminaciju</a:t>
            </a:r>
            <a:r>
              <a:rPr lang="hr-HR" sz="2400" dirty="0">
                <a:solidFill>
                  <a:srgbClr val="002060"/>
                </a:solidFill>
                <a:latin typeface="Gill Sans MT"/>
              </a:rPr>
              <a:t> (negativno mišljenje i ponašanje prema drugim osobama na osnovu njihovog spola, rase, nacionalnosti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, </a:t>
            </a:r>
            <a:r>
              <a:rPr lang="hr-HR" sz="2400" dirty="0" err="1" smtClean="0">
                <a:solidFill>
                  <a:srgbClr val="002060"/>
                </a:solidFill>
                <a:latin typeface="Gill Sans MT"/>
              </a:rPr>
              <a:t>religije..</a:t>
            </a:r>
            <a:r>
              <a:rPr lang="hr-HR" sz="2400" dirty="0" smtClean="0">
                <a:solidFill>
                  <a:srgbClr val="002060"/>
                </a:solidFill>
                <a:latin typeface="Gill Sans MT"/>
              </a:rPr>
              <a:t>.)</a:t>
            </a:r>
          </a:p>
          <a:p>
            <a:pPr>
              <a:lnSpc>
                <a:spcPct val="100000"/>
              </a:lnSpc>
            </a:pP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hr-HR" sz="2400" dirty="0">
                <a:solidFill>
                  <a:srgbClr val="002060"/>
                </a:solidFill>
                <a:latin typeface="Gill Sans MT"/>
              </a:rPr>
              <a:t>Termin „govor mržnje“ podrazumijeva sve oblike izražavanja koji šire, potiču, promoviraju ili opravdavaju rasnu mržnju, ksenofobiju, antisemitizam i druge oblike mržnje na temelju netolerancije.</a:t>
            </a:r>
            <a:endParaRPr dirty="0">
              <a:solidFill>
                <a:srgbClr val="00206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683568" y="764704"/>
            <a:ext cx="7494480" cy="86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Što je nasilje preko </a:t>
            </a:r>
            <a:r>
              <a:rPr lang="hr-HR" sz="3600" b="1" dirty="0" err="1" smtClean="0">
                <a:solidFill>
                  <a:srgbClr val="0070C0"/>
                </a:solidFill>
                <a:latin typeface="Gill Sans MT"/>
              </a:rPr>
              <a:t>interneta</a:t>
            </a:r>
            <a:r>
              <a:rPr lang="hr-HR" sz="3600" b="1" dirty="0">
                <a:solidFill>
                  <a:srgbClr val="0070C0"/>
                </a:solidFill>
                <a:latin typeface="Gill Sans MT"/>
              </a:rPr>
              <a:t>?</a:t>
            </a:r>
            <a:endParaRPr b="1" dirty="0"/>
          </a:p>
        </p:txBody>
      </p:sp>
      <p:sp>
        <p:nvSpPr>
          <p:cNvPr id="297" name="CustomShape 2"/>
          <p:cNvSpPr/>
          <p:nvPr/>
        </p:nvSpPr>
        <p:spPr>
          <a:xfrm>
            <a:off x="755576" y="3356992"/>
            <a:ext cx="5760640" cy="19100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hr-HR" sz="2600" dirty="0" smtClean="0">
                <a:solidFill>
                  <a:srgbClr val="002060"/>
                </a:solidFill>
                <a:latin typeface="Gill Sans MT"/>
              </a:rPr>
              <a:t>Svaka </a:t>
            </a:r>
            <a:r>
              <a:rPr lang="hr-HR" sz="2600" dirty="0">
                <a:solidFill>
                  <a:srgbClr val="002060"/>
                </a:solidFill>
                <a:latin typeface="Gill Sans MT"/>
              </a:rPr>
              <a:t>komunikacijska aktivnost putem </a:t>
            </a:r>
            <a:r>
              <a:rPr lang="hr-HR" sz="2600" i="1" dirty="0" err="1">
                <a:solidFill>
                  <a:srgbClr val="002060"/>
                </a:solidFill>
                <a:latin typeface="Gill Sans MT"/>
              </a:rPr>
              <a:t>cyber</a:t>
            </a:r>
            <a:r>
              <a:rPr lang="hr-HR" sz="2600" dirty="0">
                <a:solidFill>
                  <a:srgbClr val="002060"/>
                </a:solidFill>
                <a:latin typeface="Gill Sans MT"/>
              </a:rPr>
              <a:t> tehnologije koja se može smatrati štetnom za pojedinca i za opće dobro</a:t>
            </a:r>
            <a:endParaRPr sz="2600" dirty="0">
              <a:solidFill>
                <a:srgbClr val="002060"/>
              </a:solidFill>
              <a:latin typeface="Gill Sans MT"/>
            </a:endParaRPr>
          </a:p>
        </p:txBody>
      </p:sp>
      <p:pic>
        <p:nvPicPr>
          <p:cNvPr id="4" name="Picture 8" descr="Ilustracija0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79" y="3933056"/>
            <a:ext cx="1533525" cy="227203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CustomShape 2"/>
          <p:cNvSpPr/>
          <p:nvPr/>
        </p:nvSpPr>
        <p:spPr>
          <a:xfrm>
            <a:off x="755576" y="1844824"/>
            <a:ext cx="7344816" cy="136815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hr-HR" sz="2600" dirty="0">
                <a:solidFill>
                  <a:srgbClr val="002060"/>
                </a:solidFill>
                <a:latin typeface="Gill Sans MT"/>
              </a:rPr>
              <a:t>Situacije kad je mlada osoba izložena napadu druge osobe ili grupe, preko Interneta ili mobilnog telefona (</a:t>
            </a:r>
            <a:r>
              <a:rPr lang="hr-HR" sz="2600" i="1" dirty="0" err="1">
                <a:solidFill>
                  <a:srgbClr val="002060"/>
                </a:solidFill>
                <a:latin typeface="Gill Sans MT"/>
              </a:rPr>
              <a:t>Cyber</a:t>
            </a:r>
            <a:r>
              <a:rPr lang="hr-HR" sz="2600" i="1" dirty="0">
                <a:solidFill>
                  <a:srgbClr val="002060"/>
                </a:solidFill>
                <a:latin typeface="Gill Sans MT"/>
              </a:rPr>
              <a:t>-tehnologije</a:t>
            </a:r>
            <a:r>
              <a:rPr lang="hr-HR" sz="2600" dirty="0" smtClean="0">
                <a:solidFill>
                  <a:srgbClr val="002060"/>
                </a:solidFill>
                <a:latin typeface="Gill Sans MT"/>
              </a:rPr>
              <a:t>)</a:t>
            </a:r>
            <a:endParaRPr sz="2600" dirty="0">
              <a:solidFill>
                <a:srgbClr val="002060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495487" y="620688"/>
            <a:ext cx="7776864" cy="93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r-HR" sz="3000" b="1" dirty="0">
                <a:solidFill>
                  <a:srgbClr val="0070C0"/>
                </a:solidFill>
                <a:latin typeface="Gill Sans MT"/>
              </a:rPr>
              <a:t>Što sve pripada u nasilje preko Interneta?</a:t>
            </a:r>
            <a:endParaRPr b="1" dirty="0"/>
          </a:p>
        </p:txBody>
      </p:sp>
      <p:sp>
        <p:nvSpPr>
          <p:cNvPr id="299" name="CustomShape 2"/>
          <p:cNvSpPr/>
          <p:nvPr/>
        </p:nvSpPr>
        <p:spPr>
          <a:xfrm>
            <a:off x="567495" y="1628800"/>
            <a:ext cx="7676913" cy="34550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lanje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uznemirujućih poruka preko mobitela, e-maila, 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chata</a:t>
            </a:r>
            <a:endParaRPr lang="hr-HR"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k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rađa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ili izmjena lozinki za mail, društvene mreže i sl.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o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bjava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tuđih privatnih podataka ili neistina na internetu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lanje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uznemirujućih slika putem interneta ili mobitela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p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ostavljanje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internetskih anketa o nekoj osobi, koje su  uvredljive  po svojem sadržaju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lanje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virusa putem e-maila ili mobitela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s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lanje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eksplicitnih sadržaja putem interneta ili mobitela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2060"/>
                </a:solidFill>
                <a:latin typeface="Gill Sans MT"/>
              </a:rPr>
              <a:t>l</a:t>
            </a: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ažno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predstavljanje</a:t>
            </a:r>
            <a:endParaRPr sz="22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rgbClr val="002060"/>
                </a:solidFill>
                <a:latin typeface="Gill Sans MT"/>
              </a:rPr>
              <a:t>stavljanje </a:t>
            </a:r>
            <a:r>
              <a:rPr lang="hr-HR" sz="2200" dirty="0">
                <a:solidFill>
                  <a:srgbClr val="002060"/>
                </a:solidFill>
                <a:latin typeface="Gill Sans MT"/>
              </a:rPr>
              <a:t>lažnih oglasa ili objava pod tuđim imenom</a:t>
            </a:r>
            <a:endParaRPr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Plav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lavni događaj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1475</Words>
  <Application>Microsoft Office PowerPoint</Application>
  <PresentationFormat>On-screen Show (4:3)</PresentationFormat>
  <Paragraphs>211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Microsoft YaHei</vt:lpstr>
      <vt:lpstr>Arial</vt:lpstr>
      <vt:lpstr>DejaVu Sans</vt:lpstr>
      <vt:lpstr>Gill Sans MT</vt:lpstr>
      <vt:lpstr>Impact</vt:lpstr>
      <vt:lpstr>StarSymbol</vt:lpstr>
      <vt:lpstr>Times New Roman</vt:lpstr>
      <vt:lpstr>Verdana</vt:lpstr>
      <vt:lpstr>Tema1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Ana</dc:creator>
  <cp:lastModifiedBy>Ana</cp:lastModifiedBy>
  <cp:revision>35</cp:revision>
  <dcterms:modified xsi:type="dcterms:W3CDTF">2015-02-09T21:31:42Z</dcterms:modified>
</cp:coreProperties>
</file>