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8" r:id="rId1"/>
  </p:sldMasterIdLst>
  <p:sldIdLst>
    <p:sldId id="323" r:id="rId2"/>
    <p:sldId id="284" r:id="rId3"/>
    <p:sldId id="322" r:id="rId4"/>
    <p:sldId id="286" r:id="rId5"/>
    <p:sldId id="295" r:id="rId6"/>
    <p:sldId id="288" r:id="rId7"/>
    <p:sldId id="297" r:id="rId8"/>
    <p:sldId id="299" r:id="rId9"/>
    <p:sldId id="305" r:id="rId10"/>
    <p:sldId id="303" r:id="rId11"/>
    <p:sldId id="259" r:id="rId12"/>
    <p:sldId id="307" r:id="rId13"/>
    <p:sldId id="289" r:id="rId14"/>
    <p:sldId id="282" r:id="rId15"/>
    <p:sldId id="265" r:id="rId16"/>
    <p:sldId id="290" r:id="rId17"/>
    <p:sldId id="266" r:id="rId18"/>
    <p:sldId id="267" r:id="rId19"/>
    <p:sldId id="268" r:id="rId20"/>
    <p:sldId id="269" r:id="rId21"/>
    <p:sldId id="270" r:id="rId22"/>
    <p:sldId id="324" r:id="rId23"/>
    <p:sldId id="272" r:id="rId24"/>
    <p:sldId id="273" r:id="rId25"/>
    <p:sldId id="274" r:id="rId26"/>
    <p:sldId id="275" r:id="rId27"/>
    <p:sldId id="276" r:id="rId28"/>
    <p:sldId id="309" r:id="rId29"/>
    <p:sldId id="292" r:id="rId30"/>
    <p:sldId id="279" r:id="rId31"/>
    <p:sldId id="325" r:id="rId32"/>
    <p:sldId id="312" r:id="rId33"/>
    <p:sldId id="313" r:id="rId34"/>
    <p:sldId id="315" r:id="rId35"/>
    <p:sldId id="317" r:id="rId36"/>
    <p:sldId id="326" r:id="rId37"/>
    <p:sldId id="319" r:id="rId38"/>
    <p:sldId id="321" r:id="rId39"/>
  </p:sldIdLst>
  <p:sldSz cx="9144000" cy="6858000" type="screen4x3"/>
  <p:notesSz cx="6858000" cy="9144000"/>
  <p:defaultTextStyle>
    <a:defPPr>
      <a:defRPr lang="hr-HR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5" autoAdjust="0"/>
    <p:restoredTop sz="94660"/>
  </p:normalViewPr>
  <p:slideViewPr>
    <p:cSldViewPr>
      <p:cViewPr>
        <p:scale>
          <a:sx n="70" d="100"/>
          <a:sy n="70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97B2E3-C313-4BD6-A22A-48611B24091F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251333-3525-4918-9CA5-536A495B4CDE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C280F1-D05D-4C79-B1F1-15AFFE831E62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F2DEF-B6A7-451D-ABFC-F858B5B585BC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9EBC3-83C0-47A3-9AE3-0A786C0358E8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EC1EF9-D469-4686-A7FC-273A3C0EF296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B1D641-678E-445E-A1EA-A1F4FAAE19D0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7A3904-328F-492C-97AA-AAE2A7F3BA85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4BAED-9E87-441A-8B85-7F82C79440B9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E80F6A-AD70-437E-9F85-82341A97B978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4B3722-756A-4F27-A2B7-173F5DF5F7AD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A9FDE-7C8E-4C3D-B643-251999625B38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hr-HR" smtClean="0"/>
              <a:t>Kliknite ikonu da biste dodali  sliku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92000">
              <a:schemeClr val="bg2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C93B65C-E2AD-4B05-B31D-7D791CB1D78B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20457" y="2198672"/>
            <a:ext cx="7772400" cy="2999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 smtClean="0">
                <a:latin typeface="Calibri" pitchFamily="34" charset="0"/>
              </a:rPr>
              <a:t>DNEVNIK RADA ŠKOLSKE ZADRUGE MATO LOVRAK  ZA 2010./2011. GODINU</a:t>
            </a:r>
            <a:endParaRPr lang="en-US" b="1" dirty="0">
              <a:latin typeface="Calibri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076" y="294174"/>
            <a:ext cx="218916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229200"/>
            <a:ext cx="5402263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3705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8000">
        <p14:honeycomb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115616" y="188640"/>
            <a:ext cx="7125113" cy="924475"/>
          </a:xfrm>
        </p:spPr>
        <p:txBody>
          <a:bodyPr/>
          <a:lstStyle/>
          <a:p>
            <a:pPr marL="457200" indent="-457200" eaLnBrk="1" hangingPunct="1">
              <a:buFont typeface="Arial" pitchFamily="34" charset="0"/>
              <a:buChar char="•"/>
              <a:defRPr/>
            </a:pPr>
            <a:r>
              <a:rPr lang="hr-HR" sz="28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akon mukotrpnog rada zasladili smo se delicijama od krumpira</a:t>
            </a:r>
          </a:p>
        </p:txBody>
      </p:sp>
      <p:pic>
        <p:nvPicPr>
          <p:cNvPr id="12291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755576" y="1268760"/>
            <a:ext cx="7632848" cy="5348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Grp="1" noChangeAspect="1" noChangeArrowheads="1"/>
          </p:cNvPicPr>
          <p:nvPr>
            <p:ph/>
          </p:nvPr>
        </p:nvPicPr>
        <p:blipFill>
          <a:blip r:embed="rId2" cstate="email"/>
          <a:stretch>
            <a:fillRect/>
          </a:stretch>
        </p:blipFill>
        <p:spPr>
          <a:xfrm>
            <a:off x="395536" y="476672"/>
            <a:ext cx="8388350" cy="59181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499992" y="4149080"/>
            <a:ext cx="4765284" cy="1584176"/>
          </a:xfrm>
        </p:spPr>
        <p:txBody>
          <a:bodyPr/>
          <a:lstStyle/>
          <a:p>
            <a:pPr marL="457200" indent="-457200" eaLnBrk="1" hangingPunct="1">
              <a:buFont typeface="Arial" pitchFamily="34" charset="0"/>
              <a:buChar char="•"/>
              <a:defRPr/>
            </a:pPr>
            <a:r>
              <a:rPr lang="hr-HR" sz="28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a kraju smo za roditelje i učenike održali prezentaciju cjelokupnog projekta</a:t>
            </a:r>
          </a:p>
        </p:txBody>
      </p:sp>
      <p:pic>
        <p:nvPicPr>
          <p:cNvPr id="14339" name="Picture 7" descr="IMG_167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tretch>
            <a:fillRect/>
          </a:stretch>
        </p:blipFill>
        <p:spPr>
          <a:xfrm>
            <a:off x="107504" y="3501008"/>
            <a:ext cx="4248472" cy="31863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0" name="Picture 8" descr="IMG_168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tretch>
            <a:fillRect/>
          </a:stretch>
        </p:blipFill>
        <p:spPr>
          <a:xfrm>
            <a:off x="4788024" y="116632"/>
            <a:ext cx="4223424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88" y="1340768"/>
            <a:ext cx="3998913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881759" y="2924944"/>
            <a:ext cx="5426545" cy="3672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Pravokutnik 1"/>
          <p:cNvSpPr/>
          <p:nvPr/>
        </p:nvSpPr>
        <p:spPr>
          <a:xfrm>
            <a:off x="1975943" y="115178"/>
            <a:ext cx="54726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000" b="1" dirty="0" smtClean="0">
                <a:solidFill>
                  <a:schemeClr val="accent1">
                    <a:lumMod val="75000"/>
                  </a:schemeClr>
                </a:solidFill>
              </a:rPr>
              <a:t>STUDENI-PROSINAC</a:t>
            </a:r>
            <a:endParaRPr lang="hr-H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Pravokutnik 4"/>
          <p:cNvSpPr/>
          <p:nvPr/>
        </p:nvSpPr>
        <p:spPr>
          <a:xfrm>
            <a:off x="539552" y="836712"/>
            <a:ext cx="87484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hr-HR" b="1" dirty="0">
                <a:cs typeface="Times New Roman" pitchFamily="18" charset="0"/>
              </a:rPr>
              <a:t>briga o cvijeću u holu </a:t>
            </a:r>
            <a:r>
              <a:rPr lang="hr-HR" b="1" dirty="0" smtClean="0">
                <a:cs typeface="Times New Roman" pitchFamily="18" charset="0"/>
              </a:rPr>
              <a:t>škole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r-HR" b="1" dirty="0">
                <a:cs typeface="Times New Roman" pitchFamily="18" charset="0"/>
              </a:rPr>
              <a:t>p</a:t>
            </a:r>
            <a:r>
              <a:rPr lang="hr-HR" b="1" dirty="0" smtClean="0">
                <a:cs typeface="Times New Roman" pitchFamily="18" charset="0"/>
              </a:rPr>
              <a:t>ovodom nadolazećih božićnih blagdana održana </a:t>
            </a:r>
            <a:r>
              <a:rPr lang="hr-HR" b="1" dirty="0">
                <a:cs typeface="Times New Roman" pitchFamily="18" charset="0"/>
              </a:rPr>
              <a:t>je radionica </a:t>
            </a:r>
            <a:r>
              <a:rPr lang="hr-HR" b="1" dirty="0" smtClean="0">
                <a:cs typeface="Times New Roman" pitchFamily="18" charset="0"/>
              </a:rPr>
              <a:t>na </a:t>
            </a:r>
            <a:r>
              <a:rPr lang="hr-HR" b="1" dirty="0">
                <a:cs typeface="Times New Roman" pitchFamily="18" charset="0"/>
              </a:rPr>
              <a:t>kojoj su učenici od 5. do 8. razreda izrađivali ukrase </a:t>
            </a:r>
            <a:r>
              <a:rPr lang="hr-HR" b="1" dirty="0" smtClean="0">
                <a:cs typeface="Times New Roman" pitchFamily="18" charset="0"/>
              </a:rPr>
              <a:t>koje su potom i prodavali</a:t>
            </a:r>
          </a:p>
          <a:p>
            <a:pPr marL="457200" indent="-457200">
              <a:buFont typeface="Arial" pitchFamily="34" charset="0"/>
              <a:buChar char="•"/>
            </a:pPr>
            <a:endParaRPr lang="hr-H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Grp="1" noChangeAspect="1" noChangeArrowheads="1"/>
          </p:cNvPicPr>
          <p:nvPr>
            <p:ph/>
          </p:nvPr>
        </p:nvPicPr>
        <p:blipFill>
          <a:blip r:embed="rId2" cstate="email"/>
          <a:stretch>
            <a:fillRect/>
          </a:stretch>
        </p:blipFill>
        <p:spPr>
          <a:xfrm>
            <a:off x="251520" y="548680"/>
            <a:ext cx="8601906" cy="57606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/>
          <p:cNvPicPr>
            <a:picLocks noGrp="1" noChangeAspect="1" noChangeArrowheads="1"/>
          </p:cNvPicPr>
          <p:nvPr>
            <p:ph/>
          </p:nvPr>
        </p:nvPicPr>
        <p:blipFill>
          <a:blip r:embed="rId2" cstate="email"/>
          <a:stretch>
            <a:fillRect/>
          </a:stretch>
        </p:blipFill>
        <p:spPr>
          <a:xfrm>
            <a:off x="251520" y="476672"/>
            <a:ext cx="8618943" cy="59046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043608" y="1340768"/>
            <a:ext cx="7272808" cy="924475"/>
          </a:xfrm>
        </p:spPr>
        <p:txBody>
          <a:bodyPr/>
          <a:lstStyle/>
          <a:p>
            <a:pPr marL="457200" indent="-457200" eaLnBrk="1" hangingPunct="1">
              <a:buFont typeface="Arial" pitchFamily="34" charset="0"/>
              <a:buChar char="•"/>
              <a:defRPr/>
            </a:pPr>
            <a:r>
              <a:rPr lang="hr-HR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hr-HR" b="1" dirty="0" smtClean="0">
                <a:latin typeface="Times New Roman" pitchFamily="18" charset="0"/>
                <a:cs typeface="Times New Roman" pitchFamily="18" charset="0"/>
              </a:rPr>
              <a:t>riga o biljkama u prostorima škole</a:t>
            </a:r>
          </a:p>
        </p:txBody>
      </p:sp>
      <p:pic>
        <p:nvPicPr>
          <p:cNvPr id="18435" name="Picture 2" descr="C:\Users\korisnik\Documents\slike 2011-12\slike okoliša\IMG_25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79512" y="2852936"/>
            <a:ext cx="4248472" cy="3484562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436" name="Picture 3" descr="C:\Users\korisnik\Documents\slike 2011-12\slike okoliša\IMG_25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716016" y="2852936"/>
            <a:ext cx="4248597" cy="3484562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Pravokutnik 1"/>
          <p:cNvSpPr/>
          <p:nvPr/>
        </p:nvSpPr>
        <p:spPr>
          <a:xfrm>
            <a:off x="1835696" y="260648"/>
            <a:ext cx="5904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000" b="1" dirty="0">
                <a:solidFill>
                  <a:schemeClr val="accent1">
                    <a:lumMod val="75000"/>
                  </a:schemeClr>
                </a:solidFill>
              </a:rPr>
              <a:t>SIJEČANJ – </a:t>
            </a:r>
            <a:r>
              <a:rPr lang="hr-HR" sz="4000" b="1" dirty="0" smtClean="0">
                <a:solidFill>
                  <a:schemeClr val="accent1">
                    <a:lumMod val="75000"/>
                  </a:schemeClr>
                </a:solidFill>
              </a:rPr>
              <a:t>VELJAČA</a:t>
            </a:r>
            <a:endParaRPr lang="hr-HR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 descr="C:\Users\korisnik\Documents\slike 2011-12\slike okoliša\IMG_2542.jpg"/>
          <p:cNvPicPr>
            <a:picLocks noGrp="1"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384842" y="476672"/>
            <a:ext cx="8363995" cy="59046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896526"/>
            <a:ext cx="8676456" cy="1296144"/>
          </a:xfrm>
        </p:spPr>
        <p:txBody>
          <a:bodyPr>
            <a:noAutofit/>
          </a:bodyPr>
          <a:lstStyle/>
          <a:p>
            <a:pPr marL="457200" indent="-457200" eaLnBrk="1" hangingPunct="1">
              <a:buFont typeface="Arial" pitchFamily="34" charset="0"/>
              <a:buChar char="•"/>
              <a:defRPr/>
            </a:pP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održana je radionica povodom nadolazećih uskrsnih blagdana na kojoj su učenici od 5.-8. razreda izrađivali ukrase namijenjene prodaji </a:t>
            </a:r>
          </a:p>
        </p:txBody>
      </p:sp>
      <p:pic>
        <p:nvPicPr>
          <p:cNvPr id="2048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331640" y="2420888"/>
            <a:ext cx="6435838" cy="41969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Pravokutnik 1"/>
          <p:cNvSpPr/>
          <p:nvPr/>
        </p:nvSpPr>
        <p:spPr>
          <a:xfrm>
            <a:off x="2267744" y="188640"/>
            <a:ext cx="51845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000" b="1" dirty="0" smtClean="0">
                <a:solidFill>
                  <a:schemeClr val="accent1">
                    <a:lumMod val="75000"/>
                  </a:schemeClr>
                </a:solidFill>
              </a:rPr>
              <a:t>OŽUJAK-TRAVANJ</a:t>
            </a:r>
            <a:endParaRPr lang="hr-HR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Grp="1" noChangeAspect="1" noChangeArrowheads="1"/>
          </p:cNvPicPr>
          <p:nvPr>
            <p:ph/>
          </p:nvPr>
        </p:nvPicPr>
        <p:blipFill>
          <a:blip r:embed="rId2" cstate="email"/>
          <a:stretch>
            <a:fillRect/>
          </a:stretch>
        </p:blipFill>
        <p:spPr>
          <a:xfrm>
            <a:off x="251520" y="399510"/>
            <a:ext cx="8594030" cy="60547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87624" y="844367"/>
            <a:ext cx="7125113" cy="1224136"/>
          </a:xfrm>
        </p:spPr>
        <p:txBody>
          <a:bodyPr>
            <a:normAutofit/>
          </a:bodyPr>
          <a:lstStyle/>
          <a:p>
            <a:pPr marL="457200" indent="-457200" eaLnBrk="1" hangingPunct="1">
              <a:buFont typeface="Arial" pitchFamily="34" charset="0"/>
              <a:buChar char="•"/>
              <a:defRPr/>
            </a:pPr>
            <a:r>
              <a:rPr lang="hr-HR" sz="2400" b="1" dirty="0">
                <a:latin typeface="Times New Roman" pitchFamily="18" charset="0"/>
              </a:rPr>
              <a:t>u</a:t>
            </a:r>
            <a:r>
              <a:rPr lang="hr-HR" sz="2400" b="1" dirty="0" smtClean="0">
                <a:latin typeface="Times New Roman" pitchFamily="18" charset="0"/>
              </a:rPr>
              <a:t>čenici 8. razreda uklonili su korov s oranice kako bi mogli vaditi krumpir.</a:t>
            </a:r>
            <a:endParaRPr lang="hr-HR" sz="2400" b="1" dirty="0">
              <a:latin typeface="Times New Roman" pitchFamily="18" charset="0"/>
            </a:endParaRPr>
          </a:p>
        </p:txBody>
      </p:sp>
      <p:pic>
        <p:nvPicPr>
          <p:cNvPr id="4099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696866" y="2132856"/>
            <a:ext cx="7750267" cy="44129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Pravokutnik 4"/>
          <p:cNvSpPr/>
          <p:nvPr/>
        </p:nvSpPr>
        <p:spPr>
          <a:xfrm>
            <a:off x="2843808" y="188639"/>
            <a:ext cx="3456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4000" b="1" dirty="0">
                <a:solidFill>
                  <a:schemeClr val="accent1">
                    <a:lumMod val="75000"/>
                  </a:schemeClr>
                </a:solidFill>
              </a:rPr>
              <a:t>RUJAN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Grp="1" noChangeAspect="1" noChangeArrowheads="1"/>
          </p:cNvPicPr>
          <p:nvPr>
            <p:ph/>
          </p:nvPr>
        </p:nvPicPr>
        <p:blipFill>
          <a:blip r:embed="rId2" cstate="email"/>
          <a:stretch>
            <a:fillRect/>
          </a:stretch>
        </p:blipFill>
        <p:spPr>
          <a:xfrm>
            <a:off x="251520" y="476672"/>
            <a:ext cx="8640960" cy="58326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Grp="1"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 rot="5400000">
            <a:off x="1254337" y="501821"/>
            <a:ext cx="6627572" cy="5851525"/>
          </a:xfrm>
          <a:prstGeom prst="ellipse">
            <a:avLst/>
          </a:prstGeom>
          <a:ln w="190500" cap="rnd">
            <a:solidFill>
              <a:srgbClr val="C8C6BD"/>
            </a:solidFill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051720" y="188640"/>
            <a:ext cx="51845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000" b="1" dirty="0">
                <a:solidFill>
                  <a:srgbClr val="ED4600">
                    <a:lumMod val="75000"/>
                  </a:srgbClr>
                </a:solidFill>
              </a:rPr>
              <a:t>TRAVANJ – </a:t>
            </a:r>
            <a:r>
              <a:rPr lang="hr-HR" sz="4000" b="1" dirty="0" smtClean="0">
                <a:solidFill>
                  <a:srgbClr val="ED4600">
                    <a:lumMod val="75000"/>
                  </a:srgbClr>
                </a:solidFill>
              </a:rPr>
              <a:t>SVIBANJ</a:t>
            </a:r>
            <a:endParaRPr lang="hr-HR" sz="4000" b="1" dirty="0">
              <a:solidFill>
                <a:srgbClr val="ED4600">
                  <a:lumMod val="75000"/>
                </a:srgbClr>
              </a:solidFill>
            </a:endParaRPr>
          </a:p>
        </p:txBody>
      </p:sp>
      <p:sp>
        <p:nvSpPr>
          <p:cNvPr id="5" name="Pravokutnik 4"/>
          <p:cNvSpPr/>
          <p:nvPr/>
        </p:nvSpPr>
        <p:spPr>
          <a:xfrm>
            <a:off x="1043608" y="1124744"/>
            <a:ext cx="727280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/>
              <a:t>Izvedeni su proljetni radovi na polju iza školskog igrališta</a:t>
            </a:r>
            <a:r>
              <a:rPr lang="hr-HR" b="1" dirty="0" smtClean="0"/>
              <a:t>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r-HR" b="1" dirty="0"/>
              <a:t>9. </a:t>
            </a:r>
            <a:r>
              <a:rPr lang="hr-HR" b="1" dirty="0" smtClean="0"/>
              <a:t>travnja </a:t>
            </a:r>
            <a:r>
              <a:rPr lang="hr-HR" b="1" dirty="0"/>
              <a:t>pripremljeno je polje za sadnju krumpira i </a:t>
            </a:r>
            <a:r>
              <a:rPr lang="hr-HR" b="1" dirty="0" smtClean="0"/>
              <a:t>luka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r-HR" b="1" dirty="0" smtClean="0"/>
              <a:t>10. </a:t>
            </a:r>
            <a:r>
              <a:rPr lang="hr-HR" b="1" dirty="0"/>
              <a:t>i </a:t>
            </a:r>
            <a:r>
              <a:rPr lang="hr-HR" b="1" dirty="0" smtClean="0"/>
              <a:t>26. travnja, uz sudjelovanje učenika predmetne nastave, </a:t>
            </a:r>
            <a:r>
              <a:rPr lang="hr-HR" b="1" dirty="0"/>
              <a:t>zasijano je polje </a:t>
            </a:r>
            <a:r>
              <a:rPr lang="hr-HR" b="1" dirty="0" smtClean="0"/>
              <a:t>krumpira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r-HR" b="1" dirty="0" smtClean="0"/>
              <a:t>17. travnja </a:t>
            </a:r>
            <a:r>
              <a:rPr lang="hr-HR" b="1" dirty="0"/>
              <a:t>tretirano je polje krumpira sredstvom protiv korova (</a:t>
            </a:r>
            <a:r>
              <a:rPr lang="hr-HR" b="1" dirty="0" err="1"/>
              <a:t>Reiser</a:t>
            </a:r>
            <a:r>
              <a:rPr lang="hr-HR" b="1" dirty="0"/>
              <a:t> 7dcl po hektaru</a:t>
            </a:r>
            <a:r>
              <a:rPr lang="hr-HR" b="1" dirty="0" smtClean="0"/>
              <a:t>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r-HR" b="1" dirty="0" smtClean="0"/>
              <a:t>17. travnja </a:t>
            </a:r>
            <a:r>
              <a:rPr lang="hr-HR" b="1" dirty="0"/>
              <a:t>tretirano polje krumpira sredstvom protiv krumpirovih zlatica</a:t>
            </a:r>
            <a:endParaRPr lang="hr-HR" b="1" dirty="0" smtClean="0"/>
          </a:p>
          <a:p>
            <a:pPr marL="457200" indent="-457200">
              <a:buFont typeface="Arial" pitchFamily="34" charset="0"/>
              <a:buChar char="•"/>
            </a:pPr>
            <a:endParaRPr lang="hr-H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125" y="5589240"/>
            <a:ext cx="1094581" cy="108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244"/>
            <a:ext cx="1096963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021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Grp="1" noChangeAspect="1" noChangeArrowheads="1"/>
          </p:cNvPicPr>
          <p:nvPr>
            <p:ph/>
          </p:nvPr>
        </p:nvPicPr>
        <p:blipFill>
          <a:blip r:embed="rId2" cstate="email"/>
          <a:stretch>
            <a:fillRect/>
          </a:stretch>
        </p:blipFill>
        <p:spPr>
          <a:xfrm>
            <a:off x="311570" y="476672"/>
            <a:ext cx="8472316" cy="5904656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Grp="1" noChangeAspect="1" noChangeArrowheads="1"/>
          </p:cNvPicPr>
          <p:nvPr>
            <p:ph/>
          </p:nvPr>
        </p:nvPicPr>
        <p:blipFill>
          <a:blip r:embed="rId2" cstate="email"/>
          <a:stretch>
            <a:fillRect/>
          </a:stretch>
        </p:blipFill>
        <p:spPr>
          <a:xfrm>
            <a:off x="283882" y="476672"/>
            <a:ext cx="8536590" cy="5904656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Grp="1" noChangeAspect="1" noChangeArrowheads="1"/>
          </p:cNvPicPr>
          <p:nvPr>
            <p:ph/>
          </p:nvPr>
        </p:nvPicPr>
        <p:blipFill>
          <a:blip r:embed="rId2" cstate="email"/>
          <a:stretch>
            <a:fillRect/>
          </a:stretch>
        </p:blipFill>
        <p:spPr>
          <a:xfrm>
            <a:off x="323528" y="548680"/>
            <a:ext cx="8388350" cy="5760444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Grp="1" noChangeAspect="1" noChangeArrowheads="1"/>
          </p:cNvPicPr>
          <p:nvPr>
            <p:ph/>
          </p:nvPr>
        </p:nvPicPr>
        <p:blipFill>
          <a:blip r:embed="rId2" cstate="email"/>
          <a:stretch>
            <a:fillRect/>
          </a:stretch>
        </p:blipFill>
        <p:spPr>
          <a:xfrm>
            <a:off x="323528" y="548680"/>
            <a:ext cx="8495874" cy="5689631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Grp="1" noChangeAspect="1" noChangeArrowheads="1"/>
          </p:cNvPicPr>
          <p:nvPr>
            <p:ph/>
          </p:nvPr>
        </p:nvPicPr>
        <p:blipFill>
          <a:blip r:embed="rId2" cstate="email"/>
          <a:stretch>
            <a:fillRect/>
          </a:stretch>
        </p:blipFill>
        <p:spPr>
          <a:xfrm>
            <a:off x="395536" y="620688"/>
            <a:ext cx="8388350" cy="5617623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marL="457200" indent="-457200" eaLnBrk="1" hangingPunct="1">
              <a:buFont typeface="Arial" pitchFamily="34" charset="0"/>
              <a:buChar char="•"/>
              <a:defRPr/>
            </a:pPr>
            <a:r>
              <a:rPr lang="hr-HR" b="1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hr-HR" b="1" dirty="0" smtClean="0">
                <a:latin typeface="Times New Roman" pitchFamily="18" charset="0"/>
                <a:cs typeface="Times New Roman" pitchFamily="18" charset="0"/>
              </a:rPr>
              <a:t>ospodin </a:t>
            </a:r>
            <a:r>
              <a:rPr lang="hr-HR" b="1" dirty="0" err="1" smtClean="0">
                <a:latin typeface="Times New Roman" pitchFamily="18" charset="0"/>
                <a:cs typeface="Times New Roman" pitchFamily="18" charset="0"/>
              </a:rPr>
              <a:t>Bajči</a:t>
            </a:r>
            <a:r>
              <a:rPr lang="hr-HR" b="1" dirty="0" smtClean="0">
                <a:latin typeface="Times New Roman" pitchFamily="18" charset="0"/>
                <a:cs typeface="Times New Roman" pitchFamily="18" charset="0"/>
              </a:rPr>
              <a:t> pomogao nam je u sadnji crvenoga luka</a:t>
            </a:r>
          </a:p>
        </p:txBody>
      </p:sp>
      <p:pic>
        <p:nvPicPr>
          <p:cNvPr id="30723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tretch>
            <a:fillRect/>
          </a:stretch>
        </p:blipFill>
        <p:spPr>
          <a:xfrm>
            <a:off x="4661944" y="2420888"/>
            <a:ext cx="4320480" cy="324036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4" name="Picture 7" descr="IMG_208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tretch>
            <a:fillRect/>
          </a:stretch>
        </p:blipFill>
        <p:spPr>
          <a:xfrm>
            <a:off x="107504" y="2420888"/>
            <a:ext cx="4320480" cy="324036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115616" y="896526"/>
            <a:ext cx="7047154" cy="1431925"/>
          </a:xfrm>
        </p:spPr>
        <p:txBody>
          <a:bodyPr>
            <a:normAutofit fontScale="90000"/>
          </a:bodyPr>
          <a:lstStyle/>
          <a:p>
            <a:pPr marL="457200" indent="-457200" eaLnBrk="1" hangingPunct="1">
              <a:buFont typeface="Arial" pitchFamily="34" charset="0"/>
              <a:buChar char="•"/>
              <a:defRPr/>
            </a:pPr>
            <a:r>
              <a:rPr lang="hr-HR" sz="2800" b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čenici 8. razreda sudjelovali su u uređenju školskog dvorišta.</a:t>
            </a:r>
            <a:r>
              <a:rPr lang="hr-HR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hr-HR" b="1" dirty="0" smtClean="0">
                <a:latin typeface="Times New Roman" pitchFamily="18" charset="0"/>
                <a:cs typeface="Times New Roman" pitchFamily="18" charset="0"/>
              </a:rPr>
            </a:br>
            <a:endParaRPr lang="hr-HR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7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115616" y="2060848"/>
            <a:ext cx="6962807" cy="4369185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Pravokutnik 1"/>
          <p:cNvSpPr/>
          <p:nvPr/>
        </p:nvSpPr>
        <p:spPr>
          <a:xfrm>
            <a:off x="3298239" y="186211"/>
            <a:ext cx="23791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4000" b="1" dirty="0">
                <a:solidFill>
                  <a:schemeClr val="accent1">
                    <a:lumMod val="75000"/>
                  </a:schemeClr>
                </a:solidFill>
              </a:rPr>
              <a:t>SVIBANJ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827584" y="332656"/>
            <a:ext cx="7450990" cy="924475"/>
          </a:xfrm>
        </p:spPr>
        <p:txBody>
          <a:bodyPr>
            <a:normAutofit fontScale="90000"/>
          </a:bodyPr>
          <a:lstStyle/>
          <a:p>
            <a:pPr marL="457200" indent="-457200">
              <a:buFont typeface="Arial" pitchFamily="34" charset="0"/>
              <a:buChar char="•"/>
              <a:defRPr/>
            </a:pPr>
            <a:r>
              <a:rPr lang="hr-HR" sz="2800" b="1" dirty="0">
                <a:latin typeface="Times New Roman" pitchFamily="18" charset="0"/>
              </a:rPr>
              <a:t>u</a:t>
            </a:r>
            <a:r>
              <a:rPr lang="hr-HR" sz="2800" b="1" dirty="0" smtClean="0">
                <a:latin typeface="Times New Roman" pitchFamily="18" charset="0"/>
              </a:rPr>
              <a:t>čitelji i učenici od 4. do 8. razreda uz pomoć osoblja škole izvadili su krumpir zasađen na njivi</a:t>
            </a:r>
            <a:endParaRPr lang="hr-HR" sz="2800" b="1" dirty="0"/>
          </a:p>
        </p:txBody>
      </p:sp>
      <p:pic>
        <p:nvPicPr>
          <p:cNvPr id="512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683568" y="1556792"/>
            <a:ext cx="7776864" cy="49421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Grp="1" noChangeAspect="1" noChangeArrowheads="1"/>
          </p:cNvPicPr>
          <p:nvPr>
            <p:ph/>
          </p:nvPr>
        </p:nvPicPr>
        <p:blipFill>
          <a:blip r:embed="rId2" cstate="email"/>
          <a:stretch>
            <a:fillRect/>
          </a:stretch>
        </p:blipFill>
        <p:spPr>
          <a:xfrm>
            <a:off x="323528" y="472998"/>
            <a:ext cx="8496944" cy="592182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Content Placeholder 5" descr="SAM_0065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011972" y="2636912"/>
            <a:ext cx="7101877" cy="3962400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Pravokutnik 2"/>
          <p:cNvSpPr/>
          <p:nvPr/>
        </p:nvSpPr>
        <p:spPr>
          <a:xfrm>
            <a:off x="3563888" y="172564"/>
            <a:ext cx="19980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4000" b="1" dirty="0">
                <a:solidFill>
                  <a:schemeClr val="accent1">
                    <a:lumMod val="75000"/>
                  </a:schemeClr>
                </a:solidFill>
              </a:rPr>
              <a:t>LIPANJ</a:t>
            </a:r>
          </a:p>
        </p:txBody>
      </p:sp>
      <p:sp>
        <p:nvSpPr>
          <p:cNvPr id="6" name="Pravokutnik 5"/>
          <p:cNvSpPr/>
          <p:nvPr/>
        </p:nvSpPr>
        <p:spPr>
          <a:xfrm>
            <a:off x="998515" y="896526"/>
            <a:ext cx="81369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hr-HR" sz="2400" b="1" dirty="0"/>
              <a:t>učenice 8. razreda obojile su </a:t>
            </a:r>
            <a:r>
              <a:rPr lang="hr-HR" sz="2400" b="1" dirty="0" err="1" smtClean="0"/>
              <a:t>žardinjere</a:t>
            </a:r>
            <a:r>
              <a:rPr lang="hr-HR" sz="2400" b="1" dirty="0" smtClean="0"/>
              <a:t> </a:t>
            </a:r>
            <a:r>
              <a:rPr lang="hr-HR" sz="2400" b="1" dirty="0"/>
              <a:t>u dvorištu </a:t>
            </a:r>
            <a:r>
              <a:rPr lang="hr-HR" sz="2400" b="1" dirty="0" smtClean="0"/>
              <a:t>škole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r-HR" sz="2400" b="1" dirty="0"/>
              <a:t>obilazak polja zasađenog </a:t>
            </a:r>
            <a:r>
              <a:rPr lang="hr-HR" sz="2400" b="1" dirty="0" smtClean="0"/>
              <a:t>krumpira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r-HR" sz="2400" b="1" dirty="0"/>
              <a:t>sistematizacija ovogodišnjeg rada </a:t>
            </a:r>
            <a:r>
              <a:rPr lang="hr-HR" sz="2400" b="1" dirty="0" smtClean="0"/>
              <a:t>zadruge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r-HR" sz="2400" b="1" dirty="0"/>
              <a:t>odlazak na ljetne praznike</a:t>
            </a:r>
            <a:endParaRPr lang="hr-HR" sz="2400" b="1" dirty="0" smtClean="0"/>
          </a:p>
          <a:p>
            <a:pPr marL="457200" indent="-457200">
              <a:buFont typeface="Arial" pitchFamily="34" charset="0"/>
              <a:buChar char="•"/>
            </a:pPr>
            <a:endParaRPr lang="hr-HR" sz="2400" b="1" dirty="0"/>
          </a:p>
        </p:txBody>
      </p:sp>
    </p:spTree>
    <p:extLst>
      <p:ext uri="{BB962C8B-B14F-4D97-AF65-F5344CB8AC3E}">
        <p14:creationId xmlns:p14="http://schemas.microsoft.com/office/powerpoint/2010/main" val="197777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457200" indent="-457200" eaLnBrk="1" hangingPunct="1">
              <a:buFont typeface="Arial" pitchFamily="34" charset="0"/>
              <a:buChar char="•"/>
              <a:defRPr/>
            </a:pP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21. srpnja, za vrijeme godišnjeg odmora, spremačice  i domar izvadili su luk s oranice-veliko im HVALA</a:t>
            </a:r>
          </a:p>
        </p:txBody>
      </p:sp>
      <p:pic>
        <p:nvPicPr>
          <p:cNvPr id="34819" name="Picture 6" descr="IMG_226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187624" y="2060848"/>
            <a:ext cx="6624736" cy="4484936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971600" y="188640"/>
            <a:ext cx="7125113" cy="924475"/>
          </a:xfrm>
        </p:spPr>
        <p:txBody>
          <a:bodyPr/>
          <a:lstStyle/>
          <a:p>
            <a:pPr marL="457200" indent="-457200" eaLnBrk="1" hangingPunct="1">
              <a:buFont typeface="Arial" pitchFamily="34" charset="0"/>
              <a:buChar char="•"/>
              <a:defRPr/>
            </a:pPr>
            <a:r>
              <a:rPr lang="hr-HR" sz="28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zvađeni luk spremljen je u dvoranu kako bi se osušio i pripremio za prodaju</a:t>
            </a:r>
          </a:p>
        </p:txBody>
      </p:sp>
      <p:pic>
        <p:nvPicPr>
          <p:cNvPr id="35843" name="Picture 6" descr="IMG_227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611560" y="1484784"/>
            <a:ext cx="7848207" cy="4916984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251520" y="332656"/>
            <a:ext cx="8568952" cy="1097092"/>
          </a:xfrm>
        </p:spPr>
        <p:txBody>
          <a:bodyPr>
            <a:noAutofit/>
          </a:bodyPr>
          <a:lstStyle/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hr-HR" sz="2600" b="1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hr-HR" sz="2600" b="1" dirty="0" smtClean="0">
                <a:latin typeface="Times New Roman" pitchFamily="18" charset="0"/>
                <a:cs typeface="Times New Roman" pitchFamily="18" charset="0"/>
              </a:rPr>
              <a:t>ospodin </a:t>
            </a:r>
            <a:r>
              <a:rPr lang="hr-HR" sz="2600" b="1" dirty="0" err="1" smtClean="0">
                <a:latin typeface="Times New Roman" pitchFamily="18" charset="0"/>
                <a:cs typeface="Times New Roman" pitchFamily="18" charset="0"/>
              </a:rPr>
              <a:t>Katavić</a:t>
            </a:r>
            <a:r>
              <a:rPr lang="hr-HR" sz="2600" b="1" dirty="0" smtClean="0">
                <a:latin typeface="Times New Roman" pitchFamily="18" charset="0"/>
                <a:cs typeface="Times New Roman" pitchFamily="18" charset="0"/>
              </a:rPr>
              <a:t> ( mještanin sela ) strojno je porezao korov na oranici nakon čega su svi učenici, učitelji, spremačice i domar sudjelovali u vađenju krumpira</a:t>
            </a:r>
          </a:p>
        </p:txBody>
      </p:sp>
      <p:pic>
        <p:nvPicPr>
          <p:cNvPr id="36867" name="Picture 8" descr="IMG_229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79512" y="2060848"/>
            <a:ext cx="4137539" cy="3384376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6868" name="Picture 9" descr="IMG_229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tretch>
            <a:fillRect/>
          </a:stretch>
        </p:blipFill>
        <p:spPr>
          <a:xfrm>
            <a:off x="4572000" y="2060848"/>
            <a:ext cx="4392488" cy="3360714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ectangle 4"/>
          <p:cNvSpPr txBox="1">
            <a:spLocks noRot="1" noChangeArrowheads="1"/>
          </p:cNvSpPr>
          <p:nvPr/>
        </p:nvSpPr>
        <p:spPr>
          <a:xfrm>
            <a:off x="1009443" y="5661248"/>
            <a:ext cx="7123080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Arial" pitchFamily="34" charset="0"/>
              <a:buChar char="•"/>
              <a:defRPr/>
            </a:pPr>
            <a:r>
              <a:rPr lang="hr-HR" sz="2600" b="1" dirty="0" smtClean="0">
                <a:latin typeface="Times New Roman" pitchFamily="18" charset="0"/>
                <a:cs typeface="Times New Roman" pitchFamily="18" charset="0"/>
              </a:rPr>
              <a:t>vađenje </a:t>
            </a:r>
            <a:r>
              <a:rPr lang="hr-HR" sz="2600" b="1" dirty="0">
                <a:latin typeface="Times New Roman" pitchFamily="18" charset="0"/>
                <a:cs typeface="Times New Roman" pitchFamily="18" charset="0"/>
              </a:rPr>
              <a:t>krumpira organizirano je početkom školske godine 2011./12. (13. 09. - 16.09. 2011.)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7" descr="IMG_229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395536" y="404664"/>
            <a:ext cx="8352928" cy="5976664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8" descr="IMG_230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323528" y="404664"/>
            <a:ext cx="8496944" cy="5976664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9071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827584" y="260648"/>
            <a:ext cx="7488832" cy="924475"/>
          </a:xfrm>
        </p:spPr>
        <p:txBody>
          <a:bodyPr/>
          <a:lstStyle/>
          <a:p>
            <a:pPr marL="457200" indent="-457200" eaLnBrk="1" hangingPunct="1">
              <a:buFont typeface="Arial" pitchFamily="34" charset="0"/>
              <a:buChar char="•"/>
              <a:defRPr/>
            </a:pPr>
            <a:r>
              <a:rPr lang="hr-HR" sz="28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premačice su sortirale krumpir i pripremile ga za prodaju</a:t>
            </a:r>
          </a:p>
        </p:txBody>
      </p:sp>
      <p:pic>
        <p:nvPicPr>
          <p:cNvPr id="38915" name="Picture 6" descr="IMG_234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793230" y="1484784"/>
            <a:ext cx="7595194" cy="5078809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6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385175" cy="6137275"/>
          </a:xfrm>
        </p:spPr>
        <p:txBody>
          <a:bodyPr/>
          <a:lstStyle/>
          <a:p>
            <a:pPr eaLnBrk="1" hangingPunct="1">
              <a:defRPr/>
            </a:pP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Zahvaljujemo svima koji su nam pomogli u radovima na oranici : učenicima zadrugarima, učiteljima, spremačicama, domaru, mještanima sela koji su dobrovoljno pomogli, gospodinu </a:t>
            </a:r>
            <a:r>
              <a:rPr lang="hr-HR" sz="2800" b="1" dirty="0" err="1" smtClean="0">
                <a:latin typeface="Times New Roman" pitchFamily="18" charset="0"/>
                <a:cs typeface="Times New Roman" pitchFamily="18" charset="0"/>
              </a:rPr>
              <a:t>Bajčiju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, gospodinu </a:t>
            </a:r>
            <a:r>
              <a:rPr lang="hr-HR" sz="2800" b="1" dirty="0" err="1" smtClean="0">
                <a:latin typeface="Times New Roman" pitchFamily="18" charset="0"/>
                <a:cs typeface="Times New Roman" pitchFamily="18" charset="0"/>
              </a:rPr>
              <a:t>Kataviću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 te Zadruzi </a:t>
            </a:r>
            <a:r>
              <a:rPr lang="hr-HR" sz="2800" b="1" dirty="0" err="1" smtClean="0">
                <a:latin typeface="Times New Roman" pitchFamily="18" charset="0"/>
                <a:cs typeface="Times New Roman" pitchFamily="18" charset="0"/>
              </a:rPr>
              <a:t>Agrovladislavci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 kao i gospodinu Bagariću  koji nam je bio i veliki poticaj u realiziranim aktivnostima.</a:t>
            </a:r>
            <a:br>
              <a:rPr lang="hr-HR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hr-HR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			Nadamo se nastavku dobre suradnje.</a:t>
            </a:r>
            <a:br>
              <a:rPr lang="hr-HR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hr-HR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hr-HR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											Učenici zadrugari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8919"/>
            <a:ext cx="3923257" cy="78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478" y="5085184"/>
            <a:ext cx="1384995" cy="1370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/>
          <p:cNvPicPr>
            <a:picLocks noGrp="1" noChangeAspect="1" noChangeArrowheads="1"/>
          </p:cNvPicPr>
          <p:nvPr>
            <p:ph/>
          </p:nvPr>
        </p:nvPicPr>
        <p:blipFill>
          <a:blip r:embed="rId2" cstate="email"/>
          <a:stretch>
            <a:fillRect/>
          </a:stretch>
        </p:blipFill>
        <p:spPr>
          <a:xfrm>
            <a:off x="467544" y="764704"/>
            <a:ext cx="8208912" cy="5419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043608" y="260648"/>
            <a:ext cx="7125113" cy="924475"/>
          </a:xfrm>
        </p:spPr>
        <p:txBody>
          <a:bodyPr/>
          <a:lstStyle/>
          <a:p>
            <a:pPr marL="457200" indent="-457200" eaLnBrk="1" hangingPunct="1">
              <a:buFont typeface="Arial" pitchFamily="34" charset="0"/>
              <a:buChar char="•"/>
              <a:defRPr/>
            </a:pPr>
            <a:r>
              <a:rPr lang="hr-HR" sz="28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premačice su sortirale krumpir u vreće kako bi bio spreman za prodaju</a:t>
            </a:r>
          </a:p>
        </p:txBody>
      </p:sp>
      <p:pic>
        <p:nvPicPr>
          <p:cNvPr id="717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043608" y="1556792"/>
            <a:ext cx="7067940" cy="4968552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395536" y="857466"/>
            <a:ext cx="8640960" cy="1267543"/>
          </a:xfrm>
        </p:spPr>
        <p:txBody>
          <a:bodyPr>
            <a:noAutofit/>
          </a:bodyPr>
          <a:lstStyle/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hr-HR" sz="2400" b="1" dirty="0" smtClean="0">
                <a:latin typeface="Times New Roman" pitchFamily="18" charset="0"/>
                <a:cs typeface="Times New Roman" pitchFamily="18" charset="0"/>
              </a:rPr>
              <a:t>za </a:t>
            </a:r>
            <a:r>
              <a:rPr lang="hr-HR" sz="2400" b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hr-HR" sz="2400" b="1" dirty="0" smtClean="0">
                <a:latin typeface="Times New Roman" pitchFamily="18" charset="0"/>
                <a:cs typeface="Times New Roman" pitchFamily="18" charset="0"/>
              </a:rPr>
              <a:t>an hrane učenici svih razreda, uz pomoć nastavnika, pripremali su različita jela od krumpira, izrađivali predmete od krumpira, proučavali porijeklo krumpira i sl.</a:t>
            </a:r>
            <a:br>
              <a:rPr lang="hr-HR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hr-HR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259632" y="2279078"/>
            <a:ext cx="6696744" cy="4253559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Pravokutnik 1"/>
          <p:cNvSpPr/>
          <p:nvPr/>
        </p:nvSpPr>
        <p:spPr>
          <a:xfrm>
            <a:off x="3347864" y="116632"/>
            <a:ext cx="27581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4000" b="1" dirty="0">
                <a:solidFill>
                  <a:schemeClr val="accent1">
                    <a:lumMod val="75000"/>
                  </a:schemeClr>
                </a:solidFill>
              </a:rPr>
              <a:t>LISTOPAD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3331" y="764704"/>
            <a:ext cx="4570669" cy="1584176"/>
          </a:xfrm>
        </p:spPr>
        <p:txBody>
          <a:bodyPr/>
          <a:lstStyle/>
          <a:p>
            <a:pPr marL="457200" indent="-457200" eaLnBrk="1" hangingPunct="1">
              <a:buFont typeface="Arial" pitchFamily="34" charset="0"/>
              <a:buChar char="•"/>
              <a:defRPr/>
            </a:pPr>
            <a:r>
              <a:rPr lang="hr-HR" sz="2800" b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 školskoj blagovaonici učenici su pokazali svoja kulinarska umijeća</a:t>
            </a:r>
          </a:p>
        </p:txBody>
      </p:sp>
      <p:pic>
        <p:nvPicPr>
          <p:cNvPr id="9219" name="Picture 7" descr="IMG_160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07504" y="116633"/>
            <a:ext cx="4320481" cy="3239376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220" name="Picture 8" descr="IMG_159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716017" y="3501008"/>
            <a:ext cx="4248472" cy="3230310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2" descr="E:\GIMP-OŠ Mate WEB\OŠ Mate-WEB\slike\slike modula\zadruga\grb zadru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05064"/>
            <a:ext cx="2188269" cy="216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907704" y="188640"/>
            <a:ext cx="5616624" cy="924475"/>
          </a:xfrm>
        </p:spPr>
        <p:txBody>
          <a:bodyPr/>
          <a:lstStyle/>
          <a:p>
            <a:pPr marL="457200" indent="-457200" eaLnBrk="1" hangingPunct="1">
              <a:buFont typeface="Arial" pitchFamily="34" charset="0"/>
              <a:buChar char="•"/>
              <a:defRPr/>
            </a:pPr>
            <a:r>
              <a:rPr lang="hr-HR" sz="28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likali su tehnikom krumpira  </a:t>
            </a:r>
          </a:p>
        </p:txBody>
      </p:sp>
      <p:pic>
        <p:nvPicPr>
          <p:cNvPr id="91143" name="Picture 7" descr="IMG_162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tretch>
            <a:fillRect/>
          </a:stretch>
        </p:blipFill>
        <p:spPr>
          <a:xfrm rot="5400000">
            <a:off x="-255539" y="1991841"/>
            <a:ext cx="5208581" cy="3906435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1144" name="Picture 8" descr="IMG_164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tretch>
            <a:fillRect/>
          </a:stretch>
        </p:blipFill>
        <p:spPr>
          <a:xfrm rot="5400000">
            <a:off x="4164396" y="1964396"/>
            <a:ext cx="5220464" cy="3973209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07504" y="764704"/>
            <a:ext cx="4104456" cy="1457132"/>
          </a:xfrm>
        </p:spPr>
        <p:txBody>
          <a:bodyPr/>
          <a:lstStyle/>
          <a:p>
            <a:pPr marL="457200" indent="-457200" eaLnBrk="1" hangingPunct="1">
              <a:buFont typeface="Arial" pitchFamily="34" charset="0"/>
              <a:buChar char="•"/>
              <a:defRPr/>
            </a:pPr>
            <a:r>
              <a:rPr lang="hr-HR" sz="28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zrađivali su likove od krumpira, a u radu su im pomogli i roditelji </a:t>
            </a:r>
          </a:p>
        </p:txBody>
      </p:sp>
      <p:pic>
        <p:nvPicPr>
          <p:cNvPr id="93191" name="Picture 7" descr="IMG_164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tretch>
            <a:fillRect/>
          </a:stretch>
        </p:blipFill>
        <p:spPr>
          <a:xfrm>
            <a:off x="179512" y="3501008"/>
            <a:ext cx="4232491" cy="3205489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3194" name="Picture 10" descr="IMG_165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tretch>
            <a:fillRect/>
          </a:stretch>
        </p:blipFill>
        <p:spPr>
          <a:xfrm>
            <a:off x="4716016" y="116632"/>
            <a:ext cx="4248472" cy="3142766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13604"/>
            <a:ext cx="4103060" cy="821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utumn">
  <a:themeElements>
    <a:clrScheme name="Autumn">
      <a:dk1>
        <a:sysClr val="windowText" lastClr="000000"/>
      </a:dk1>
      <a:lt1>
        <a:sysClr val="window" lastClr="FFFFFF"/>
      </a:lt1>
      <a:dk2>
        <a:srgbClr val="B01F0F"/>
      </a:dk2>
      <a:lt2>
        <a:srgbClr val="FF9000"/>
      </a:lt2>
      <a:accent1>
        <a:srgbClr val="ED4600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</TotalTime>
  <Words>451</Words>
  <Application>Microsoft Office PowerPoint</Application>
  <PresentationFormat>Prikaz na zaslonu (4:3)</PresentationFormat>
  <Paragraphs>39</Paragraphs>
  <Slides>38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38</vt:i4>
      </vt:variant>
    </vt:vector>
  </HeadingPairs>
  <TitlesOfParts>
    <vt:vector size="39" baseType="lpstr">
      <vt:lpstr>Autumn</vt:lpstr>
      <vt:lpstr>PowerPointova prezentacija</vt:lpstr>
      <vt:lpstr>učenici 8. razreda uklonili su korov s oranice kako bi mogli vaditi krumpir.</vt:lpstr>
      <vt:lpstr>učitelji i učenici od 4. do 8. razreda uz pomoć osoblja škole izvadili su krumpir zasađen na njivi</vt:lpstr>
      <vt:lpstr>PowerPointova prezentacija</vt:lpstr>
      <vt:lpstr>spremačice su sortirale krumpir u vreće kako bi bio spreman za prodaju</vt:lpstr>
      <vt:lpstr>za Dan hrane učenici svih razreda, uz pomoć nastavnika, pripremali su različita jela od krumpira, izrađivali predmete od krumpira, proučavali porijeklo krumpira i sl. </vt:lpstr>
      <vt:lpstr>u školskoj blagovaonici učenici su pokazali svoja kulinarska umijeća</vt:lpstr>
      <vt:lpstr>slikali su tehnikom krumpira  </vt:lpstr>
      <vt:lpstr>izrađivali su likove od krumpira, a u radu su im pomogli i roditelji </vt:lpstr>
      <vt:lpstr>nakon mukotrpnog rada zasladili smo se delicijama od krumpira</vt:lpstr>
      <vt:lpstr>PowerPointova prezentacija</vt:lpstr>
      <vt:lpstr>na kraju smo za roditelje i učenike održali prezentaciju cjelokupnog projekta</vt:lpstr>
      <vt:lpstr>PowerPointova prezentacija</vt:lpstr>
      <vt:lpstr>PowerPointova prezentacija</vt:lpstr>
      <vt:lpstr>PowerPointova prezentacija</vt:lpstr>
      <vt:lpstr>briga o biljkama u prostorima škole</vt:lpstr>
      <vt:lpstr>PowerPointova prezentacija</vt:lpstr>
      <vt:lpstr>održana je radionica povodom nadolazećih uskrsnih blagdana na kojoj su učenici od 5.-8. razreda izrađivali ukrase namijenjene prodaji 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gospodin Bajči pomogao nam je u sadnji crvenoga luka</vt:lpstr>
      <vt:lpstr>učenici 8. razreda sudjelovali su u uređenju školskog dvorišta. </vt:lpstr>
      <vt:lpstr>PowerPointova prezentacija</vt:lpstr>
      <vt:lpstr>PowerPointova prezentacija</vt:lpstr>
      <vt:lpstr>21. srpnja, za vrijeme godišnjeg odmora, spremačice  i domar izvadili su luk s oranice-veliko im HVALA</vt:lpstr>
      <vt:lpstr>izvađeni luk spremljen je u dvoranu kako bi se osušio i pripremio za prodaju</vt:lpstr>
      <vt:lpstr>gospodin Katavić ( mještanin sela ) strojno je porezao korov na oranici nakon čega su svi učenici, učitelji, spremačice i domar sudjelovali u vađenju krumpira</vt:lpstr>
      <vt:lpstr>PowerPointova prezentacija</vt:lpstr>
      <vt:lpstr>PowerPointova prezentacija</vt:lpstr>
      <vt:lpstr>spremačice su sortirale krumpir i pripremile ga za prodaju</vt:lpstr>
      <vt:lpstr>Zahvaljujemo svima koji su nam pomogli u radovima na oranici : učenicima zadrugarima, učiteljima, spremačicama, domaru, mještanima sela koji su dobrovoljno pomogli, gospodinu Bajčiju, gospodinu Kataviću te Zadruzi Agrovladislavci kao i gospodinu Bagariću  koji nam je bio i veliki poticaj u realiziranim aktivnostima.     Nadamo se nastavku dobre suradnje.             Učenici zadrugari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IZVJEŠĆE O  RADU ZADRUGE  MATO LOVRAK u šk. god. 2009./10.</dc:title>
  <dc:creator>Ana</dc:creator>
  <cp:lastModifiedBy>mzos</cp:lastModifiedBy>
  <cp:revision>68</cp:revision>
  <dcterms:created xsi:type="dcterms:W3CDTF">2011-06-13T10:05:03Z</dcterms:created>
  <dcterms:modified xsi:type="dcterms:W3CDTF">2013-02-03T16:21:35Z</dcterms:modified>
</cp:coreProperties>
</file>