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2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Radni_list_programa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style val="3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800" b="1" dirty="0" err="1" smtClean="0"/>
              <a:t>Percentage</a:t>
            </a:r>
            <a:r>
              <a:rPr lang="hr-HR" sz="2800" b="1" baseline="0" dirty="0" smtClean="0"/>
              <a:t> </a:t>
            </a:r>
            <a:r>
              <a:rPr lang="hr-HR" sz="2800" b="1" baseline="0" dirty="0" err="1" smtClean="0"/>
              <a:t>of</a:t>
            </a:r>
            <a:r>
              <a:rPr lang="hr-HR" sz="2800" b="1" baseline="0" dirty="0" smtClean="0"/>
              <a:t> </a:t>
            </a:r>
            <a:r>
              <a:rPr lang="hr-HR" sz="2800" b="1" baseline="0" dirty="0" err="1" smtClean="0"/>
              <a:t>religions</a:t>
            </a:r>
            <a:r>
              <a:rPr lang="hr-HR" sz="2800" b="1" baseline="0" dirty="0" smtClean="0"/>
              <a:t> </a:t>
            </a:r>
            <a:r>
              <a:rPr lang="hr-HR" sz="2800" b="1" baseline="0" dirty="0" err="1" smtClean="0"/>
              <a:t>in</a:t>
            </a:r>
            <a:r>
              <a:rPr lang="hr-HR" sz="2800" b="1" baseline="0" dirty="0" smtClean="0"/>
              <a:t> Croatia</a:t>
            </a:r>
            <a:endParaRPr lang="en-US" sz="2800" b="1" dirty="0"/>
          </a:p>
        </c:rich>
      </c:tx>
      <c:layout/>
      <c:spPr>
        <a:noFill/>
        <a:ln>
          <a:noFill/>
        </a:ln>
        <a:effectLst/>
      </c:spPr>
    </c:title>
    <c:view3D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lt1"/>
              </a:solidFill>
            </a:ln>
            <a:effectLst/>
            <a:sp3d contourW="3175">
              <a:contourClr>
                <a:schemeClr val="lt1"/>
              </a:contourClr>
            </a:sp3d>
          </c:spPr>
          <c:dPt>
            <c:idx val="0"/>
            <c:spPr>
              <a:solidFill>
                <a:srgbClr val="00B0F0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8B1-4D6A-A96A-F018060E9A8A}"/>
              </c:ext>
            </c:extLst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B1-4D6A-A96A-F018060E9A8A}"/>
              </c:ext>
            </c:extLst>
          </c:dPt>
          <c:dPt>
            <c:idx val="2"/>
            <c:spPr>
              <a:solidFill>
                <a:srgbClr val="FF0000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B1-4D6A-A96A-F018060E9A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C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Catholics</c:v>
                </c:pt>
                <c:pt idx="1">
                  <c:v>Orthodoxos</c:v>
                </c:pt>
                <c:pt idx="2">
                  <c:v>Protestnats</c:v>
                </c:pt>
                <c:pt idx="3">
                  <c:v>Jews</c:v>
                </c:pt>
                <c:pt idx="4">
                  <c:v>Muslims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86.28</c:v>
                </c:pt>
                <c:pt idx="1">
                  <c:v>4.4400000000000004</c:v>
                </c:pt>
                <c:pt idx="2">
                  <c:v>0.34000000000000008</c:v>
                </c:pt>
                <c:pt idx="3">
                  <c:v>0.1</c:v>
                </c:pt>
                <c:pt idx="4">
                  <c:v>1.47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B1-4D6A-A96A-F018060E9A8A}"/>
            </c:ext>
          </c:extLst>
        </c:ser>
        <c:dLbls/>
        <c:shape val="box"/>
        <c:axId val="134865664"/>
        <c:axId val="134867200"/>
        <c:axId val="0"/>
      </c:bar3DChart>
      <c:catAx>
        <c:axId val="134865664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134867200"/>
        <c:crosses val="autoZero"/>
        <c:auto val="1"/>
        <c:lblAlgn val="ctr"/>
        <c:lblOffset val="100"/>
      </c:catAx>
      <c:valAx>
        <c:axId val="1348672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13486566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C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atin typeface="Algerian" panose="04020705040A02060702" pitchFamily="82" charset="0"/>
              </a:rPr>
              <a:t>RELIGIONS IN CROATIA</a:t>
            </a:r>
            <a:endParaRPr lang="hr-HR" dirty="0">
              <a:latin typeface="Algerian" panose="04020705040A02060702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018988" y="3996267"/>
            <a:ext cx="6987645" cy="1388534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28627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2880" y="0"/>
            <a:ext cx="12509024" cy="7036326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416628" y="1528354"/>
            <a:ext cx="86214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„</a:t>
            </a:r>
            <a:r>
              <a:rPr lang="hr-HR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Instead</a:t>
            </a:r>
            <a:r>
              <a:rPr lang="hr-HR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hr-HR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of</a:t>
            </a:r>
            <a:r>
              <a:rPr lang="hr-HR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hr-HR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being</a:t>
            </a:r>
            <a:r>
              <a:rPr lang="hr-HR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hr-HR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presented</a:t>
            </a:r>
            <a:r>
              <a:rPr lang="hr-HR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hr-HR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with</a:t>
            </a:r>
            <a:r>
              <a:rPr lang="hr-HR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hr-HR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stereotypes</a:t>
            </a:r>
            <a:r>
              <a:rPr lang="hr-HR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hr-HR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by</a:t>
            </a:r>
            <a:r>
              <a:rPr lang="hr-HR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age, sex, </a:t>
            </a:r>
            <a:r>
              <a:rPr lang="hr-HR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color</a:t>
            </a:r>
            <a:r>
              <a:rPr lang="hr-HR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hr-HR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class</a:t>
            </a:r>
            <a:r>
              <a:rPr lang="hr-HR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hr-HR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or</a:t>
            </a:r>
            <a:r>
              <a:rPr lang="hr-HR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hr-HR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religion</a:t>
            </a:r>
            <a:r>
              <a:rPr lang="hr-HR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hr-HR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children</a:t>
            </a:r>
            <a:r>
              <a:rPr lang="hr-HR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must </a:t>
            </a:r>
            <a:r>
              <a:rPr lang="hr-HR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have</a:t>
            </a:r>
            <a:r>
              <a:rPr lang="hr-HR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hr-HR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the</a:t>
            </a:r>
            <a:r>
              <a:rPr lang="hr-HR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hr-HR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opportunity</a:t>
            </a:r>
            <a:r>
              <a:rPr lang="hr-HR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to </a:t>
            </a:r>
            <a:r>
              <a:rPr lang="hr-HR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learn</a:t>
            </a:r>
            <a:r>
              <a:rPr lang="hr-HR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hr-HR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that</a:t>
            </a:r>
            <a:r>
              <a:rPr lang="hr-HR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hr-HR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within</a:t>
            </a:r>
            <a:r>
              <a:rPr lang="hr-HR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hr-HR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each</a:t>
            </a:r>
            <a:r>
              <a:rPr lang="hr-HR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hr-HR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range</a:t>
            </a:r>
            <a:r>
              <a:rPr lang="hr-HR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some </a:t>
            </a:r>
            <a:r>
              <a:rPr lang="hr-HR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people</a:t>
            </a:r>
            <a:r>
              <a:rPr lang="hr-HR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are </a:t>
            </a:r>
            <a:r>
              <a:rPr lang="hr-HR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loathsome</a:t>
            </a:r>
            <a:r>
              <a:rPr lang="hr-HR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hr-HR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and</a:t>
            </a:r>
            <a:r>
              <a:rPr lang="hr-HR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some are </a:t>
            </a:r>
            <a:r>
              <a:rPr lang="hr-HR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delightful</a:t>
            </a:r>
            <a:r>
              <a:rPr lang="hr-HR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.”- M. Mead </a:t>
            </a:r>
            <a:endParaRPr lang="hr-HR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AutoShape 8" descr="Slikovni rezultat za black"/>
          <p:cNvSpPr>
            <a:spLocks noChangeAspect="1" noChangeArrowheads="1"/>
          </p:cNvSpPr>
          <p:nvPr/>
        </p:nvSpPr>
        <p:spPr bwMode="auto">
          <a:xfrm>
            <a:off x="155574" y="-144463"/>
            <a:ext cx="5579019" cy="557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64757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kon 8"/>
          <p:cNvGraphicFramePr/>
          <p:nvPr>
            <p:extLst>
              <p:ext uri="{D42A27DB-BD31-4B8C-83A1-F6EECF244321}">
                <p14:modId xmlns:p14="http://schemas.microsoft.com/office/powerpoint/2010/main" xmlns="" val="1254701986"/>
              </p:ext>
            </p:extLst>
          </p:nvPr>
        </p:nvGraphicFramePr>
        <p:xfrm>
          <a:off x="2069432" y="144380"/>
          <a:ext cx="9753599" cy="6539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33402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err="1" smtClean="0">
                <a:latin typeface="Algerian" panose="04020705040A02060702" pitchFamily="82" charset="0"/>
              </a:rPr>
              <a:t>Catholic</a:t>
            </a:r>
            <a:r>
              <a:rPr lang="hr-HR" dirty="0" smtClean="0">
                <a:latin typeface="Algerian" panose="04020705040A02060702" pitchFamily="82" charset="0"/>
              </a:rPr>
              <a:t> </a:t>
            </a:r>
            <a:r>
              <a:rPr lang="hr-HR" dirty="0" err="1" smtClean="0">
                <a:latin typeface="Algerian" panose="04020705040A02060702" pitchFamily="82" charset="0"/>
              </a:rPr>
              <a:t>church</a:t>
            </a:r>
            <a:r>
              <a:rPr lang="hr-HR" dirty="0" smtClean="0">
                <a:latin typeface="Algerian" panose="04020705040A02060702" pitchFamily="82" charset="0"/>
              </a:rPr>
              <a:t> </a:t>
            </a:r>
            <a:endParaRPr lang="hr-HR" dirty="0"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Catholics</a:t>
            </a:r>
            <a:r>
              <a:rPr lang="hr-HR" dirty="0" smtClean="0"/>
              <a:t> </a:t>
            </a:r>
            <a:r>
              <a:rPr lang="hr-HR" dirty="0" err="1" smtClean="0"/>
              <a:t>make</a:t>
            </a:r>
            <a:r>
              <a:rPr lang="hr-HR" dirty="0" smtClean="0"/>
              <a:t> </a:t>
            </a:r>
            <a:r>
              <a:rPr lang="hr-HR" dirty="0" smtClean="0"/>
              <a:t>86,28 </a:t>
            </a:r>
            <a:r>
              <a:rPr lang="hr-HR" dirty="0" smtClean="0"/>
              <a:t>%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population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Croatia </a:t>
            </a:r>
            <a:r>
              <a:rPr lang="hr-HR" dirty="0" smtClean="0"/>
              <a:t>(</a:t>
            </a:r>
            <a:r>
              <a:rPr lang="hr-HR" dirty="0" err="1" smtClean="0"/>
              <a:t>around</a:t>
            </a:r>
            <a:r>
              <a:rPr lang="hr-HR" dirty="0" smtClean="0"/>
              <a:t> </a:t>
            </a:r>
            <a:r>
              <a:rPr lang="hr-HR" dirty="0" smtClean="0"/>
              <a:t>3,5 </a:t>
            </a:r>
            <a:r>
              <a:rPr lang="hr-HR" dirty="0" err="1" smtClean="0"/>
              <a:t>million</a:t>
            </a:r>
            <a:r>
              <a:rPr lang="hr-HR" dirty="0" smtClean="0"/>
              <a:t> </a:t>
            </a:r>
            <a:r>
              <a:rPr lang="hr-HR" dirty="0" err="1" smtClean="0"/>
              <a:t>people</a:t>
            </a:r>
            <a:r>
              <a:rPr lang="hr-HR" dirty="0" smtClean="0"/>
              <a:t>)</a:t>
            </a:r>
            <a:endParaRPr lang="hr-HR" dirty="0" smtClean="0"/>
          </a:p>
          <a:p>
            <a:r>
              <a:rPr lang="hr-HR" dirty="0" err="1" smtClean="0"/>
              <a:t>Croatians</a:t>
            </a:r>
            <a:r>
              <a:rPr lang="hr-HR" dirty="0" smtClean="0"/>
              <a:t> are </a:t>
            </a:r>
            <a:r>
              <a:rPr lang="hr-HR" dirty="0" err="1" smtClean="0"/>
              <a:t>Christians</a:t>
            </a:r>
            <a:r>
              <a:rPr lang="hr-HR" dirty="0" smtClean="0"/>
              <a:t> for more </a:t>
            </a:r>
            <a:r>
              <a:rPr lang="hr-HR" dirty="0" err="1" smtClean="0"/>
              <a:t>than</a:t>
            </a:r>
            <a:r>
              <a:rPr lang="hr-HR" dirty="0" smtClean="0"/>
              <a:t> 13 </a:t>
            </a:r>
            <a:r>
              <a:rPr lang="hr-HR" dirty="0" err="1" smtClean="0"/>
              <a:t>centuries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baptising</a:t>
            </a:r>
            <a:r>
              <a:rPr lang="hr-HR" dirty="0" smtClean="0"/>
              <a:t> </a:t>
            </a:r>
            <a:r>
              <a:rPr lang="hr-HR" dirty="0" err="1" smtClean="0"/>
              <a:t>started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7th </a:t>
            </a:r>
            <a:r>
              <a:rPr lang="hr-HR" dirty="0" err="1" smtClean="0"/>
              <a:t>century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lasted</a:t>
            </a:r>
            <a:r>
              <a:rPr lang="hr-HR" dirty="0" smtClean="0"/>
              <a:t> </a:t>
            </a:r>
            <a:r>
              <a:rPr lang="hr-HR" dirty="0" err="1" smtClean="0"/>
              <a:t>until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smtClean="0"/>
              <a:t>9th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656" y="4877744"/>
            <a:ext cx="2963370" cy="1804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1862" y="4931694"/>
            <a:ext cx="2391380" cy="164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2682" y="3801829"/>
            <a:ext cx="1739415" cy="1109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6910" y="481757"/>
            <a:ext cx="2877953" cy="2345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5242" y="4939862"/>
            <a:ext cx="2848529" cy="1651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5128" y="276458"/>
            <a:ext cx="3087905" cy="2340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07638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939494">
            <a:off x="8751646" y="4105226"/>
            <a:ext cx="3042912" cy="2516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3531" y="304801"/>
            <a:ext cx="3405352" cy="2103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9959" y="4449906"/>
            <a:ext cx="3520965" cy="2408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96883">
            <a:off x="419744" y="4142119"/>
            <a:ext cx="3524750" cy="2693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avokutnik 2"/>
          <p:cNvSpPr/>
          <p:nvPr/>
        </p:nvSpPr>
        <p:spPr>
          <a:xfrm>
            <a:off x="3047999" y="2967334"/>
            <a:ext cx="7794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/>
              <a:t>Since</a:t>
            </a:r>
            <a:r>
              <a:rPr lang="hr-HR" sz="2400" dirty="0"/>
              <a:t> </a:t>
            </a:r>
            <a:r>
              <a:rPr lang="hr-HR" sz="2400" dirty="0" smtClean="0"/>
              <a:t>most </a:t>
            </a:r>
            <a:r>
              <a:rPr lang="hr-HR" sz="2400" dirty="0" err="1"/>
              <a:t>people</a:t>
            </a:r>
            <a:r>
              <a:rPr lang="hr-HR" sz="2400" dirty="0"/>
              <a:t> are </a:t>
            </a:r>
            <a:r>
              <a:rPr lang="hr-HR" sz="2400" dirty="0" err="1"/>
              <a:t>Catholics</a:t>
            </a:r>
            <a:r>
              <a:rPr lang="hr-HR" sz="2400" dirty="0"/>
              <a:t>, </a:t>
            </a:r>
            <a:r>
              <a:rPr lang="hr-HR" sz="2400" dirty="0" err="1"/>
              <a:t>there</a:t>
            </a:r>
            <a:r>
              <a:rPr lang="hr-HR" sz="2400" dirty="0"/>
              <a:t> are a </a:t>
            </a:r>
            <a:r>
              <a:rPr lang="hr-HR" sz="2400" dirty="0" err="1"/>
              <a:t>lot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churches</a:t>
            </a:r>
            <a:r>
              <a:rPr lang="hr-HR" sz="2400" dirty="0"/>
              <a:t> all </a:t>
            </a:r>
            <a:r>
              <a:rPr lang="hr-HR" sz="2400" dirty="0" err="1"/>
              <a:t>over</a:t>
            </a:r>
            <a:r>
              <a:rPr lang="hr-HR" sz="2400" dirty="0"/>
              <a:t> Croatia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 Croatian National </a:t>
            </a:r>
            <a:r>
              <a:rPr lang="hr-HR" sz="2400" dirty="0" err="1"/>
              <a:t>shrine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Marija Bistrica 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21882">
            <a:off x="8643795" y="390981"/>
            <a:ext cx="3241473" cy="2467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35951">
            <a:off x="254779" y="624703"/>
            <a:ext cx="3708033" cy="2484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34313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Algerian" panose="04020705040A02060702" pitchFamily="82" charset="0"/>
              </a:rPr>
              <a:t>Orthodox</a:t>
            </a:r>
            <a:r>
              <a:rPr lang="hr-HR" dirty="0" smtClean="0">
                <a:latin typeface="Algerian" panose="04020705040A02060702" pitchFamily="82" charset="0"/>
              </a:rPr>
              <a:t> </a:t>
            </a:r>
            <a:r>
              <a:rPr lang="hr-HR" dirty="0" err="1" smtClean="0">
                <a:latin typeface="Algerian" panose="04020705040A02060702" pitchFamily="82" charset="0"/>
              </a:rPr>
              <a:t>chruch</a:t>
            </a:r>
            <a:endParaRPr lang="hr-HR" dirty="0"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Croatian </a:t>
            </a:r>
            <a:r>
              <a:rPr lang="hr-HR" dirty="0" err="1" smtClean="0"/>
              <a:t>Orthodox</a:t>
            </a:r>
            <a:r>
              <a:rPr lang="hr-HR" dirty="0" smtClean="0"/>
              <a:t> </a:t>
            </a:r>
            <a:r>
              <a:rPr lang="hr-HR" dirty="0" err="1" smtClean="0"/>
              <a:t>Chruch</a:t>
            </a:r>
            <a:r>
              <a:rPr lang="hr-HR" dirty="0" smtClean="0"/>
              <a:t>-COC (Hrvatska Pravoslavna Crkva) is </a:t>
            </a:r>
            <a:r>
              <a:rPr lang="hr-HR" dirty="0" err="1" smtClean="0"/>
              <a:t>the</a:t>
            </a:r>
            <a:r>
              <a:rPr lang="hr-HR" dirty="0" smtClean="0"/>
              <a:t> national </a:t>
            </a:r>
            <a:r>
              <a:rPr lang="hr-HR" dirty="0" err="1" smtClean="0"/>
              <a:t>orthodox</a:t>
            </a:r>
            <a:r>
              <a:rPr lang="hr-HR" dirty="0" smtClean="0"/>
              <a:t> </a:t>
            </a:r>
            <a:r>
              <a:rPr lang="hr-HR" dirty="0" err="1" smtClean="0"/>
              <a:t>church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Republic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Croatia</a:t>
            </a:r>
          </a:p>
          <a:p>
            <a:r>
              <a:rPr lang="hr-HR" dirty="0" smtClean="0"/>
              <a:t>COC </a:t>
            </a:r>
            <a:r>
              <a:rPr lang="hr-HR" dirty="0" err="1" smtClean="0"/>
              <a:t>has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same </a:t>
            </a:r>
            <a:r>
              <a:rPr lang="hr-HR" dirty="0" err="1" smtClean="0"/>
              <a:t>orthodox</a:t>
            </a:r>
            <a:r>
              <a:rPr lang="hr-HR" dirty="0" smtClean="0"/>
              <a:t> </a:t>
            </a:r>
            <a:r>
              <a:rPr lang="hr-HR" dirty="0" err="1" smtClean="0"/>
              <a:t>beliefs</a:t>
            </a:r>
            <a:r>
              <a:rPr lang="hr-HR" dirty="0" smtClean="0"/>
              <a:t> as </a:t>
            </a:r>
            <a:r>
              <a:rPr lang="hr-HR" dirty="0" err="1" smtClean="0"/>
              <a:t>other</a:t>
            </a:r>
            <a:r>
              <a:rPr lang="hr-HR" dirty="0" smtClean="0"/>
              <a:t> </a:t>
            </a:r>
            <a:r>
              <a:rPr lang="hr-HR" dirty="0" err="1" smtClean="0"/>
              <a:t>Orthodox</a:t>
            </a:r>
            <a:r>
              <a:rPr lang="hr-HR" dirty="0" smtClean="0"/>
              <a:t> </a:t>
            </a:r>
            <a:r>
              <a:rPr lang="hr-HR" dirty="0" err="1" smtClean="0"/>
              <a:t>Chruches</a:t>
            </a:r>
            <a:r>
              <a:rPr lang="hr-HR" dirty="0" smtClean="0"/>
              <a:t>. </a:t>
            </a:r>
            <a:r>
              <a:rPr lang="hr-HR" dirty="0" err="1" smtClean="0"/>
              <a:t>Greek</a:t>
            </a:r>
            <a:r>
              <a:rPr lang="hr-HR" dirty="0" smtClean="0"/>
              <a:t>, </a:t>
            </a:r>
            <a:r>
              <a:rPr lang="hr-HR" dirty="0" err="1" smtClean="0"/>
              <a:t>Romaninan</a:t>
            </a:r>
            <a:r>
              <a:rPr lang="hr-HR" dirty="0" smtClean="0"/>
              <a:t>, </a:t>
            </a:r>
            <a:r>
              <a:rPr lang="hr-HR" dirty="0" err="1" smtClean="0"/>
              <a:t>Ukrainien</a:t>
            </a:r>
            <a:r>
              <a:rPr lang="hr-HR" dirty="0" smtClean="0"/>
              <a:t>…</a:t>
            </a:r>
          </a:p>
          <a:p>
            <a:r>
              <a:rPr lang="hr-HR" dirty="0" smtClean="0"/>
              <a:t>COC </a:t>
            </a:r>
            <a:r>
              <a:rPr lang="hr-HR" dirty="0" err="1" smtClean="0"/>
              <a:t>predominatly</a:t>
            </a:r>
            <a:r>
              <a:rPr lang="hr-HR" dirty="0" smtClean="0"/>
              <a:t> </a:t>
            </a:r>
            <a:r>
              <a:rPr lang="hr-HR" dirty="0" err="1" smtClean="0"/>
              <a:t>uses</a:t>
            </a:r>
            <a:r>
              <a:rPr lang="hr-HR" dirty="0" smtClean="0"/>
              <a:t> </a:t>
            </a:r>
            <a:r>
              <a:rPr lang="hr-HR" dirty="0" err="1" smtClean="0"/>
              <a:t>liturgy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western</a:t>
            </a:r>
            <a:r>
              <a:rPr lang="hr-HR" dirty="0" smtClean="0"/>
              <a:t> </a:t>
            </a:r>
            <a:r>
              <a:rPr lang="hr-HR" dirty="0" smtClean="0"/>
              <a:t>rite</a:t>
            </a:r>
          </a:p>
          <a:p>
            <a:r>
              <a:rPr lang="hr-HR" dirty="0" err="1" smtClean="0"/>
              <a:t>Liturgy</a:t>
            </a:r>
            <a:r>
              <a:rPr lang="hr-HR" dirty="0" smtClean="0"/>
              <a:t> is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smtClean="0"/>
              <a:t>Croatian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1874" y="3828798"/>
            <a:ext cx="3786770" cy="2840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55802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Algerian" panose="04020705040A02060702" pitchFamily="82" charset="0"/>
              </a:rPr>
              <a:t>Jewish</a:t>
            </a:r>
            <a:r>
              <a:rPr lang="hr-HR" dirty="0" smtClean="0">
                <a:latin typeface="Algerian" panose="04020705040A02060702" pitchFamily="82" charset="0"/>
              </a:rPr>
              <a:t> </a:t>
            </a:r>
            <a:r>
              <a:rPr lang="hr-HR" dirty="0" err="1" smtClean="0">
                <a:latin typeface="Algerian" panose="04020705040A02060702" pitchFamily="82" charset="0"/>
              </a:rPr>
              <a:t>community</a:t>
            </a:r>
            <a:endParaRPr lang="hr-HR" dirty="0"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There</a:t>
            </a:r>
            <a:r>
              <a:rPr lang="hr-HR" dirty="0" smtClean="0"/>
              <a:t> are 2,500 </a:t>
            </a:r>
            <a:r>
              <a:rPr lang="hr-HR" dirty="0" err="1" smtClean="0"/>
              <a:t>Jews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Croatia </a:t>
            </a:r>
          </a:p>
          <a:p>
            <a:r>
              <a:rPr lang="hr-HR" dirty="0" smtClean="0"/>
              <a:t>2 </a:t>
            </a:r>
            <a:r>
              <a:rPr lang="hr-HR" dirty="0" err="1" smtClean="0"/>
              <a:t>main</a:t>
            </a:r>
            <a:r>
              <a:rPr lang="hr-HR" dirty="0" smtClean="0"/>
              <a:t> </a:t>
            </a:r>
            <a:r>
              <a:rPr lang="hr-HR" dirty="0" err="1" smtClean="0"/>
              <a:t>communities</a:t>
            </a:r>
            <a:r>
              <a:rPr lang="hr-HR" dirty="0" smtClean="0"/>
              <a:t> are </a:t>
            </a:r>
            <a:r>
              <a:rPr lang="hr-HR" dirty="0" err="1" smtClean="0"/>
              <a:t>in</a:t>
            </a:r>
            <a:r>
              <a:rPr lang="hr-HR" dirty="0" smtClean="0"/>
              <a:t> Zagreb</a:t>
            </a:r>
          </a:p>
          <a:p>
            <a:r>
              <a:rPr lang="hr-HR" dirty="0" err="1" smtClean="0"/>
              <a:t>Before</a:t>
            </a:r>
            <a:r>
              <a:rPr lang="hr-HR" dirty="0" smtClean="0"/>
              <a:t> </a:t>
            </a:r>
            <a:r>
              <a:rPr lang="hr-HR" dirty="0" smtClean="0"/>
              <a:t>WWII</a:t>
            </a:r>
            <a:r>
              <a:rPr lang="hr-HR" dirty="0" smtClean="0"/>
              <a:t>, </a:t>
            </a:r>
            <a:r>
              <a:rPr lang="hr-HR" dirty="0" err="1" smtClean="0"/>
              <a:t>there</a:t>
            </a:r>
            <a:r>
              <a:rPr lang="hr-HR" dirty="0" smtClean="0"/>
              <a:t> </a:t>
            </a:r>
            <a:r>
              <a:rPr lang="hr-HR" dirty="0" err="1" smtClean="0"/>
              <a:t>were</a:t>
            </a:r>
            <a:r>
              <a:rPr lang="hr-HR" dirty="0" smtClean="0"/>
              <a:t> 24,000 </a:t>
            </a:r>
            <a:r>
              <a:rPr lang="hr-HR" dirty="0" err="1" smtClean="0"/>
              <a:t>Jews</a:t>
            </a:r>
            <a:r>
              <a:rPr lang="hr-HR" dirty="0"/>
              <a:t> </a:t>
            </a:r>
            <a:r>
              <a:rPr lang="hr-HR" dirty="0" smtClean="0"/>
              <a:t>; 80 %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them</a:t>
            </a:r>
            <a:r>
              <a:rPr lang="hr-HR" dirty="0" smtClean="0"/>
              <a:t> </a:t>
            </a:r>
            <a:r>
              <a:rPr lang="hr-HR" dirty="0" err="1" smtClean="0"/>
              <a:t>died</a:t>
            </a:r>
            <a:r>
              <a:rPr lang="hr-HR" dirty="0" smtClean="0"/>
              <a:t> </a:t>
            </a:r>
            <a:r>
              <a:rPr lang="hr-HR" dirty="0" err="1" smtClean="0"/>
              <a:t>during</a:t>
            </a:r>
            <a:r>
              <a:rPr lang="hr-HR" dirty="0"/>
              <a:t> </a:t>
            </a:r>
            <a:r>
              <a:rPr lang="hr-HR" dirty="0" smtClean="0"/>
              <a:t>Holokaust </a:t>
            </a:r>
          </a:p>
          <a:p>
            <a:r>
              <a:rPr lang="hr-HR" dirty="0" err="1" smtClean="0"/>
              <a:t>There</a:t>
            </a:r>
            <a:r>
              <a:rPr lang="hr-HR" dirty="0" smtClean="0"/>
              <a:t> are </a:t>
            </a:r>
            <a:r>
              <a:rPr lang="hr-HR" dirty="0" err="1" smtClean="0"/>
              <a:t>couple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 </a:t>
            </a:r>
            <a:r>
              <a:rPr lang="hr-HR" dirty="0" err="1" smtClean="0"/>
              <a:t>S</a:t>
            </a:r>
            <a:r>
              <a:rPr lang="hr-HR" dirty="0" err="1" smtClean="0"/>
              <a:t>ynagogues</a:t>
            </a:r>
            <a:r>
              <a:rPr lang="hr-HR" dirty="0" smtClean="0"/>
              <a:t> </a:t>
            </a:r>
            <a:r>
              <a:rPr lang="hr-HR" dirty="0" err="1" smtClean="0"/>
              <a:t>across</a:t>
            </a:r>
            <a:r>
              <a:rPr lang="hr-HR" dirty="0" smtClean="0"/>
              <a:t> </a:t>
            </a:r>
            <a:r>
              <a:rPr lang="hr-HR" dirty="0" smtClean="0"/>
              <a:t>Croatia </a:t>
            </a:r>
          </a:p>
          <a:p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number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Jews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hr-HR" dirty="0" err="1" smtClean="0"/>
              <a:t>increasing</a:t>
            </a:r>
            <a:r>
              <a:rPr lang="hr-HR" dirty="0" smtClean="0"/>
              <a:t> as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years</a:t>
            </a:r>
            <a:r>
              <a:rPr lang="hr-HR" dirty="0" smtClean="0"/>
              <a:t> </a:t>
            </a:r>
            <a:r>
              <a:rPr lang="hr-HR" dirty="0" err="1" smtClean="0"/>
              <a:t>go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0823" y="733497"/>
            <a:ext cx="3175000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1483" y="685800"/>
            <a:ext cx="2833643" cy="2125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71723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err="1" smtClean="0">
                <a:latin typeface="Algerian" panose="04020705040A02060702" pitchFamily="82" charset="0"/>
              </a:rPr>
              <a:t>Muslim</a:t>
            </a:r>
            <a:r>
              <a:rPr lang="hr-HR" dirty="0" smtClean="0">
                <a:latin typeface="Algerian" panose="04020705040A02060702" pitchFamily="82" charset="0"/>
              </a:rPr>
              <a:t> </a:t>
            </a:r>
            <a:r>
              <a:rPr lang="hr-HR" dirty="0" err="1" smtClean="0">
                <a:latin typeface="Algerian" panose="04020705040A02060702" pitchFamily="82" charset="0"/>
              </a:rPr>
              <a:t>community</a:t>
            </a:r>
            <a:endParaRPr lang="hr-HR" dirty="0"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There</a:t>
            </a:r>
            <a:r>
              <a:rPr lang="hr-HR" dirty="0" smtClean="0"/>
              <a:t> are </a:t>
            </a:r>
            <a:r>
              <a:rPr lang="hr-HR" dirty="0" err="1" smtClean="0"/>
              <a:t>around</a:t>
            </a:r>
            <a:r>
              <a:rPr lang="hr-HR" dirty="0" smtClean="0"/>
              <a:t> 63,000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Muslims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Croatia</a:t>
            </a:r>
          </a:p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structure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Islam </a:t>
            </a:r>
            <a:r>
              <a:rPr lang="hr-HR" dirty="0" err="1" smtClean="0"/>
              <a:t>community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Croatia </a:t>
            </a:r>
            <a:r>
              <a:rPr lang="hr-HR" dirty="0" err="1" smtClean="0"/>
              <a:t>includes</a:t>
            </a:r>
            <a:r>
              <a:rPr lang="hr-HR" dirty="0" smtClean="0"/>
              <a:t>: </a:t>
            </a:r>
            <a:r>
              <a:rPr lang="sr-Latn-RS" altLang="sr-Latn-RS" dirty="0" err="1">
                <a:solidFill>
                  <a:srgbClr val="212121"/>
                </a:solidFill>
                <a:latin typeface="inherit"/>
              </a:rPr>
              <a:t>Assembly</a:t>
            </a:r>
            <a:r>
              <a:rPr lang="sr-Latn-RS" altLang="sr-Latn-RS" dirty="0">
                <a:solidFill>
                  <a:srgbClr val="212121"/>
                </a:solidFill>
                <a:latin typeface="inherit"/>
              </a:rPr>
              <a:t> </a:t>
            </a:r>
            <a:r>
              <a:rPr lang="sr-Latn-RS" altLang="sr-Latn-RS" dirty="0" err="1">
                <a:solidFill>
                  <a:srgbClr val="212121"/>
                </a:solidFill>
                <a:latin typeface="inherit"/>
              </a:rPr>
              <a:t>of</a:t>
            </a:r>
            <a:r>
              <a:rPr lang="sr-Latn-RS" altLang="sr-Latn-RS" dirty="0">
                <a:solidFill>
                  <a:srgbClr val="212121"/>
                </a:solidFill>
                <a:latin typeface="inherit"/>
              </a:rPr>
              <a:t> </a:t>
            </a:r>
            <a:r>
              <a:rPr lang="sr-Latn-RS" altLang="sr-Latn-RS" dirty="0" err="1">
                <a:solidFill>
                  <a:srgbClr val="212121"/>
                </a:solidFill>
                <a:latin typeface="inherit"/>
              </a:rPr>
              <a:t>the</a:t>
            </a:r>
            <a:r>
              <a:rPr lang="sr-Latn-RS" altLang="sr-Latn-RS" dirty="0">
                <a:solidFill>
                  <a:srgbClr val="212121"/>
                </a:solidFill>
                <a:latin typeface="inherit"/>
              </a:rPr>
              <a:t> </a:t>
            </a:r>
            <a:r>
              <a:rPr lang="sr-Latn-RS" altLang="sr-Latn-RS" dirty="0" err="1">
                <a:solidFill>
                  <a:srgbClr val="212121"/>
                </a:solidFill>
                <a:latin typeface="inherit"/>
              </a:rPr>
              <a:t>Islamic</a:t>
            </a:r>
            <a:r>
              <a:rPr lang="sr-Latn-RS" altLang="sr-Latn-RS" dirty="0">
                <a:solidFill>
                  <a:srgbClr val="212121"/>
                </a:solidFill>
                <a:latin typeface="inherit"/>
              </a:rPr>
              <a:t> </a:t>
            </a:r>
            <a:r>
              <a:rPr lang="sr-Latn-RS" altLang="sr-Latn-RS" dirty="0" err="1">
                <a:solidFill>
                  <a:srgbClr val="212121"/>
                </a:solidFill>
                <a:latin typeface="inherit"/>
              </a:rPr>
              <a:t>Community</a:t>
            </a:r>
            <a:r>
              <a:rPr lang="sr-Latn-RS" altLang="sr-Latn-RS" dirty="0">
                <a:solidFill>
                  <a:srgbClr val="212121"/>
                </a:solidFill>
                <a:latin typeface="inherit"/>
              </a:rPr>
              <a:t> in </a:t>
            </a:r>
            <a:r>
              <a:rPr lang="sr-Latn-RS" altLang="sr-Latn-RS" dirty="0" err="1">
                <a:solidFill>
                  <a:srgbClr val="212121"/>
                </a:solidFill>
                <a:latin typeface="inherit"/>
              </a:rPr>
              <a:t>Croatia</a:t>
            </a:r>
            <a:r>
              <a:rPr lang="sr-Latn-RS" altLang="sr-Latn-RS" dirty="0">
                <a:solidFill>
                  <a:srgbClr val="212121"/>
                </a:solidFill>
                <a:latin typeface="inherit"/>
              </a:rPr>
              <a:t>, </a:t>
            </a:r>
            <a:r>
              <a:rPr lang="sr-Latn-RS" altLang="sr-Latn-RS" dirty="0" err="1">
                <a:solidFill>
                  <a:srgbClr val="212121"/>
                </a:solidFill>
                <a:latin typeface="inherit"/>
              </a:rPr>
              <a:t>Islamic</a:t>
            </a:r>
            <a:r>
              <a:rPr lang="sr-Latn-RS" altLang="sr-Latn-RS" dirty="0">
                <a:solidFill>
                  <a:srgbClr val="212121"/>
                </a:solidFill>
                <a:latin typeface="inherit"/>
              </a:rPr>
              <a:t> </a:t>
            </a:r>
            <a:r>
              <a:rPr lang="sr-Latn-RS" altLang="sr-Latn-RS" dirty="0" err="1">
                <a:solidFill>
                  <a:srgbClr val="212121"/>
                </a:solidFill>
                <a:latin typeface="inherit"/>
              </a:rPr>
              <a:t>Community</a:t>
            </a:r>
            <a:r>
              <a:rPr lang="sr-Latn-RS" altLang="sr-Latn-RS" dirty="0">
                <a:solidFill>
                  <a:srgbClr val="212121"/>
                </a:solidFill>
                <a:latin typeface="inherit"/>
              </a:rPr>
              <a:t> in </a:t>
            </a:r>
            <a:r>
              <a:rPr lang="sr-Latn-RS" altLang="sr-Latn-RS" dirty="0" err="1">
                <a:solidFill>
                  <a:srgbClr val="212121"/>
                </a:solidFill>
                <a:latin typeface="inherit"/>
              </a:rPr>
              <a:t>Croatia</a:t>
            </a:r>
            <a:r>
              <a:rPr lang="sr-Latn-RS" altLang="sr-Latn-RS" dirty="0">
                <a:solidFill>
                  <a:srgbClr val="212121"/>
                </a:solidFill>
                <a:latin typeface="inherit"/>
              </a:rPr>
              <a:t>, </a:t>
            </a:r>
            <a:r>
              <a:rPr lang="sr-Latn-RS" altLang="sr-Latn-RS" dirty="0" err="1">
                <a:solidFill>
                  <a:srgbClr val="212121"/>
                </a:solidFill>
                <a:latin typeface="inherit"/>
              </a:rPr>
              <a:t>Mufti</a:t>
            </a:r>
            <a:r>
              <a:rPr lang="sr-Latn-RS" altLang="sr-Latn-RS" dirty="0">
                <a:solidFill>
                  <a:srgbClr val="212121"/>
                </a:solidFill>
                <a:latin typeface="inherit"/>
              </a:rPr>
              <a:t> </a:t>
            </a:r>
            <a:r>
              <a:rPr lang="sr-Latn-RS" altLang="sr-Latn-RS" dirty="0" err="1">
                <a:solidFill>
                  <a:srgbClr val="212121"/>
                </a:solidFill>
                <a:latin typeface="inherit"/>
              </a:rPr>
              <a:t>of</a:t>
            </a:r>
            <a:r>
              <a:rPr lang="sr-Latn-RS" altLang="sr-Latn-RS" dirty="0">
                <a:solidFill>
                  <a:srgbClr val="212121"/>
                </a:solidFill>
                <a:latin typeface="inherit"/>
              </a:rPr>
              <a:t> Zagreb </a:t>
            </a:r>
            <a:r>
              <a:rPr lang="sr-Latn-RS" altLang="sr-Latn-RS" dirty="0" err="1">
                <a:solidFill>
                  <a:srgbClr val="212121"/>
                </a:solidFill>
                <a:latin typeface="inherit"/>
              </a:rPr>
              <a:t>and</a:t>
            </a:r>
            <a:r>
              <a:rPr lang="sr-Latn-RS" altLang="sr-Latn-RS" dirty="0">
                <a:solidFill>
                  <a:srgbClr val="212121"/>
                </a:solidFill>
                <a:latin typeface="inherit"/>
              </a:rPr>
              <a:t> </a:t>
            </a:r>
            <a:r>
              <a:rPr lang="sr-Latn-RS" altLang="sr-Latn-RS" dirty="0" err="1">
                <a:solidFill>
                  <a:srgbClr val="212121"/>
                </a:solidFill>
                <a:latin typeface="inherit"/>
              </a:rPr>
              <a:t>Islamic</a:t>
            </a:r>
            <a:r>
              <a:rPr lang="sr-Latn-RS" altLang="sr-Latn-RS" dirty="0">
                <a:solidFill>
                  <a:srgbClr val="212121"/>
                </a:solidFill>
                <a:latin typeface="inherit"/>
              </a:rPr>
              <a:t> </a:t>
            </a:r>
            <a:r>
              <a:rPr lang="sr-Latn-RS" altLang="sr-Latn-RS" dirty="0" err="1">
                <a:solidFill>
                  <a:srgbClr val="212121"/>
                </a:solidFill>
                <a:latin typeface="inherit"/>
              </a:rPr>
              <a:t>high</a:t>
            </a:r>
            <a:r>
              <a:rPr lang="sr-Latn-RS" altLang="sr-Latn-RS" dirty="0">
                <a:solidFill>
                  <a:srgbClr val="212121"/>
                </a:solidFill>
                <a:latin typeface="inherit"/>
              </a:rPr>
              <a:t> </a:t>
            </a:r>
            <a:r>
              <a:rPr lang="sr-Latn-RS" altLang="sr-Latn-RS" dirty="0" err="1">
                <a:solidFill>
                  <a:srgbClr val="212121"/>
                </a:solidFill>
                <a:latin typeface="inherit"/>
              </a:rPr>
              <a:t>school</a:t>
            </a:r>
            <a:r>
              <a:rPr lang="sr-Latn-RS" altLang="sr-Latn-RS" dirty="0">
                <a:solidFill>
                  <a:srgbClr val="212121"/>
                </a:solidFill>
                <a:latin typeface="inherit"/>
              </a:rPr>
              <a:t> dr. Ahmed </a:t>
            </a:r>
            <a:r>
              <a:rPr lang="sr-Latn-RS" altLang="sr-Latn-RS" dirty="0" err="1">
                <a:solidFill>
                  <a:srgbClr val="212121"/>
                </a:solidFill>
                <a:latin typeface="inherit"/>
              </a:rPr>
              <a:t>Smajlovic</a:t>
            </a:r>
            <a:r>
              <a:rPr lang="sr-Latn-RS" altLang="sr-Latn-RS" sz="2000" dirty="0"/>
              <a:t> </a:t>
            </a:r>
            <a:endParaRPr lang="sr-Latn-RS" altLang="sr-Latn-RS" sz="3600" dirty="0" smtClean="0">
              <a:latin typeface="Arial" panose="020B0604020202020204" pitchFamily="34" charset="0"/>
            </a:endParaRPr>
          </a:p>
          <a:p>
            <a:r>
              <a:rPr lang="hr-HR" dirty="0" smtClean="0"/>
              <a:t>Islam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introduced</a:t>
            </a:r>
            <a:r>
              <a:rPr lang="hr-HR" dirty="0" smtClean="0"/>
              <a:t> to </a:t>
            </a:r>
            <a:r>
              <a:rPr lang="hr-HR" dirty="0" err="1" smtClean="0"/>
              <a:t>Croats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Muslim</a:t>
            </a:r>
            <a:r>
              <a:rPr lang="hr-HR" dirty="0" smtClean="0"/>
              <a:t> </a:t>
            </a:r>
            <a:r>
              <a:rPr lang="hr-HR" dirty="0" err="1" smtClean="0"/>
              <a:t>Ottoman</a:t>
            </a:r>
            <a:r>
              <a:rPr lang="hr-HR" dirty="0" smtClean="0"/>
              <a:t> Empire</a:t>
            </a:r>
          </a:p>
          <a:p>
            <a:r>
              <a:rPr lang="hr-HR" dirty="0" smtClean="0"/>
              <a:t>One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most </a:t>
            </a:r>
            <a:r>
              <a:rPr lang="hr-HR" dirty="0" err="1" smtClean="0"/>
              <a:t>beautiful</a:t>
            </a:r>
            <a:r>
              <a:rPr lang="hr-HR" dirty="0" smtClean="0"/>
              <a:t> </a:t>
            </a:r>
            <a:r>
              <a:rPr lang="hr-HR" dirty="0" err="1" smtClean="0"/>
              <a:t>mosques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smtClean="0"/>
              <a:t>Europe </a:t>
            </a:r>
            <a:r>
              <a:rPr lang="hr-HR" dirty="0" smtClean="0"/>
              <a:t>is </a:t>
            </a:r>
            <a:r>
              <a:rPr lang="hr-HR" dirty="0" err="1" smtClean="0"/>
              <a:t>situaded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Zagreb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9017" y="129987"/>
            <a:ext cx="2192488" cy="2920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21016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hr-HR" dirty="0" err="1" smtClean="0">
                <a:latin typeface="Algerian" panose="04020705040A02060702" pitchFamily="82" charset="0"/>
              </a:rPr>
              <a:t>Protestants</a:t>
            </a:r>
            <a:endParaRPr lang="hr-HR" dirty="0"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15369" y="1143001"/>
            <a:ext cx="10018713" cy="4827494"/>
          </a:xfrm>
        </p:spPr>
        <p:txBody>
          <a:bodyPr>
            <a:normAutofit/>
          </a:bodyPr>
          <a:lstStyle/>
          <a:p>
            <a:r>
              <a:rPr lang="hr-HR" dirty="0" err="1" smtClean="0"/>
              <a:t>There</a:t>
            </a:r>
            <a:r>
              <a:rPr lang="hr-HR" dirty="0" smtClean="0"/>
              <a:t> are </a:t>
            </a:r>
            <a:r>
              <a:rPr lang="hr-HR" dirty="0" err="1" smtClean="0"/>
              <a:t>three</a:t>
            </a:r>
            <a:r>
              <a:rPr lang="hr-HR" dirty="0" smtClean="0"/>
              <a:t> </a:t>
            </a:r>
            <a:r>
              <a:rPr lang="hr-HR" dirty="0" err="1" smtClean="0"/>
              <a:t>ways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Protestantism</a:t>
            </a:r>
            <a:r>
              <a:rPr lang="hr-HR" dirty="0" smtClean="0"/>
              <a:t>: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- </a:t>
            </a:r>
            <a:r>
              <a:rPr lang="hr-HR" dirty="0" err="1" smtClean="0"/>
              <a:t>Lutheran</a:t>
            </a:r>
            <a:r>
              <a:rPr lang="hr-HR" dirty="0" smtClean="0"/>
              <a:t> </a:t>
            </a:r>
            <a:r>
              <a:rPr lang="hr-HR" dirty="0" err="1" smtClean="0"/>
              <a:t>Church</a:t>
            </a:r>
            <a:r>
              <a:rPr lang="hr-HR" dirty="0" smtClean="0"/>
              <a:t> (</a:t>
            </a:r>
            <a:r>
              <a:rPr lang="hr-HR" dirty="0" err="1" smtClean="0"/>
              <a:t>the</a:t>
            </a:r>
            <a:r>
              <a:rPr lang="hr-HR" dirty="0" smtClean="0"/>
              <a:t> most </a:t>
            </a:r>
            <a:r>
              <a:rPr lang="hr-HR" dirty="0" err="1" smtClean="0"/>
              <a:t>expanded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smtClean="0"/>
              <a:t>Croatia-</a:t>
            </a:r>
          </a:p>
          <a:p>
            <a:pPr marL="0" indent="0">
              <a:buNone/>
            </a:pPr>
            <a:r>
              <a:rPr lang="hr-HR" dirty="0" smtClean="0"/>
              <a:t> </a:t>
            </a:r>
            <a:r>
              <a:rPr lang="hr-HR" dirty="0" smtClean="0"/>
              <a:t>                                                         Zagreb</a:t>
            </a:r>
            <a:r>
              <a:rPr lang="hr-HR" dirty="0" smtClean="0"/>
              <a:t>, Osijek, Vinkovci, Rijeka…)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- </a:t>
            </a:r>
            <a:r>
              <a:rPr lang="hr-HR" dirty="0" err="1" smtClean="0"/>
              <a:t>Reformed</a:t>
            </a:r>
            <a:r>
              <a:rPr lang="hr-HR" dirty="0" smtClean="0"/>
              <a:t> </a:t>
            </a:r>
            <a:r>
              <a:rPr lang="hr-HR" dirty="0" err="1" smtClean="0"/>
              <a:t>Church</a:t>
            </a:r>
            <a:r>
              <a:rPr lang="hr-HR" dirty="0" smtClean="0"/>
              <a:t> (Zagreb, </a:t>
            </a:r>
            <a:r>
              <a:rPr lang="hr-HR" dirty="0"/>
              <a:t>K</a:t>
            </a:r>
            <a:r>
              <a:rPr lang="hr-HR" dirty="0" smtClean="0"/>
              <a:t>arlovac…)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- </a:t>
            </a:r>
            <a:r>
              <a:rPr lang="hr-HR" dirty="0" err="1" smtClean="0"/>
              <a:t>Anglican</a:t>
            </a:r>
            <a:r>
              <a:rPr lang="hr-HR" dirty="0" smtClean="0"/>
              <a:t> </a:t>
            </a:r>
            <a:r>
              <a:rPr lang="hr-HR" dirty="0" err="1" smtClean="0"/>
              <a:t>Church</a:t>
            </a:r>
            <a:r>
              <a:rPr lang="hr-HR" dirty="0" smtClean="0"/>
              <a:t> ( Zagreb)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2050" name="Picture 2" descr="Slikovni rezultat za protestantska crkva u zagreb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4724" y="3801555"/>
            <a:ext cx="5009357" cy="2862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7107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Algerian" panose="04020705040A02060702" pitchFamily="82" charset="0"/>
              </a:rPr>
              <a:t>There</a:t>
            </a:r>
            <a:r>
              <a:rPr lang="hr-HR" dirty="0" smtClean="0">
                <a:latin typeface="Algerian" panose="04020705040A02060702" pitchFamily="82" charset="0"/>
              </a:rPr>
              <a:t> are </a:t>
            </a:r>
            <a:r>
              <a:rPr lang="hr-HR" dirty="0" err="1" smtClean="0">
                <a:latin typeface="Algerian" panose="04020705040A02060702" pitchFamily="82" charset="0"/>
              </a:rPr>
              <a:t>also</a:t>
            </a:r>
            <a:r>
              <a:rPr lang="hr-HR" dirty="0" smtClean="0">
                <a:latin typeface="Algerian" panose="04020705040A02060702" pitchFamily="82" charset="0"/>
              </a:rPr>
              <a:t> </a:t>
            </a:r>
            <a:r>
              <a:rPr lang="hr-HR" dirty="0" err="1" smtClean="0">
                <a:latin typeface="Algerian" panose="04020705040A02060702" pitchFamily="82" charset="0"/>
              </a:rPr>
              <a:t>people</a:t>
            </a:r>
            <a:r>
              <a:rPr lang="hr-HR" dirty="0" smtClean="0">
                <a:latin typeface="Algerian" panose="04020705040A02060702" pitchFamily="82" charset="0"/>
              </a:rPr>
              <a:t> who </a:t>
            </a:r>
            <a:r>
              <a:rPr lang="hr-HR" dirty="0" err="1" smtClean="0">
                <a:latin typeface="Algerian" panose="04020705040A02060702" pitchFamily="82" charset="0"/>
              </a:rPr>
              <a:t>aren</a:t>
            </a:r>
            <a:r>
              <a:rPr lang="hr-HR" dirty="0" smtClean="0">
                <a:latin typeface="Algerian" panose="04020705040A02060702" pitchFamily="82" charset="0"/>
              </a:rPr>
              <a:t>’t </a:t>
            </a:r>
            <a:r>
              <a:rPr lang="hr-HR" dirty="0" err="1" smtClean="0">
                <a:latin typeface="Algerian" panose="04020705040A02060702" pitchFamily="82" charset="0"/>
              </a:rPr>
              <a:t>religious</a:t>
            </a:r>
            <a:r>
              <a:rPr lang="hr-HR" dirty="0" smtClean="0">
                <a:latin typeface="Algerian" panose="04020705040A02060702" pitchFamily="82" charset="0"/>
              </a:rPr>
              <a:t>-</a:t>
            </a:r>
            <a:r>
              <a:rPr lang="hr-HR" dirty="0" err="1" smtClean="0">
                <a:latin typeface="Algerian" panose="04020705040A02060702" pitchFamily="82" charset="0"/>
              </a:rPr>
              <a:t>a</a:t>
            </a:r>
            <a:r>
              <a:rPr lang="hr-HR" dirty="0" err="1" smtClean="0">
                <a:latin typeface="Algerian" panose="04020705040A02060702" pitchFamily="82" charset="0"/>
              </a:rPr>
              <a:t>theists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There</a:t>
            </a:r>
            <a:r>
              <a:rPr lang="hr-HR" dirty="0" smtClean="0"/>
              <a:t> are </a:t>
            </a:r>
            <a:r>
              <a:rPr lang="hr-HR" dirty="0" err="1" smtClean="0"/>
              <a:t>about</a:t>
            </a:r>
            <a:r>
              <a:rPr lang="hr-HR" dirty="0" smtClean="0"/>
              <a:t> 163,000 </a:t>
            </a:r>
            <a:r>
              <a:rPr lang="hr-HR" dirty="0" err="1" smtClean="0"/>
              <a:t>Atheists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Croatia </a:t>
            </a:r>
            <a:r>
              <a:rPr lang="hr-HR" dirty="0" err="1" smtClean="0"/>
              <a:t>which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hr-HR" dirty="0" err="1" smtClean="0"/>
              <a:t>not</a:t>
            </a:r>
            <a:r>
              <a:rPr lang="hr-HR" dirty="0" smtClean="0"/>
              <a:t> a </a:t>
            </a:r>
            <a:r>
              <a:rPr lang="hr-HR" dirty="0" err="1" smtClean="0"/>
              <a:t>lot</a:t>
            </a:r>
            <a:endParaRPr lang="hr-HR" dirty="0" smtClean="0"/>
          </a:p>
          <a:p>
            <a:r>
              <a:rPr lang="hr-HR" dirty="0" smtClean="0"/>
              <a:t>Croatia is </a:t>
            </a:r>
            <a:r>
              <a:rPr lang="hr-HR" dirty="0" smtClean="0"/>
              <a:t>a </a:t>
            </a:r>
            <a:r>
              <a:rPr lang="hr-HR" dirty="0" err="1" smtClean="0"/>
              <a:t>coun</a:t>
            </a:r>
            <a:r>
              <a:rPr lang="hr-HR" dirty="0" err="1" smtClean="0"/>
              <a:t>try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one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lowest</a:t>
            </a:r>
            <a:r>
              <a:rPr lang="hr-HR" dirty="0" smtClean="0"/>
              <a:t> </a:t>
            </a:r>
            <a:r>
              <a:rPr lang="hr-HR" dirty="0" err="1" smtClean="0"/>
              <a:t>number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a</a:t>
            </a:r>
            <a:r>
              <a:rPr lang="hr-HR" dirty="0" err="1" smtClean="0"/>
              <a:t>theists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69185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194</TotalTime>
  <Words>343</Words>
  <Application>Microsoft Office PowerPoint</Application>
  <PresentationFormat>Prilagođeno</PresentationFormat>
  <Paragraphs>34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Paralaksa</vt:lpstr>
      <vt:lpstr>RELIGIONS IN CROATIA</vt:lpstr>
      <vt:lpstr>Slajd 2</vt:lpstr>
      <vt:lpstr>Catholic church </vt:lpstr>
      <vt:lpstr>Slajd 4</vt:lpstr>
      <vt:lpstr>Orthodox chruch</vt:lpstr>
      <vt:lpstr>Jewish community</vt:lpstr>
      <vt:lpstr>Muslim community</vt:lpstr>
      <vt:lpstr>Protestants</vt:lpstr>
      <vt:lpstr>There are also people who aren’t religious-atheists 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RELIGIONS IN CROATIA</dc:title>
  <dc:creator>Korisnik</dc:creator>
  <cp:lastModifiedBy>Ivan Petar Piko</cp:lastModifiedBy>
  <cp:revision>25</cp:revision>
  <dcterms:created xsi:type="dcterms:W3CDTF">2017-01-31T12:44:01Z</dcterms:created>
  <dcterms:modified xsi:type="dcterms:W3CDTF">2017-02-10T19:51:24Z</dcterms:modified>
</cp:coreProperties>
</file>