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285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251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813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309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54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452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982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242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289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33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26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18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60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3CEB4D1-AA3F-4A8F-8207-6E71EC12C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4AEE46-DF85-4FDB-8B9D-EA7043F689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4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997530" y="1025355"/>
            <a:ext cx="3850317" cy="6538623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18F8FED-F0C4-49E5-913C-9EEEBF11AF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901" y="2886438"/>
            <a:ext cx="4455712" cy="1606163"/>
          </a:xfrm>
        </p:spPr>
        <p:txBody>
          <a:bodyPr>
            <a:normAutofit fontScale="90000"/>
          </a:bodyPr>
          <a:lstStyle/>
          <a:p>
            <a:r>
              <a:rPr lang="hr-HR" sz="4000" dirty="0"/>
              <a:t>LJEKOVITO BILJE NAŠEG KRAJA</a:t>
            </a:r>
            <a:endParaRPr lang="en-US" sz="4000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76C4B57-EC09-4B40-9BE2-A0AB423EAF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87696" y="4553983"/>
            <a:ext cx="3665550" cy="775494"/>
          </a:xfrm>
        </p:spPr>
        <p:txBody>
          <a:bodyPr>
            <a:normAutofit/>
          </a:bodyPr>
          <a:lstStyle/>
          <a:p>
            <a:r>
              <a:rPr lang="hr-HR" dirty="0"/>
              <a:t>BY: </a:t>
            </a:r>
            <a:r>
              <a:rPr lang="hr-HR" dirty="0" err="1"/>
              <a:t>karla</a:t>
            </a:r>
            <a:r>
              <a:rPr lang="hr-HR" dirty="0"/>
              <a:t> </a:t>
            </a:r>
            <a:r>
              <a:rPr lang="hr-HR" dirty="0" err="1"/>
              <a:t>miše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44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3E9C6D4-DAF9-49AB-99AB-40E700996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KOROMAČ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CD33B22-E6F8-4B60-B252-6822E805D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9299222" cy="4160520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/>
              <a:t>Komorač</a:t>
            </a:r>
            <a:r>
              <a:rPr lang="en-US" dirty="0"/>
              <a:t> </a:t>
            </a:r>
            <a:r>
              <a:rPr lang="en-US" dirty="0" err="1"/>
              <a:t>aromatična</a:t>
            </a:r>
            <a:r>
              <a:rPr lang="en-US" dirty="0"/>
              <a:t> je </a:t>
            </a:r>
            <a:r>
              <a:rPr lang="en-US" dirty="0" err="1"/>
              <a:t>začinska</a:t>
            </a:r>
            <a:r>
              <a:rPr lang="en-US" dirty="0"/>
              <a:t> </a:t>
            </a:r>
            <a:r>
              <a:rPr lang="en-US" dirty="0" err="1"/>
              <a:t>biljka</a:t>
            </a:r>
            <a:r>
              <a:rPr lang="en-US" dirty="0"/>
              <a:t>. </a:t>
            </a:r>
            <a:r>
              <a:rPr lang="en-US" dirty="0" err="1"/>
              <a:t>Najbolje</a:t>
            </a:r>
            <a:r>
              <a:rPr lang="en-US" dirty="0"/>
              <a:t> od </a:t>
            </a:r>
            <a:r>
              <a:rPr lang="en-US" dirty="0" err="1"/>
              <a:t>komorača</a:t>
            </a:r>
            <a:r>
              <a:rPr lang="en-US" dirty="0"/>
              <a:t> </a:t>
            </a:r>
            <a:r>
              <a:rPr lang="en-US" dirty="0" err="1"/>
              <a:t>dobit</a:t>
            </a:r>
            <a:r>
              <a:rPr lang="en-US" dirty="0"/>
              <a:t> </a:t>
            </a:r>
            <a:r>
              <a:rPr lang="en-US" dirty="0" err="1"/>
              <a:t>će</a:t>
            </a:r>
            <a:r>
              <a:rPr lang="en-US" dirty="0"/>
              <a:t> se, </a:t>
            </a:r>
            <a:r>
              <a:rPr lang="en-US" dirty="0" err="1"/>
              <a:t>ako</a:t>
            </a:r>
            <a:r>
              <a:rPr lang="en-US" dirty="0"/>
              <a:t> </a:t>
            </a:r>
            <a:r>
              <a:rPr lang="en-US" dirty="0" err="1"/>
              <a:t>ga</a:t>
            </a:r>
            <a:r>
              <a:rPr lang="en-US" dirty="0"/>
              <a:t> </a:t>
            </a:r>
            <a:r>
              <a:rPr lang="en-US" dirty="0" err="1"/>
              <a:t>poslužimo</a:t>
            </a:r>
            <a:r>
              <a:rPr lang="en-US" dirty="0"/>
              <a:t> </a:t>
            </a:r>
            <a:r>
              <a:rPr lang="en-US" dirty="0" err="1"/>
              <a:t>svježeg</a:t>
            </a:r>
            <a:r>
              <a:rPr lang="en-US" dirty="0"/>
              <a:t>. </a:t>
            </a:r>
            <a:r>
              <a:rPr lang="en-US" dirty="0" err="1"/>
              <a:t>Vrlo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zanimljive</a:t>
            </a:r>
            <a:r>
              <a:rPr lang="en-US" dirty="0"/>
              <a:t> </a:t>
            </a:r>
            <a:r>
              <a:rPr lang="en-US" dirty="0" err="1"/>
              <a:t>kombinacije</a:t>
            </a:r>
            <a:r>
              <a:rPr lang="en-US" dirty="0"/>
              <a:t> </a:t>
            </a:r>
            <a:r>
              <a:rPr lang="en-US" dirty="0" err="1"/>
              <a:t>komorača</a:t>
            </a:r>
            <a:r>
              <a:rPr lang="en-US" dirty="0"/>
              <a:t> s </a:t>
            </a:r>
            <a:r>
              <a:rPr lang="en-US" dirty="0" err="1"/>
              <a:t>povrćem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voćem</a:t>
            </a:r>
            <a:r>
              <a:rPr lang="en-US" dirty="0"/>
              <a:t>, u </a:t>
            </a:r>
            <a:r>
              <a:rPr lang="en-US" dirty="0" err="1"/>
              <a:t>raznim</a:t>
            </a:r>
            <a:r>
              <a:rPr lang="en-US" dirty="0"/>
              <a:t> </a:t>
            </a:r>
            <a:r>
              <a:rPr lang="en-US" dirty="0" err="1"/>
              <a:t>miješanim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složenim</a:t>
            </a:r>
            <a:r>
              <a:rPr lang="en-US" dirty="0"/>
              <a:t> </a:t>
            </a:r>
            <a:r>
              <a:rPr lang="en-US" dirty="0" err="1"/>
              <a:t>salatama</a:t>
            </a:r>
            <a:r>
              <a:rPr lang="en-US" dirty="0"/>
              <a:t>: s </a:t>
            </a:r>
            <a:r>
              <a:rPr lang="en-US" dirty="0" err="1"/>
              <a:t>avokadom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narančama</a:t>
            </a:r>
            <a:r>
              <a:rPr lang="en-US" dirty="0"/>
              <a:t>, </a:t>
            </a:r>
            <a:r>
              <a:rPr lang="en-US" dirty="0" err="1"/>
              <a:t>artičokama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parmezanom</a:t>
            </a:r>
            <a:r>
              <a:rPr lang="en-US" dirty="0"/>
              <a:t>, </a:t>
            </a:r>
            <a:r>
              <a:rPr lang="en-US" dirty="0" err="1"/>
              <a:t>mandarinama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narom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s </a:t>
            </a:r>
            <a:r>
              <a:rPr lang="en-US" dirty="0" err="1"/>
              <a:t>pršutom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kruškama</a:t>
            </a:r>
            <a:r>
              <a:rPr lang="en-US" dirty="0"/>
              <a:t>.</a:t>
            </a:r>
            <a:endParaRPr lang="hr-HR" dirty="0"/>
          </a:p>
          <a:p>
            <a:r>
              <a:rPr lang="en-US" dirty="0" err="1"/>
              <a:t>Komorač</a:t>
            </a:r>
            <a:r>
              <a:rPr lang="en-US" dirty="0"/>
              <a:t> je </a:t>
            </a:r>
            <a:r>
              <a:rPr lang="en-US" dirty="0" err="1"/>
              <a:t>jedna</a:t>
            </a:r>
            <a:r>
              <a:rPr lang="en-US" dirty="0"/>
              <a:t> od </a:t>
            </a:r>
            <a:r>
              <a:rPr lang="en-US" dirty="0" err="1"/>
              <a:t>najstarijih</a:t>
            </a:r>
            <a:r>
              <a:rPr lang="en-US" dirty="0"/>
              <a:t> </a:t>
            </a:r>
            <a:r>
              <a:rPr lang="en-US" dirty="0" err="1"/>
              <a:t>poznatih</a:t>
            </a:r>
            <a:r>
              <a:rPr lang="en-US" dirty="0"/>
              <a:t> </a:t>
            </a:r>
            <a:r>
              <a:rPr lang="en-US" dirty="0" err="1"/>
              <a:t>ljekovitih</a:t>
            </a:r>
            <a:r>
              <a:rPr lang="en-US" dirty="0"/>
              <a:t> </a:t>
            </a:r>
            <a:r>
              <a:rPr lang="en-US" dirty="0" err="1"/>
              <a:t>biljaka</a:t>
            </a:r>
            <a:r>
              <a:rPr lang="en-US" dirty="0"/>
              <a:t> </a:t>
            </a:r>
            <a:r>
              <a:rPr lang="en-US" dirty="0" err="1"/>
              <a:t>koju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koristili</a:t>
            </a:r>
            <a:r>
              <a:rPr lang="en-US" dirty="0"/>
              <a:t> </a:t>
            </a:r>
            <a:r>
              <a:rPr lang="en-US" dirty="0" err="1"/>
              <a:t>stari</a:t>
            </a:r>
            <a:r>
              <a:rPr lang="en-US" dirty="0"/>
              <a:t> </a:t>
            </a:r>
            <a:r>
              <a:rPr lang="en-US" dirty="0" err="1"/>
              <a:t>Egipćani</a:t>
            </a:r>
            <a:r>
              <a:rPr lang="en-US" dirty="0"/>
              <a:t>, </a:t>
            </a:r>
            <a:r>
              <a:rPr lang="en-US" dirty="0" err="1"/>
              <a:t>Rimljani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Grci</a:t>
            </a:r>
            <a:r>
              <a:rPr lang="en-US" dirty="0"/>
              <a:t>, a </a:t>
            </a:r>
            <a:r>
              <a:rPr lang="en-US" dirty="0" err="1"/>
              <a:t>kod</a:t>
            </a:r>
            <a:r>
              <a:rPr lang="en-US" dirty="0"/>
              <a:t> </a:t>
            </a:r>
            <a:r>
              <a:rPr lang="en-US" dirty="0" err="1"/>
              <a:t>nas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ga</a:t>
            </a:r>
            <a:r>
              <a:rPr lang="en-US" dirty="0"/>
              <a:t>,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prirodni</a:t>
            </a:r>
            <a:r>
              <a:rPr lang="en-US" dirty="0"/>
              <a:t> </a:t>
            </a:r>
            <a:r>
              <a:rPr lang="en-US" dirty="0" err="1"/>
              <a:t>lijek</a:t>
            </a:r>
            <a:r>
              <a:rPr lang="en-US" dirty="0"/>
              <a:t> </a:t>
            </a:r>
            <a:r>
              <a:rPr lang="en-US" dirty="0" err="1"/>
              <a:t>kod</a:t>
            </a:r>
            <a:r>
              <a:rPr lang="en-US" dirty="0"/>
              <a:t> </a:t>
            </a:r>
            <a:r>
              <a:rPr lang="en-US" dirty="0" err="1"/>
              <a:t>probavnih</a:t>
            </a:r>
            <a:r>
              <a:rPr lang="en-US" dirty="0"/>
              <a:t> </a:t>
            </a:r>
            <a:r>
              <a:rPr lang="en-US" dirty="0" err="1"/>
              <a:t>tegoba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prehlada</a:t>
            </a:r>
            <a:r>
              <a:rPr lang="en-US" dirty="0"/>
              <a:t>, </a:t>
            </a:r>
            <a:r>
              <a:rPr lang="en-US" dirty="0" err="1"/>
              <a:t>proslavili</a:t>
            </a:r>
            <a:r>
              <a:rPr lang="en-US" dirty="0"/>
              <a:t> </a:t>
            </a:r>
            <a:r>
              <a:rPr lang="en-US" dirty="0" err="1"/>
              <a:t>benediktinci</a:t>
            </a:r>
            <a:r>
              <a:rPr lang="en-US" dirty="0"/>
              <a:t>. U </a:t>
            </a:r>
            <a:r>
              <a:rPr lang="en-US" dirty="0" err="1"/>
              <a:t>ukupnom</a:t>
            </a:r>
            <a:r>
              <a:rPr lang="en-US" dirty="0"/>
              <a:t> </a:t>
            </a:r>
            <a:r>
              <a:rPr lang="en-US" dirty="0" err="1"/>
              <a:t>kvalitetnom</a:t>
            </a:r>
            <a:r>
              <a:rPr lang="en-US" dirty="0"/>
              <a:t> </a:t>
            </a:r>
            <a:r>
              <a:rPr lang="en-US" dirty="0" err="1"/>
              <a:t>nutritivnom</a:t>
            </a:r>
            <a:r>
              <a:rPr lang="en-US" dirty="0"/>
              <a:t> </a:t>
            </a:r>
            <a:r>
              <a:rPr lang="en-US" dirty="0" err="1"/>
              <a:t>sadržaju</a:t>
            </a:r>
            <a:r>
              <a:rPr lang="en-US" dirty="0"/>
              <a:t> </a:t>
            </a:r>
            <a:r>
              <a:rPr lang="en-US" dirty="0" err="1"/>
              <a:t>osobito</a:t>
            </a:r>
            <a:r>
              <a:rPr lang="en-US" dirty="0"/>
              <a:t> se </a:t>
            </a:r>
            <a:r>
              <a:rPr lang="en-US" dirty="0" err="1"/>
              <a:t>ističu</a:t>
            </a:r>
            <a:r>
              <a:rPr lang="en-US" dirty="0"/>
              <a:t> </a:t>
            </a:r>
            <a:r>
              <a:rPr lang="en-US" dirty="0" err="1"/>
              <a:t>flavonoidi</a:t>
            </a:r>
            <a:r>
              <a:rPr lang="en-US" dirty="0"/>
              <a:t> </a:t>
            </a:r>
            <a:r>
              <a:rPr lang="en-US" dirty="0" err="1"/>
              <a:t>rutini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kvercitin</a:t>
            </a:r>
            <a:r>
              <a:rPr lang="en-US" dirty="0"/>
              <a:t>,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raznovrsni</a:t>
            </a:r>
            <a:r>
              <a:rPr lang="en-US" dirty="0"/>
              <a:t> </a:t>
            </a:r>
            <a:r>
              <a:rPr lang="en-US" dirty="0" err="1"/>
              <a:t>kempferol</a:t>
            </a:r>
            <a:r>
              <a:rPr lang="en-US" dirty="0"/>
              <a:t> </a:t>
            </a:r>
            <a:r>
              <a:rPr lang="en-US" dirty="0" err="1"/>
              <a:t>glikozidi</a:t>
            </a:r>
            <a:r>
              <a:rPr lang="en-US" dirty="0"/>
              <a:t>, </a:t>
            </a:r>
            <a:r>
              <a:rPr lang="en-US" dirty="0" err="1"/>
              <a:t>koji</a:t>
            </a:r>
            <a:r>
              <a:rPr lang="en-US" dirty="0"/>
              <a:t> </a:t>
            </a:r>
            <a:r>
              <a:rPr lang="en-US" dirty="0" err="1"/>
              <a:t>imaju</a:t>
            </a:r>
            <a:r>
              <a:rPr lang="en-US" dirty="0"/>
              <a:t> </a:t>
            </a:r>
            <a:r>
              <a:rPr lang="en-US" dirty="0" err="1"/>
              <a:t>snažno</a:t>
            </a:r>
            <a:r>
              <a:rPr lang="en-US" dirty="0"/>
              <a:t> </a:t>
            </a:r>
            <a:r>
              <a:rPr lang="en-US" dirty="0" err="1"/>
              <a:t>antioksidativno</a:t>
            </a:r>
            <a:r>
              <a:rPr lang="en-US" dirty="0"/>
              <a:t> </a:t>
            </a:r>
            <a:r>
              <a:rPr lang="en-US" dirty="0" err="1"/>
              <a:t>djelovanje</a:t>
            </a:r>
            <a:r>
              <a:rPr lang="en-US" dirty="0"/>
              <a:t>. </a:t>
            </a:r>
            <a:r>
              <a:rPr lang="en-US" dirty="0" err="1"/>
              <a:t>Vrlo</a:t>
            </a:r>
            <a:r>
              <a:rPr lang="en-US" dirty="0"/>
              <a:t> </a:t>
            </a:r>
            <a:r>
              <a:rPr lang="en-US" dirty="0" err="1"/>
              <a:t>zanimljiv</a:t>
            </a:r>
            <a:r>
              <a:rPr lang="en-US" dirty="0"/>
              <a:t> je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anetehol</a:t>
            </a:r>
            <a:r>
              <a:rPr lang="en-US" dirty="0"/>
              <a:t>, </a:t>
            </a:r>
            <a:r>
              <a:rPr lang="en-US" dirty="0" err="1"/>
              <a:t>sastavni</a:t>
            </a:r>
            <a:r>
              <a:rPr lang="en-US" dirty="0"/>
              <a:t> </a:t>
            </a:r>
            <a:r>
              <a:rPr lang="en-US" dirty="0" err="1"/>
              <a:t>dio</a:t>
            </a:r>
            <a:r>
              <a:rPr lang="en-US" dirty="0"/>
              <a:t> </a:t>
            </a:r>
            <a:r>
              <a:rPr lang="en-US" dirty="0" err="1"/>
              <a:t>hlapljivih</a:t>
            </a:r>
            <a:r>
              <a:rPr lang="en-US" dirty="0"/>
              <a:t> </a:t>
            </a:r>
            <a:r>
              <a:rPr lang="en-US" dirty="0" err="1"/>
              <a:t>komponenti</a:t>
            </a:r>
            <a:r>
              <a:rPr lang="en-US" dirty="0"/>
              <a:t> </a:t>
            </a:r>
            <a:r>
              <a:rPr lang="en-US" dirty="0" err="1"/>
              <a:t>eteričnog</a:t>
            </a:r>
            <a:r>
              <a:rPr lang="en-US" dirty="0"/>
              <a:t> </a:t>
            </a:r>
            <a:r>
              <a:rPr lang="en-US" dirty="0" err="1"/>
              <a:t>ulja</a:t>
            </a:r>
            <a:r>
              <a:rPr lang="en-US" dirty="0"/>
              <a:t>. </a:t>
            </a:r>
            <a:r>
              <a:rPr lang="en-US" dirty="0" err="1"/>
              <a:t>Istraživanja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pokazala</a:t>
            </a:r>
            <a:r>
              <a:rPr lang="en-US" dirty="0"/>
              <a:t> da </a:t>
            </a:r>
            <a:r>
              <a:rPr lang="en-US" dirty="0" err="1"/>
              <a:t>smanjuje</a:t>
            </a:r>
            <a:r>
              <a:rPr lang="en-US" dirty="0"/>
              <a:t> </a:t>
            </a:r>
            <a:r>
              <a:rPr lang="en-US" dirty="0" err="1"/>
              <a:t>upale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pomaže</a:t>
            </a:r>
            <a:r>
              <a:rPr lang="en-US" dirty="0"/>
              <a:t> u </a:t>
            </a:r>
            <a:r>
              <a:rPr lang="en-US" dirty="0" err="1"/>
              <a:t>sprječavanju</a:t>
            </a:r>
            <a:r>
              <a:rPr lang="en-US" dirty="0"/>
              <a:t> </a:t>
            </a:r>
            <a:r>
              <a:rPr lang="en-US" dirty="0" err="1"/>
              <a:t>razvoja</a:t>
            </a:r>
            <a:r>
              <a:rPr lang="en-US" dirty="0"/>
              <a:t> </a:t>
            </a:r>
            <a:r>
              <a:rPr lang="en-US" dirty="0" err="1"/>
              <a:t>raka</a:t>
            </a:r>
            <a:r>
              <a:rPr lang="en-US" dirty="0"/>
              <a:t>. </a:t>
            </a:r>
            <a:r>
              <a:rPr lang="en-US" dirty="0" err="1"/>
              <a:t>Eksperimentima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životinjama</a:t>
            </a:r>
            <a:r>
              <a:rPr lang="en-US" dirty="0"/>
              <a:t> </a:t>
            </a:r>
            <a:r>
              <a:rPr lang="en-US" dirty="0" err="1"/>
              <a:t>utvrđeno</a:t>
            </a:r>
            <a:r>
              <a:rPr lang="en-US" dirty="0"/>
              <a:t> je da </a:t>
            </a:r>
            <a:r>
              <a:rPr lang="en-US" dirty="0" err="1"/>
              <a:t>eterično</a:t>
            </a:r>
            <a:r>
              <a:rPr lang="en-US" dirty="0"/>
              <a:t> </a:t>
            </a:r>
            <a:r>
              <a:rPr lang="en-US" dirty="0" err="1"/>
              <a:t>ulje</a:t>
            </a:r>
            <a:r>
              <a:rPr lang="en-US" dirty="0"/>
              <a:t> </a:t>
            </a:r>
            <a:r>
              <a:rPr lang="en-US" dirty="0" err="1"/>
              <a:t>ima</a:t>
            </a:r>
            <a:r>
              <a:rPr lang="en-US" dirty="0"/>
              <a:t> </a:t>
            </a:r>
            <a:r>
              <a:rPr lang="en-US" dirty="0" err="1"/>
              <a:t>sposobnost</a:t>
            </a:r>
            <a:r>
              <a:rPr lang="en-US" dirty="0"/>
              <a:t> </a:t>
            </a:r>
            <a:r>
              <a:rPr lang="en-US" dirty="0" err="1"/>
              <a:t>zaštite</a:t>
            </a:r>
            <a:r>
              <a:rPr lang="en-US" dirty="0"/>
              <a:t> </a:t>
            </a:r>
            <a:r>
              <a:rPr lang="en-US" dirty="0" err="1"/>
              <a:t>jetre</a:t>
            </a:r>
            <a:r>
              <a:rPr lang="en-US" dirty="0"/>
              <a:t> od </a:t>
            </a:r>
            <a:r>
              <a:rPr lang="en-US" dirty="0" err="1"/>
              <a:t>štetnog</a:t>
            </a:r>
            <a:r>
              <a:rPr lang="en-US" dirty="0"/>
              <a:t> </a:t>
            </a:r>
            <a:r>
              <a:rPr lang="en-US" dirty="0" err="1"/>
              <a:t>toksičnog</a:t>
            </a:r>
            <a:r>
              <a:rPr lang="en-US" dirty="0"/>
              <a:t> </a:t>
            </a:r>
            <a:r>
              <a:rPr lang="en-US" dirty="0" err="1"/>
              <a:t>djelovanja</a:t>
            </a:r>
            <a:r>
              <a:rPr lang="en-US" dirty="0"/>
              <a:t>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6A78541-695D-4ACD-8780-8221D6F64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2453" y="151606"/>
            <a:ext cx="2609850" cy="17526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C916F81-6C61-4519-8092-005F18062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7992" y="2317484"/>
            <a:ext cx="1929519" cy="1929519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A7B05F53-BE05-411A-8E05-71FE67F78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2079" y="4538694"/>
            <a:ext cx="2329921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924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363D75-552B-4E55-A0F4-1FD3CED98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LIPA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0385776-BC28-479C-A5AE-34FE62BD0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7687"/>
            <a:ext cx="10515600" cy="3815644"/>
          </a:xfrm>
        </p:spPr>
        <p:txBody>
          <a:bodyPr>
            <a:normAutofit fontScale="77500" lnSpcReduction="20000"/>
          </a:bodyPr>
          <a:lstStyle/>
          <a:p>
            <a:r>
              <a:rPr lang="hr-HR" sz="2600" dirty="0"/>
              <a:t>Mjesec je lipanj pa počnimo od lipe</a:t>
            </a:r>
          </a:p>
          <a:p>
            <a:r>
              <a:rPr lang="hr-HR" sz="2600" dirty="0"/>
              <a:t>Lipa je rod listopadnog stabla iz istoimene porodice lipa. Stabla su visoka do 40 metara te tvore pravilnu i široku krošnju. Cvjetovi lipe su mali, </a:t>
            </a:r>
            <a:r>
              <a:rPr lang="hr-HR" sz="2600" dirty="0" err="1"/>
              <a:t>zelenkastožute</a:t>
            </a:r>
            <a:r>
              <a:rPr lang="hr-HR" sz="2600" dirty="0"/>
              <a:t> boje, ugodnog mirisa i grupirani u kitama. Cvjetanje traje 2 do 3 tjedna. U našim krajevima raste bijela i srebrna lipa. </a:t>
            </a:r>
          </a:p>
          <a:p>
            <a:r>
              <a:rPr lang="hr-HR" sz="2600" dirty="0"/>
              <a:t>Za lijek se bere cvijet sa </a:t>
            </a:r>
            <a:r>
              <a:rPr lang="hr-HR" sz="2600" dirty="0" err="1"/>
              <a:t>pricvjetnim</a:t>
            </a:r>
            <a:r>
              <a:rPr lang="hr-HR" sz="2600" dirty="0"/>
              <a:t> listovima (ako je lijepe zelene boje). Inače se beru samo cvjetovi u vrijeme kada su se otvorili i prije nego što ostare i promijene boju. Suše se u hladu, na prozračnom mjestu, ponajbolje na tavanu. Sabrani cvjetovi sušenjem moraju zadržati svoju prirodnu boju i ugodan miris.</a:t>
            </a:r>
          </a:p>
          <a:p>
            <a:r>
              <a:rPr lang="hr-HR" sz="2600" dirty="0"/>
              <a:t>Lipovi cvjetovi koriste se za liječenje prehlade i bolesti dišnih organa.</a:t>
            </a:r>
          </a:p>
          <a:p>
            <a:r>
              <a:rPr lang="hr-HR" sz="2600" dirty="0"/>
              <a:t>Preporučuju izlučivanje znoja i mokraće.</a:t>
            </a:r>
          </a:p>
          <a:p>
            <a:endParaRPr lang="en-US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1F46F19-D19C-4781-8666-C460D5F40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567" y="4733396"/>
            <a:ext cx="2645833" cy="175947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5812D0F-934B-4F71-8B31-25CAE1B21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1227" y="5040313"/>
            <a:ext cx="1452562" cy="145256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A124EA10-475E-4F2C-B5CA-831C22211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8772" y="365125"/>
            <a:ext cx="2197806" cy="156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372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AC6A85F-C96C-4D00-A6C1-C1FB5EDD9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2222"/>
            <a:ext cx="3711222" cy="1408466"/>
          </a:xfrm>
        </p:spPr>
        <p:txBody>
          <a:bodyPr/>
          <a:lstStyle/>
          <a:p>
            <a:r>
              <a:rPr lang="hr-HR" dirty="0"/>
              <a:t>KADULJA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8EE47DA-C073-44FA-B674-33746103F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8317089" cy="4160520"/>
          </a:xfrm>
        </p:spPr>
        <p:txBody>
          <a:bodyPr>
            <a:normAutofit fontScale="25000" lnSpcReduction="20000"/>
          </a:bodyPr>
          <a:lstStyle/>
          <a:p>
            <a:r>
              <a:rPr lang="hr-HR" sz="7200" dirty="0"/>
              <a:t>Ljekovita žalfija (kadulja), višegodišnja i medonosna, </a:t>
            </a:r>
            <a:r>
              <a:rPr lang="hr-HR" sz="7200" dirty="0" err="1"/>
              <a:t>polugrmovita</a:t>
            </a:r>
            <a:r>
              <a:rPr lang="hr-HR" sz="7200" dirty="0"/>
              <a:t> biljka visine 30 do 60 cm jakog korijena. Donji dijelovi stabljike su drvenasti, a gornji zeljasti. Listovi su dugački, ovalnog oblika, a cvjetovi tamnoljubičaste boje. Kadulja je samonikla biljka, ali se i uzgaja zbog traženog i cjenjenog eteričnog ulja.</a:t>
            </a:r>
          </a:p>
          <a:p>
            <a:r>
              <a:rPr lang="en-US" sz="7200" dirty="0" err="1"/>
              <a:t>Kadulja</a:t>
            </a:r>
            <a:r>
              <a:rPr lang="en-US" sz="7200" dirty="0"/>
              <a:t> je </a:t>
            </a:r>
            <a:r>
              <a:rPr lang="en-US" sz="7200" dirty="0" err="1"/>
              <a:t>ljekovita</a:t>
            </a:r>
            <a:r>
              <a:rPr lang="en-US" sz="7200" dirty="0"/>
              <a:t> </a:t>
            </a:r>
            <a:r>
              <a:rPr lang="en-US" sz="7200" dirty="0" err="1"/>
              <a:t>biljka</a:t>
            </a:r>
            <a:r>
              <a:rPr lang="en-US" sz="7200" dirty="0"/>
              <a:t> </a:t>
            </a:r>
            <a:r>
              <a:rPr lang="en-US" sz="7200" dirty="0" err="1"/>
              <a:t>i</a:t>
            </a:r>
            <a:r>
              <a:rPr lang="en-US" sz="7200" dirty="0"/>
              <a:t> </a:t>
            </a:r>
            <a:r>
              <a:rPr lang="en-US" sz="7200" dirty="0" err="1"/>
              <a:t>dio</a:t>
            </a:r>
            <a:r>
              <a:rPr lang="en-US" sz="7200" dirty="0"/>
              <a:t> je </a:t>
            </a:r>
            <a:r>
              <a:rPr lang="en-US" sz="7200" dirty="0" err="1"/>
              <a:t>nekoliko</a:t>
            </a:r>
            <a:r>
              <a:rPr lang="en-US" sz="7200" dirty="0"/>
              <a:t> </a:t>
            </a:r>
            <a:r>
              <a:rPr lang="en-US" sz="7200" dirty="0" err="1"/>
              <a:t>svjetskih</a:t>
            </a:r>
            <a:r>
              <a:rPr lang="en-US" sz="7200" dirty="0"/>
              <a:t> </a:t>
            </a:r>
            <a:r>
              <a:rPr lang="en-US" sz="7200" dirty="0" err="1"/>
              <a:t>farmakopeja</a:t>
            </a:r>
            <a:r>
              <a:rPr lang="en-US" sz="7200" dirty="0"/>
              <a:t>. </a:t>
            </a:r>
            <a:r>
              <a:rPr lang="en-US" sz="7200" dirty="0" err="1"/>
              <a:t>Kadulja</a:t>
            </a:r>
            <a:r>
              <a:rPr lang="en-US" sz="7200" dirty="0"/>
              <a:t> se </a:t>
            </a:r>
            <a:r>
              <a:rPr lang="en-US" sz="7200" dirty="0" err="1"/>
              <a:t>koristi</a:t>
            </a:r>
            <a:r>
              <a:rPr lang="en-US" sz="7200" dirty="0"/>
              <a:t> </a:t>
            </a:r>
            <a:r>
              <a:rPr lang="en-US" sz="7200" dirty="0" err="1"/>
              <a:t>kao</a:t>
            </a:r>
            <a:r>
              <a:rPr lang="en-US" sz="7200" dirty="0"/>
              <a:t> </a:t>
            </a:r>
            <a:r>
              <a:rPr lang="en-US" sz="7200" dirty="0" err="1"/>
              <a:t>začin</a:t>
            </a:r>
            <a:r>
              <a:rPr lang="en-US" sz="7200" dirty="0"/>
              <a:t> u </a:t>
            </a:r>
            <a:r>
              <a:rPr lang="en-US" sz="7200" dirty="0" err="1"/>
              <a:t>mnogim</a:t>
            </a:r>
            <a:r>
              <a:rPr lang="en-US" sz="7200" dirty="0"/>
              <a:t> </a:t>
            </a:r>
            <a:r>
              <a:rPr lang="en-US" sz="7200" dirty="0" err="1"/>
              <a:t>svjetskim</a:t>
            </a:r>
            <a:r>
              <a:rPr lang="en-US" sz="7200" dirty="0"/>
              <a:t> </a:t>
            </a:r>
            <a:r>
              <a:rPr lang="en-US" sz="7200" dirty="0" err="1"/>
              <a:t>kuhinjama</a:t>
            </a:r>
            <a:r>
              <a:rPr lang="en-US" sz="7200" dirty="0"/>
              <a:t>. </a:t>
            </a:r>
            <a:r>
              <a:rPr lang="en-US" sz="7200" dirty="0" err="1"/>
              <a:t>Eterično</a:t>
            </a:r>
            <a:r>
              <a:rPr lang="en-US" sz="7200" dirty="0"/>
              <a:t> </a:t>
            </a:r>
            <a:r>
              <a:rPr lang="en-US" sz="7200" dirty="0" err="1"/>
              <a:t>ulje</a:t>
            </a:r>
            <a:r>
              <a:rPr lang="en-US" sz="7200" dirty="0"/>
              <a:t> </a:t>
            </a:r>
            <a:r>
              <a:rPr lang="en-US" sz="7200" dirty="0" err="1"/>
              <a:t>kadulje</a:t>
            </a:r>
            <a:r>
              <a:rPr lang="en-US" sz="7200" dirty="0"/>
              <a:t> se </a:t>
            </a:r>
            <a:r>
              <a:rPr lang="en-US" sz="7200" dirty="0" err="1"/>
              <a:t>koristi</a:t>
            </a:r>
            <a:r>
              <a:rPr lang="en-US" sz="7200" dirty="0"/>
              <a:t> u </a:t>
            </a:r>
            <a:r>
              <a:rPr lang="en-US" sz="7200" dirty="0" err="1"/>
              <a:t>medicini</a:t>
            </a:r>
            <a:r>
              <a:rPr lang="en-US" sz="7200" dirty="0"/>
              <a:t> </a:t>
            </a:r>
            <a:r>
              <a:rPr lang="en-US" sz="7200" dirty="0" err="1"/>
              <a:t>i</a:t>
            </a:r>
            <a:r>
              <a:rPr lang="en-US" sz="7200" dirty="0"/>
              <a:t> </a:t>
            </a:r>
            <a:r>
              <a:rPr lang="en-US" sz="7200" dirty="0" err="1"/>
              <a:t>kozmetici</a:t>
            </a:r>
            <a:r>
              <a:rPr lang="en-US" sz="7200" dirty="0"/>
              <a:t>.</a:t>
            </a:r>
            <a:endParaRPr lang="hr-HR" sz="7200" dirty="0"/>
          </a:p>
          <a:p>
            <a:r>
              <a:rPr lang="en-US" sz="7200" dirty="0"/>
              <a:t>Od </a:t>
            </a:r>
            <a:r>
              <a:rPr lang="en-US" sz="7200" dirty="0" err="1"/>
              <a:t>kadulje</a:t>
            </a:r>
            <a:r>
              <a:rPr lang="en-US" sz="7200" dirty="0"/>
              <a:t> se </a:t>
            </a:r>
            <a:r>
              <a:rPr lang="en-US" sz="7200" dirty="0" err="1"/>
              <a:t>koristi</a:t>
            </a:r>
            <a:r>
              <a:rPr lang="en-US" sz="7200" dirty="0"/>
              <a:t> </a:t>
            </a:r>
            <a:r>
              <a:rPr lang="en-US" sz="7200" dirty="0" err="1"/>
              <a:t>isključivo</a:t>
            </a:r>
            <a:r>
              <a:rPr lang="en-US" sz="7200" dirty="0"/>
              <a:t> list. </a:t>
            </a:r>
            <a:r>
              <a:rPr lang="en-US" sz="7200" dirty="0" err="1"/>
              <a:t>Najljekovitiji</a:t>
            </a:r>
            <a:r>
              <a:rPr lang="en-US" sz="7200" dirty="0"/>
              <a:t> list se </a:t>
            </a:r>
            <a:r>
              <a:rPr lang="en-US" sz="7200" dirty="0" err="1"/>
              <a:t>dobiva</a:t>
            </a:r>
            <a:r>
              <a:rPr lang="en-US" sz="7200" dirty="0"/>
              <a:t> </a:t>
            </a:r>
            <a:r>
              <a:rPr lang="en-US" sz="7200" dirty="0" err="1"/>
              <a:t>kad</a:t>
            </a:r>
            <a:r>
              <a:rPr lang="en-US" sz="7200" dirty="0"/>
              <a:t> </a:t>
            </a:r>
            <a:r>
              <a:rPr lang="en-US" sz="7200" dirty="0" err="1"/>
              <a:t>kadulja</a:t>
            </a:r>
            <a:r>
              <a:rPr lang="en-US" sz="7200" dirty="0"/>
              <a:t> </a:t>
            </a:r>
            <a:r>
              <a:rPr lang="en-US" sz="7200" dirty="0" err="1"/>
              <a:t>počne</a:t>
            </a:r>
            <a:r>
              <a:rPr lang="en-US" sz="7200" dirty="0"/>
              <a:t> </a:t>
            </a:r>
            <a:r>
              <a:rPr lang="en-US" sz="7200" dirty="0" err="1"/>
              <a:t>cvjetati</a:t>
            </a:r>
            <a:r>
              <a:rPr lang="en-US" sz="7200" dirty="0"/>
              <a:t>, a to je </a:t>
            </a:r>
            <a:r>
              <a:rPr lang="en-US" sz="7200" dirty="0" err="1"/>
              <a:t>najčešće</a:t>
            </a:r>
            <a:r>
              <a:rPr lang="en-US" sz="7200" dirty="0"/>
              <a:t> u </a:t>
            </a:r>
            <a:r>
              <a:rPr lang="en-US" sz="7200" dirty="0" err="1"/>
              <a:t>svibnju</a:t>
            </a:r>
            <a:r>
              <a:rPr lang="en-US" sz="7200" dirty="0"/>
              <a:t>. List se </a:t>
            </a:r>
            <a:r>
              <a:rPr lang="en-US" sz="7200" dirty="0" err="1"/>
              <a:t>bere</a:t>
            </a:r>
            <a:r>
              <a:rPr lang="en-US" sz="7200" dirty="0"/>
              <a:t>, </a:t>
            </a:r>
            <a:r>
              <a:rPr lang="en-US" sz="7200" dirty="0" err="1"/>
              <a:t>suši</a:t>
            </a:r>
            <a:r>
              <a:rPr lang="en-US" sz="7200" dirty="0"/>
              <a:t> </a:t>
            </a:r>
            <a:r>
              <a:rPr lang="en-US" sz="7200" dirty="0" err="1"/>
              <a:t>i</a:t>
            </a:r>
            <a:r>
              <a:rPr lang="en-US" sz="7200" dirty="0"/>
              <a:t> </a:t>
            </a:r>
            <a:r>
              <a:rPr lang="en-US" sz="7200" dirty="0" err="1"/>
              <a:t>čuva</a:t>
            </a:r>
            <a:r>
              <a:rPr lang="en-US" sz="7200" dirty="0"/>
              <a:t> </a:t>
            </a:r>
            <a:r>
              <a:rPr lang="en-US" sz="7200" dirty="0" err="1"/>
              <a:t>pažljivo</a:t>
            </a:r>
            <a:r>
              <a:rPr lang="en-US" sz="7200" dirty="0"/>
              <a:t>. </a:t>
            </a:r>
            <a:r>
              <a:rPr lang="en-US" sz="7200" dirty="0" err="1"/>
              <a:t>Glavni</a:t>
            </a:r>
            <a:r>
              <a:rPr lang="en-US" sz="7200" dirty="0"/>
              <a:t> </a:t>
            </a:r>
            <a:r>
              <a:rPr lang="en-US" sz="7200" dirty="0" err="1"/>
              <a:t>ljekoviti</a:t>
            </a:r>
            <a:r>
              <a:rPr lang="en-US" sz="7200" dirty="0"/>
              <a:t> </a:t>
            </a:r>
            <a:r>
              <a:rPr lang="en-US" sz="7200" dirty="0" err="1"/>
              <a:t>sastojak</a:t>
            </a:r>
            <a:r>
              <a:rPr lang="en-US" sz="7200" dirty="0"/>
              <a:t> </a:t>
            </a:r>
            <a:r>
              <a:rPr lang="en-US" sz="7200" dirty="0" err="1"/>
              <a:t>lista</a:t>
            </a:r>
            <a:r>
              <a:rPr lang="en-US" sz="7200" dirty="0"/>
              <a:t> </a:t>
            </a:r>
            <a:r>
              <a:rPr lang="en-US" sz="7200" dirty="0" err="1"/>
              <a:t>kadulje</a:t>
            </a:r>
            <a:r>
              <a:rPr lang="en-US" sz="7200" dirty="0"/>
              <a:t> je </a:t>
            </a:r>
            <a:r>
              <a:rPr lang="en-US" sz="7200" dirty="0" err="1"/>
              <a:t>isparljivo</a:t>
            </a:r>
            <a:r>
              <a:rPr lang="en-US" sz="7200" dirty="0"/>
              <a:t> </a:t>
            </a:r>
            <a:r>
              <a:rPr lang="en-US" sz="7200" dirty="0" err="1"/>
              <a:t>mirisno</a:t>
            </a:r>
            <a:r>
              <a:rPr lang="en-US" sz="7200" dirty="0"/>
              <a:t> </a:t>
            </a:r>
            <a:r>
              <a:rPr lang="en-US" sz="7200" dirty="0" err="1"/>
              <a:t>etarsko</a:t>
            </a:r>
            <a:r>
              <a:rPr lang="en-US" sz="7200" dirty="0"/>
              <a:t> </a:t>
            </a:r>
            <a:r>
              <a:rPr lang="en-US" sz="7200" dirty="0" err="1"/>
              <a:t>ulje</a:t>
            </a:r>
            <a:r>
              <a:rPr lang="en-US" sz="7200" dirty="0"/>
              <a:t>, </a:t>
            </a:r>
            <a:r>
              <a:rPr lang="en-US" sz="7200" dirty="0" err="1"/>
              <a:t>kojeg</a:t>
            </a:r>
            <a:r>
              <a:rPr lang="en-US" sz="7200" dirty="0"/>
              <a:t> </a:t>
            </a:r>
            <a:r>
              <a:rPr lang="en-US" sz="7200" dirty="0" err="1"/>
              <a:t>ima</a:t>
            </a:r>
            <a:r>
              <a:rPr lang="en-US" sz="7200" dirty="0"/>
              <a:t> od 1,5 do 2,5 %. </a:t>
            </a:r>
            <a:endParaRPr lang="hr-HR" sz="7200" dirty="0"/>
          </a:p>
          <a:p>
            <a:r>
              <a:rPr lang="en-US" sz="7200" dirty="0"/>
              <a:t> </a:t>
            </a:r>
            <a:r>
              <a:rPr lang="en-US" sz="7200" dirty="0" err="1"/>
              <a:t>Kadulja</a:t>
            </a:r>
            <a:r>
              <a:rPr lang="en-US" sz="7200" dirty="0"/>
              <a:t> </a:t>
            </a:r>
            <a:r>
              <a:rPr lang="en-US" sz="7200" dirty="0" err="1"/>
              <a:t>ulazi</a:t>
            </a:r>
            <a:r>
              <a:rPr lang="en-US" sz="7200" dirty="0"/>
              <a:t> u </a:t>
            </a:r>
            <a:r>
              <a:rPr lang="en-US" sz="7200" dirty="0" err="1"/>
              <a:t>sastav</a:t>
            </a:r>
            <a:r>
              <a:rPr lang="en-US" sz="7200" dirty="0"/>
              <a:t> </a:t>
            </a:r>
            <a:r>
              <a:rPr lang="en-US" sz="7200" dirty="0" err="1"/>
              <a:t>velikog</a:t>
            </a:r>
            <a:r>
              <a:rPr lang="en-US" sz="7200" dirty="0"/>
              <a:t> </a:t>
            </a:r>
            <a:r>
              <a:rPr lang="en-US" sz="7200" dirty="0" err="1"/>
              <a:t>broja</a:t>
            </a:r>
            <a:r>
              <a:rPr lang="en-US" sz="7200" dirty="0"/>
              <a:t> </a:t>
            </a:r>
            <a:r>
              <a:rPr lang="en-US" sz="7200" dirty="0" err="1"/>
              <a:t>lijekova</a:t>
            </a:r>
            <a:r>
              <a:rPr lang="en-US" sz="7200" dirty="0"/>
              <a:t>, </a:t>
            </a:r>
            <a:r>
              <a:rPr lang="en-US" sz="7200" dirty="0" err="1"/>
              <a:t>koji</a:t>
            </a:r>
            <a:r>
              <a:rPr lang="en-US" sz="7200" dirty="0"/>
              <a:t> se </a:t>
            </a:r>
            <a:r>
              <a:rPr lang="en-US" sz="7200" dirty="0" err="1"/>
              <a:t>upotrebljavaju</a:t>
            </a:r>
            <a:r>
              <a:rPr lang="en-US" sz="7200" dirty="0"/>
              <a:t> za </a:t>
            </a:r>
            <a:r>
              <a:rPr lang="en-US" sz="7200" dirty="0" err="1"/>
              <a:t>ispiranje</a:t>
            </a:r>
            <a:r>
              <a:rPr lang="en-US" sz="7200" dirty="0"/>
              <a:t> </a:t>
            </a:r>
            <a:r>
              <a:rPr lang="en-US" sz="7200" dirty="0" err="1"/>
              <a:t>usta</a:t>
            </a:r>
            <a:r>
              <a:rPr lang="en-US" sz="7200" dirty="0"/>
              <a:t> </a:t>
            </a:r>
            <a:r>
              <a:rPr lang="en-US" sz="7200" dirty="0" err="1"/>
              <a:t>i</a:t>
            </a:r>
            <a:r>
              <a:rPr lang="en-US" sz="7200" dirty="0"/>
              <a:t> </a:t>
            </a:r>
            <a:r>
              <a:rPr lang="en-US" sz="7200" dirty="0" err="1"/>
              <a:t>grla</a:t>
            </a:r>
            <a:r>
              <a:rPr lang="en-US" sz="7200" dirty="0"/>
              <a:t> </a:t>
            </a:r>
            <a:r>
              <a:rPr lang="en-US" sz="7200" dirty="0" err="1"/>
              <a:t>kad</a:t>
            </a:r>
            <a:r>
              <a:rPr lang="en-US" sz="7200" dirty="0"/>
              <a:t> </a:t>
            </a:r>
            <a:r>
              <a:rPr lang="en-US" sz="7200" dirty="0" err="1"/>
              <a:t>nastanu</a:t>
            </a:r>
            <a:r>
              <a:rPr lang="en-US" sz="7200" dirty="0"/>
              <a:t> </a:t>
            </a:r>
            <a:r>
              <a:rPr lang="en-US" sz="7200" dirty="0" err="1"/>
              <a:t>upale</a:t>
            </a:r>
            <a:r>
              <a:rPr lang="en-US" sz="7200" dirty="0"/>
              <a:t>, </a:t>
            </a:r>
            <a:r>
              <a:rPr lang="en-US" sz="7200" dirty="0" err="1"/>
              <a:t>jer</a:t>
            </a:r>
            <a:r>
              <a:rPr lang="en-US" sz="7200" dirty="0"/>
              <a:t> </a:t>
            </a:r>
            <a:r>
              <a:rPr lang="en-US" sz="7200" dirty="0" err="1"/>
              <a:t>su</a:t>
            </a:r>
            <a:r>
              <a:rPr lang="en-US" sz="7200" dirty="0"/>
              <a:t> to dobra </a:t>
            </a:r>
            <a:r>
              <a:rPr lang="en-US" sz="7200" dirty="0" err="1"/>
              <a:t>i</a:t>
            </a:r>
            <a:r>
              <a:rPr lang="en-US" sz="7200" dirty="0"/>
              <a:t> </a:t>
            </a:r>
            <a:r>
              <a:rPr lang="en-US" sz="7200" dirty="0" err="1"/>
              <a:t>bezopasna</a:t>
            </a:r>
            <a:r>
              <a:rPr lang="en-US" sz="7200" dirty="0"/>
              <a:t> </a:t>
            </a:r>
            <a:r>
              <a:rPr lang="en-US" sz="7200" dirty="0" err="1"/>
              <a:t>sredstva</a:t>
            </a:r>
            <a:r>
              <a:rPr lang="en-US" sz="7200" dirty="0"/>
              <a:t> </a:t>
            </a:r>
            <a:r>
              <a:rPr lang="en-US" sz="7200" dirty="0" err="1"/>
              <a:t>koja</a:t>
            </a:r>
            <a:r>
              <a:rPr lang="en-US" sz="7200" dirty="0"/>
              <a:t> </a:t>
            </a:r>
            <a:r>
              <a:rPr lang="en-US" sz="7200" dirty="0" err="1"/>
              <a:t>jačaju</a:t>
            </a:r>
            <a:r>
              <a:rPr lang="en-US" sz="7200" dirty="0"/>
              <a:t> </a:t>
            </a:r>
            <a:r>
              <a:rPr lang="en-US" sz="7200" dirty="0" err="1"/>
              <a:t>sluzokožu</a:t>
            </a:r>
            <a:r>
              <a:rPr lang="en-US" sz="7200" dirty="0"/>
              <a:t> </a:t>
            </a:r>
            <a:r>
              <a:rPr lang="en-US" sz="7200" dirty="0" err="1"/>
              <a:t>i</a:t>
            </a:r>
            <a:r>
              <a:rPr lang="en-US" sz="7200" dirty="0"/>
              <a:t> </a:t>
            </a:r>
            <a:r>
              <a:rPr lang="en-US" sz="7200" dirty="0" err="1"/>
              <a:t>djeluju</a:t>
            </a:r>
            <a:r>
              <a:rPr lang="en-US" sz="7200" dirty="0"/>
              <a:t> </a:t>
            </a:r>
            <a:r>
              <a:rPr lang="en-US" sz="7200" dirty="0" err="1"/>
              <a:t>antiseptično</a:t>
            </a:r>
            <a:r>
              <a:rPr lang="en-US" sz="7200" dirty="0"/>
              <a:t>. Do </a:t>
            </a:r>
            <a:r>
              <a:rPr lang="en-US" sz="7200" dirty="0" err="1"/>
              <a:t>otkrića</a:t>
            </a:r>
            <a:r>
              <a:rPr lang="en-US" sz="7200" dirty="0"/>
              <a:t> </a:t>
            </a:r>
            <a:r>
              <a:rPr lang="en-US" sz="7200" dirty="0" err="1"/>
              <a:t>antibiotika</a:t>
            </a:r>
            <a:r>
              <a:rPr lang="en-US" sz="7200" dirty="0"/>
              <a:t> </a:t>
            </a:r>
            <a:r>
              <a:rPr lang="en-US" sz="7200" dirty="0" err="1"/>
              <a:t>kadulju</a:t>
            </a:r>
            <a:r>
              <a:rPr lang="en-US" sz="7200" dirty="0"/>
              <a:t> </a:t>
            </a:r>
            <a:r>
              <a:rPr lang="en-US" sz="7200" dirty="0" err="1"/>
              <a:t>su</a:t>
            </a:r>
            <a:r>
              <a:rPr lang="en-US" sz="7200" dirty="0"/>
              <a:t> </a:t>
            </a:r>
            <a:r>
              <a:rPr lang="en-US" sz="7200" dirty="0" err="1"/>
              <a:t>stoljećima</a:t>
            </a:r>
            <a:r>
              <a:rPr lang="en-US" sz="7200" dirty="0"/>
              <a:t> </a:t>
            </a:r>
            <a:r>
              <a:rPr lang="en-US" sz="7200" dirty="0" err="1"/>
              <a:t>upotrebljavali</a:t>
            </a:r>
            <a:r>
              <a:rPr lang="en-US" sz="7200" dirty="0"/>
              <a:t> u </a:t>
            </a:r>
            <a:r>
              <a:rPr lang="en-US" sz="7200" dirty="0" err="1"/>
              <a:t>obliku</a:t>
            </a:r>
            <a:r>
              <a:rPr lang="en-US" sz="7200" dirty="0"/>
              <a:t> </a:t>
            </a:r>
            <a:r>
              <a:rPr lang="en-US" sz="7200" dirty="0" err="1"/>
              <a:t>čaja</a:t>
            </a:r>
            <a:r>
              <a:rPr lang="en-US" sz="7200" dirty="0"/>
              <a:t> </a:t>
            </a:r>
            <a:r>
              <a:rPr lang="en-US" sz="7200" dirty="0" err="1"/>
              <a:t>protiv</a:t>
            </a:r>
            <a:r>
              <a:rPr lang="en-US" sz="7200" dirty="0"/>
              <a:t> </a:t>
            </a:r>
            <a:r>
              <a:rPr lang="en-US" sz="7200" dirty="0" err="1"/>
              <a:t>znojenja</a:t>
            </a:r>
            <a:r>
              <a:rPr lang="en-US" sz="7200" dirty="0"/>
              <a:t> za </a:t>
            </a:r>
            <a:r>
              <a:rPr lang="en-US" sz="7200" dirty="0" err="1"/>
              <a:t>oboljele</a:t>
            </a:r>
            <a:r>
              <a:rPr lang="en-US" sz="7200" dirty="0"/>
              <a:t> od </a:t>
            </a:r>
            <a:r>
              <a:rPr lang="en-US" sz="7200" dirty="0" err="1"/>
              <a:t>tuberkuloze</a:t>
            </a:r>
            <a:r>
              <a:rPr lang="en-US" sz="7200" dirty="0"/>
              <a:t>, </a:t>
            </a:r>
            <a:r>
              <a:rPr lang="en-US" sz="7200" dirty="0" err="1"/>
              <a:t>jer</a:t>
            </a:r>
            <a:r>
              <a:rPr lang="en-US" sz="7200" dirty="0"/>
              <a:t> </a:t>
            </a:r>
            <a:r>
              <a:rPr lang="en-US" sz="7200" dirty="0" err="1"/>
              <a:t>smanjuje</a:t>
            </a:r>
            <a:r>
              <a:rPr lang="en-US" sz="7200" dirty="0"/>
              <a:t> </a:t>
            </a:r>
            <a:r>
              <a:rPr lang="en-US" sz="7200" dirty="0" err="1"/>
              <a:t>lučenje</a:t>
            </a:r>
            <a:r>
              <a:rPr lang="en-US" sz="7200" dirty="0"/>
              <a:t> </a:t>
            </a:r>
            <a:r>
              <a:rPr lang="en-US" sz="7200" dirty="0" err="1"/>
              <a:t>znojnih</a:t>
            </a:r>
            <a:r>
              <a:rPr lang="en-US" sz="7200" dirty="0"/>
              <a:t> </a:t>
            </a:r>
            <a:r>
              <a:rPr lang="en-US" sz="7200" dirty="0" err="1"/>
              <a:t>žlijezda</a:t>
            </a:r>
            <a:r>
              <a:rPr lang="en-US" sz="7200" dirty="0"/>
              <a:t>. </a:t>
            </a:r>
            <a:r>
              <a:rPr lang="en-US" sz="7200" dirty="0" err="1"/>
              <a:t>Čaj</a:t>
            </a:r>
            <a:r>
              <a:rPr lang="en-US" sz="7200" dirty="0"/>
              <a:t> </a:t>
            </a:r>
            <a:r>
              <a:rPr lang="en-US" sz="7200" dirty="0" err="1"/>
              <a:t>i</a:t>
            </a:r>
            <a:r>
              <a:rPr lang="en-US" sz="7200" dirty="0"/>
              <a:t> </a:t>
            </a:r>
            <a:r>
              <a:rPr lang="en-US" sz="7200" dirty="0" err="1"/>
              <a:t>drugi</a:t>
            </a:r>
            <a:r>
              <a:rPr lang="en-US" sz="7200" dirty="0"/>
              <a:t> </a:t>
            </a:r>
            <a:r>
              <a:rPr lang="en-US" sz="7200" dirty="0" err="1"/>
              <a:t>lijekovi</a:t>
            </a:r>
            <a:r>
              <a:rPr lang="en-US" sz="7200" dirty="0"/>
              <a:t> </a:t>
            </a:r>
            <a:r>
              <a:rPr lang="en-US" sz="7200" dirty="0" err="1"/>
              <a:t>načinjeni</a:t>
            </a:r>
            <a:r>
              <a:rPr lang="en-US" sz="7200" dirty="0"/>
              <a:t> od </a:t>
            </a:r>
            <a:r>
              <a:rPr lang="en-US" sz="7200" dirty="0" err="1"/>
              <a:t>kadulje</a:t>
            </a:r>
            <a:r>
              <a:rPr lang="en-US" sz="7200" dirty="0"/>
              <a:t> </a:t>
            </a:r>
            <a:r>
              <a:rPr lang="en-US" sz="7200" dirty="0" err="1"/>
              <a:t>upotrebljavaju</a:t>
            </a:r>
            <a:r>
              <a:rPr lang="en-US" sz="7200" dirty="0"/>
              <a:t> se </a:t>
            </a:r>
            <a:r>
              <a:rPr lang="en-US" sz="7200" dirty="0" err="1"/>
              <a:t>i</a:t>
            </a:r>
            <a:r>
              <a:rPr lang="en-US" sz="7200" dirty="0"/>
              <a:t> za </a:t>
            </a:r>
            <a:r>
              <a:rPr lang="en-US" sz="7200" dirty="0" err="1"/>
              <a:t>jačanje</a:t>
            </a:r>
            <a:r>
              <a:rPr lang="en-US" sz="7200" dirty="0"/>
              <a:t> </a:t>
            </a:r>
            <a:r>
              <a:rPr lang="en-US" sz="7200" dirty="0" err="1"/>
              <a:t>organizma</a:t>
            </a:r>
            <a:r>
              <a:rPr lang="en-US" sz="7200" dirty="0"/>
              <a:t>. </a:t>
            </a:r>
            <a:r>
              <a:rPr lang="en-US" sz="7200" dirty="0" err="1"/>
              <a:t>Čaj</a:t>
            </a:r>
            <a:r>
              <a:rPr lang="en-US" sz="7200" dirty="0"/>
              <a:t> od </a:t>
            </a:r>
            <a:r>
              <a:rPr lang="en-US" sz="7200" dirty="0" err="1"/>
              <a:t>kadulj</a:t>
            </a:r>
            <a:r>
              <a:rPr lang="hr-HR" sz="7200" dirty="0"/>
              <a:t>e</a:t>
            </a:r>
            <a:r>
              <a:rPr lang="en-US" sz="7200" dirty="0"/>
              <a:t> </a:t>
            </a:r>
            <a:r>
              <a:rPr lang="en-US" sz="7200" dirty="0" err="1"/>
              <a:t>također</a:t>
            </a:r>
            <a:r>
              <a:rPr lang="en-US" sz="7200" dirty="0"/>
              <a:t> </a:t>
            </a:r>
            <a:r>
              <a:rPr lang="en-US" sz="7200" dirty="0" err="1"/>
              <a:t>pomaže</a:t>
            </a:r>
            <a:r>
              <a:rPr lang="en-US" sz="7200" dirty="0"/>
              <a:t> </a:t>
            </a:r>
            <a:r>
              <a:rPr lang="en-US" sz="7200" dirty="0" err="1"/>
              <a:t>kod</a:t>
            </a:r>
            <a:r>
              <a:rPr lang="en-US" sz="7200" dirty="0"/>
              <a:t> </a:t>
            </a:r>
            <a:r>
              <a:rPr lang="en-US" sz="7200" dirty="0" err="1"/>
              <a:t>raznih</a:t>
            </a:r>
            <a:r>
              <a:rPr lang="en-US" sz="7200" dirty="0"/>
              <a:t> </a:t>
            </a:r>
            <a:r>
              <a:rPr lang="en-US" sz="7200" dirty="0" err="1"/>
              <a:t>upala</a:t>
            </a:r>
            <a:r>
              <a:rPr lang="en-US" sz="7200" dirty="0"/>
              <a:t>.</a:t>
            </a:r>
          </a:p>
          <a:p>
            <a:endParaRPr lang="en-US" sz="40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DA09777-4F06-46A8-9ECA-E22B0A214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2854" y="248267"/>
            <a:ext cx="3095625" cy="147637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8378601-1A6E-4159-917F-8B054EBF5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2044" y="4679103"/>
            <a:ext cx="2624547" cy="181774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072A6E32-A8A8-46AE-8EB8-CCD80864B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2754" y="213031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22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B8B827D-BF3C-46F2-A34D-5E975E41A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427133" cy="1325563"/>
          </a:xfrm>
        </p:spPr>
        <p:txBody>
          <a:bodyPr/>
          <a:lstStyle/>
          <a:p>
            <a:r>
              <a:rPr lang="hr-HR" dirty="0"/>
              <a:t>GOSPINA TRAVA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F6E936E-198A-4491-AEF6-90827BDB4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7831667" cy="4160520"/>
          </a:xfrm>
        </p:spPr>
        <p:txBody>
          <a:bodyPr>
            <a:normAutofit fontScale="55000" lnSpcReduction="20000"/>
          </a:bodyPr>
          <a:lstStyle/>
          <a:p>
            <a:r>
              <a:rPr lang="en-US" dirty="0" err="1"/>
              <a:t>Kantarion</a:t>
            </a:r>
            <a:r>
              <a:rPr lang="en-US" dirty="0"/>
              <a:t> </a:t>
            </a:r>
            <a:r>
              <a:rPr lang="hr-HR" dirty="0"/>
              <a:t>ili gospina trava </a:t>
            </a:r>
            <a:r>
              <a:rPr lang="en-US" dirty="0"/>
              <a:t>je </a:t>
            </a:r>
            <a:r>
              <a:rPr lang="en-US" dirty="0" err="1"/>
              <a:t>višegodišnja</a:t>
            </a:r>
            <a:r>
              <a:rPr lang="en-US" dirty="0"/>
              <a:t> </a:t>
            </a:r>
            <a:r>
              <a:rPr lang="en-US" dirty="0" err="1"/>
              <a:t>zeljasta</a:t>
            </a:r>
            <a:r>
              <a:rPr lang="en-US" dirty="0"/>
              <a:t> </a:t>
            </a:r>
            <a:r>
              <a:rPr lang="en-US" dirty="0" err="1"/>
              <a:t>biljka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istoimene</a:t>
            </a:r>
            <a:r>
              <a:rPr lang="en-US" dirty="0"/>
              <a:t> </a:t>
            </a:r>
            <a:r>
              <a:rPr lang="en-US" dirty="0" err="1"/>
              <a:t>porodice</a:t>
            </a:r>
            <a:r>
              <a:rPr lang="en-US" dirty="0"/>
              <a:t> </a:t>
            </a:r>
            <a:r>
              <a:rPr lang="en-US" dirty="0" err="1"/>
              <a:t>goračevke</a:t>
            </a:r>
            <a:r>
              <a:rPr lang="hr-HR" dirty="0"/>
              <a:t>.</a:t>
            </a:r>
          </a:p>
          <a:p>
            <a:r>
              <a:rPr lang="en-US" dirty="0" err="1"/>
              <a:t>Kantarion</a:t>
            </a:r>
            <a:r>
              <a:rPr lang="en-US" dirty="0"/>
              <a:t> je </a:t>
            </a:r>
            <a:r>
              <a:rPr lang="en-US" dirty="0" err="1"/>
              <a:t>višegodišnja</a:t>
            </a:r>
            <a:r>
              <a:rPr lang="en-US" dirty="0"/>
              <a:t> </a:t>
            </a:r>
            <a:r>
              <a:rPr lang="en-US" dirty="0" err="1"/>
              <a:t>zeljasta</a:t>
            </a:r>
            <a:r>
              <a:rPr lang="en-US" dirty="0"/>
              <a:t> </a:t>
            </a:r>
            <a:r>
              <a:rPr lang="en-US" dirty="0" err="1"/>
              <a:t>biljka</a:t>
            </a:r>
            <a:r>
              <a:rPr lang="en-US" dirty="0"/>
              <a:t> s </a:t>
            </a:r>
            <a:r>
              <a:rPr lang="en-US" dirty="0" err="1"/>
              <a:t>razgranatim</a:t>
            </a:r>
            <a:r>
              <a:rPr lang="en-US" dirty="0"/>
              <a:t> </a:t>
            </a:r>
            <a:r>
              <a:rPr lang="en-US" dirty="0" err="1"/>
              <a:t>korijenom</a:t>
            </a:r>
            <a:r>
              <a:rPr lang="en-US" dirty="0"/>
              <a:t>. </a:t>
            </a:r>
            <a:r>
              <a:rPr lang="en-US" dirty="0" err="1"/>
              <a:t>Stabljika</a:t>
            </a:r>
            <a:r>
              <a:rPr lang="en-US" dirty="0"/>
              <a:t> je </a:t>
            </a:r>
            <a:r>
              <a:rPr lang="en-US" dirty="0" err="1"/>
              <a:t>uspravna</a:t>
            </a:r>
            <a:r>
              <a:rPr lang="en-US" dirty="0"/>
              <a:t>, </a:t>
            </a:r>
            <a:r>
              <a:rPr lang="en-US" dirty="0" err="1"/>
              <a:t>gola</a:t>
            </a:r>
            <a:r>
              <a:rPr lang="en-US" dirty="0"/>
              <a:t>, </a:t>
            </a:r>
            <a:r>
              <a:rPr lang="en-US" dirty="0" err="1"/>
              <a:t>visine</a:t>
            </a:r>
            <a:r>
              <a:rPr lang="en-US" dirty="0"/>
              <a:t> od 20 do 100 cm. </a:t>
            </a:r>
            <a:r>
              <a:rPr lang="en-US" dirty="0" err="1"/>
              <a:t>Cvjetovi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žuti</a:t>
            </a:r>
            <a:r>
              <a:rPr lang="en-US" dirty="0"/>
              <a:t>. </a:t>
            </a:r>
            <a:r>
              <a:rPr lang="en-US" dirty="0" err="1"/>
              <a:t>Cvjeta</a:t>
            </a:r>
            <a:r>
              <a:rPr lang="en-US" dirty="0"/>
              <a:t> od </a:t>
            </a:r>
            <a:r>
              <a:rPr lang="en-US" dirty="0" err="1"/>
              <a:t>svibnja</a:t>
            </a:r>
            <a:r>
              <a:rPr lang="en-US" dirty="0"/>
              <a:t> do </a:t>
            </a:r>
            <a:r>
              <a:rPr lang="en-US" dirty="0" err="1"/>
              <a:t>rujna</a:t>
            </a:r>
            <a:r>
              <a:rPr lang="en-US" dirty="0"/>
              <a:t>.</a:t>
            </a:r>
            <a:endParaRPr lang="hr-HR" dirty="0"/>
          </a:p>
          <a:p>
            <a:r>
              <a:rPr lang="en-US" dirty="0" err="1"/>
              <a:t>Biljka</a:t>
            </a:r>
            <a:r>
              <a:rPr lang="en-US" dirty="0"/>
              <a:t> </a:t>
            </a:r>
            <a:r>
              <a:rPr lang="en-US" dirty="0" err="1"/>
              <a:t>sadrži</a:t>
            </a:r>
            <a:r>
              <a:rPr lang="en-US" dirty="0"/>
              <a:t> </a:t>
            </a:r>
            <a:r>
              <a:rPr lang="en-US" dirty="0" err="1"/>
              <a:t>hipericin</a:t>
            </a:r>
            <a:r>
              <a:rPr lang="en-US" dirty="0"/>
              <a:t>, </a:t>
            </a:r>
            <a:r>
              <a:rPr lang="en-US" dirty="0" err="1"/>
              <a:t>pseudohipericin</a:t>
            </a:r>
            <a:r>
              <a:rPr lang="en-US" dirty="0"/>
              <a:t>, </a:t>
            </a:r>
            <a:r>
              <a:rPr lang="en-US" dirty="0" err="1"/>
              <a:t>izohipericin</a:t>
            </a:r>
            <a:r>
              <a:rPr lang="en-US" dirty="0"/>
              <a:t> (u </a:t>
            </a:r>
            <a:r>
              <a:rPr lang="en-US" dirty="0" err="1"/>
              <a:t>cvatima</a:t>
            </a:r>
            <a:r>
              <a:rPr lang="en-US" dirty="0"/>
              <a:t>), </a:t>
            </a:r>
            <a:r>
              <a:rPr lang="en-US" dirty="0" err="1"/>
              <a:t>hiperozid</a:t>
            </a:r>
            <a:r>
              <a:rPr lang="en-US" dirty="0"/>
              <a:t>, </a:t>
            </a:r>
            <a:r>
              <a:rPr lang="en-US" dirty="0" err="1"/>
              <a:t>kvercetin</a:t>
            </a:r>
            <a:r>
              <a:rPr lang="en-US" dirty="0"/>
              <a:t>, </a:t>
            </a:r>
            <a:r>
              <a:rPr lang="en-US" dirty="0" err="1"/>
              <a:t>rutin</a:t>
            </a:r>
            <a:r>
              <a:rPr lang="en-US" dirty="0"/>
              <a:t>, </a:t>
            </a:r>
            <a:r>
              <a:rPr lang="en-US" dirty="0" err="1"/>
              <a:t>kvercitrin</a:t>
            </a:r>
            <a:r>
              <a:rPr lang="en-US" dirty="0"/>
              <a:t>, </a:t>
            </a:r>
            <a:r>
              <a:rPr lang="en-US" dirty="0" err="1"/>
              <a:t>biapigenin</a:t>
            </a:r>
            <a:r>
              <a:rPr lang="en-US" dirty="0"/>
              <a:t>, </a:t>
            </a:r>
            <a:r>
              <a:rPr lang="en-US" dirty="0" err="1"/>
              <a:t>amentoflavon</a:t>
            </a:r>
            <a:r>
              <a:rPr lang="en-US" dirty="0"/>
              <a:t>, </a:t>
            </a:r>
            <a:r>
              <a:rPr lang="en-US" dirty="0" err="1"/>
              <a:t>katehin</a:t>
            </a:r>
            <a:r>
              <a:rPr lang="en-US" dirty="0"/>
              <a:t>, </a:t>
            </a:r>
            <a:r>
              <a:rPr lang="en-US" dirty="0" err="1"/>
              <a:t>epikatehin</a:t>
            </a:r>
            <a:r>
              <a:rPr lang="en-US" dirty="0"/>
              <a:t>, </a:t>
            </a:r>
            <a:r>
              <a:rPr lang="en-US" dirty="0" err="1"/>
              <a:t>klorogensku</a:t>
            </a:r>
            <a:r>
              <a:rPr lang="en-US" dirty="0"/>
              <a:t> </a:t>
            </a:r>
            <a:r>
              <a:rPr lang="en-US" dirty="0" err="1"/>
              <a:t>kiselinu</a:t>
            </a:r>
            <a:r>
              <a:rPr lang="en-US" dirty="0"/>
              <a:t>, </a:t>
            </a:r>
            <a:r>
              <a:rPr lang="en-US" dirty="0" err="1"/>
              <a:t>hiperflorin</a:t>
            </a:r>
            <a:r>
              <a:rPr lang="en-US" dirty="0"/>
              <a:t>, </a:t>
            </a:r>
            <a:r>
              <a:rPr lang="en-US" dirty="0" err="1"/>
              <a:t>karotenoid</a:t>
            </a:r>
            <a:r>
              <a:rPr lang="en-US" dirty="0"/>
              <a:t>, sterol, </a:t>
            </a:r>
            <a:r>
              <a:rPr lang="en-US" dirty="0" err="1"/>
              <a:t>leukoantocijan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eterično</a:t>
            </a:r>
            <a:r>
              <a:rPr lang="en-US" dirty="0"/>
              <a:t> </a:t>
            </a:r>
            <a:r>
              <a:rPr lang="en-US" dirty="0" err="1"/>
              <a:t>ulje.Sadrži</a:t>
            </a:r>
            <a:r>
              <a:rPr lang="en-US" dirty="0"/>
              <a:t> </a:t>
            </a:r>
            <a:r>
              <a:rPr lang="en-US" dirty="0" err="1"/>
              <a:t>oko</a:t>
            </a:r>
            <a:r>
              <a:rPr lang="en-US" dirty="0"/>
              <a:t> 55 mg % </a:t>
            </a:r>
            <a:r>
              <a:rPr lang="en-US" dirty="0" err="1"/>
              <a:t>vitamina</a:t>
            </a:r>
            <a:r>
              <a:rPr lang="en-US" dirty="0"/>
              <a:t> C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oko</a:t>
            </a:r>
            <a:r>
              <a:rPr lang="en-US" dirty="0"/>
              <a:t> 55 mg % </a:t>
            </a:r>
            <a:r>
              <a:rPr lang="en-US" dirty="0" err="1"/>
              <a:t>karotina</a:t>
            </a:r>
            <a:r>
              <a:rPr lang="en-US" dirty="0"/>
              <a:t>,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do 10 % </a:t>
            </a:r>
            <a:r>
              <a:rPr lang="en-US" dirty="0" err="1"/>
              <a:t>taninskih</a:t>
            </a:r>
            <a:r>
              <a:rPr lang="en-US" dirty="0"/>
              <a:t> </a:t>
            </a:r>
            <a:r>
              <a:rPr lang="en-US" dirty="0" err="1"/>
              <a:t>tvari</a:t>
            </a:r>
            <a:r>
              <a:rPr lang="en-US" dirty="0"/>
              <a:t>.[1] Od </a:t>
            </a:r>
            <a:r>
              <a:rPr lang="en-US" dirty="0" err="1"/>
              <a:t>makroelemenata</a:t>
            </a:r>
            <a:r>
              <a:rPr lang="en-US" dirty="0"/>
              <a:t> u </a:t>
            </a:r>
            <a:r>
              <a:rPr lang="en-US" dirty="0" err="1"/>
              <a:t>nadzemnim</a:t>
            </a:r>
            <a:r>
              <a:rPr lang="en-US" dirty="0"/>
              <a:t> </a:t>
            </a:r>
            <a:r>
              <a:rPr lang="en-US" dirty="0" err="1"/>
              <a:t>dijelovima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nađeni</a:t>
            </a:r>
            <a:r>
              <a:rPr lang="en-US" dirty="0"/>
              <a:t> (mg/g) </a:t>
            </a:r>
            <a:r>
              <a:rPr lang="en-US" dirty="0" err="1"/>
              <a:t>kalij</a:t>
            </a:r>
            <a:r>
              <a:rPr lang="en-US" dirty="0"/>
              <a:t> (16,80), </a:t>
            </a:r>
            <a:r>
              <a:rPr lang="en-US" dirty="0" err="1"/>
              <a:t>kalcij</a:t>
            </a:r>
            <a:r>
              <a:rPr lang="en-US" dirty="0"/>
              <a:t> (7,30), </a:t>
            </a:r>
            <a:r>
              <a:rPr lang="en-US" dirty="0" err="1"/>
              <a:t>magnezij</a:t>
            </a:r>
            <a:r>
              <a:rPr lang="en-US" dirty="0"/>
              <a:t> (2,20)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željezo</a:t>
            </a:r>
            <a:r>
              <a:rPr lang="en-US" dirty="0"/>
              <a:t> (0,11). </a:t>
            </a:r>
            <a:r>
              <a:rPr lang="en-US" dirty="0" err="1"/>
              <a:t>Također</a:t>
            </a:r>
            <a:r>
              <a:rPr lang="en-US" dirty="0"/>
              <a:t> </a:t>
            </a:r>
            <a:r>
              <a:rPr lang="en-US" dirty="0" err="1"/>
              <a:t>prisutni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mikroelementi</a:t>
            </a:r>
            <a:r>
              <a:rPr lang="en-US" dirty="0"/>
              <a:t> (</a:t>
            </a:r>
            <a:r>
              <a:rPr lang="en-US" dirty="0" err="1"/>
              <a:t>mkg</a:t>
            </a:r>
            <a:r>
              <a:rPr lang="en-US" dirty="0"/>
              <a:t>/g): </a:t>
            </a:r>
            <a:r>
              <a:rPr lang="en-US" dirty="0" err="1"/>
              <a:t>mangan</a:t>
            </a:r>
            <a:r>
              <a:rPr lang="en-US" dirty="0"/>
              <a:t> (0,25), </a:t>
            </a:r>
            <a:r>
              <a:rPr lang="en-US" dirty="0" err="1"/>
              <a:t>bakar</a:t>
            </a:r>
            <a:r>
              <a:rPr lang="en-US" dirty="0"/>
              <a:t> (0,34), </a:t>
            </a:r>
            <a:r>
              <a:rPr lang="en-US" dirty="0" err="1"/>
              <a:t>cink</a:t>
            </a:r>
            <a:r>
              <a:rPr lang="en-US" dirty="0"/>
              <a:t> (0,71), </a:t>
            </a:r>
            <a:r>
              <a:rPr lang="en-US" dirty="0" err="1"/>
              <a:t>kobalt</a:t>
            </a:r>
            <a:r>
              <a:rPr lang="en-US" dirty="0"/>
              <a:t> (0,21), </a:t>
            </a:r>
            <a:r>
              <a:rPr lang="en-US" dirty="0" err="1"/>
              <a:t>molibden</a:t>
            </a:r>
            <a:r>
              <a:rPr lang="en-US" dirty="0"/>
              <a:t> (5,60), </a:t>
            </a:r>
            <a:r>
              <a:rPr lang="en-US" dirty="0" err="1"/>
              <a:t>krom</a:t>
            </a:r>
            <a:r>
              <a:rPr lang="en-US" dirty="0"/>
              <a:t> (0,01), </a:t>
            </a:r>
            <a:r>
              <a:rPr lang="en-US" dirty="0" err="1"/>
              <a:t>aluminij</a:t>
            </a:r>
            <a:r>
              <a:rPr lang="en-US" dirty="0"/>
              <a:t> (0,02), </a:t>
            </a:r>
            <a:r>
              <a:rPr lang="en-US" dirty="0" err="1"/>
              <a:t>selen</a:t>
            </a:r>
            <a:r>
              <a:rPr lang="en-US" dirty="0"/>
              <a:t> (5,00), </a:t>
            </a:r>
            <a:r>
              <a:rPr lang="en-US" dirty="0" err="1"/>
              <a:t>nikl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stroncij</a:t>
            </a:r>
            <a:r>
              <a:rPr lang="en-US" dirty="0"/>
              <a:t> (po 0,18 </a:t>
            </a:r>
            <a:r>
              <a:rPr lang="en-US" dirty="0" err="1"/>
              <a:t>svaki</a:t>
            </a:r>
            <a:r>
              <a:rPr lang="en-US" dirty="0"/>
              <a:t>), </a:t>
            </a:r>
            <a:r>
              <a:rPr lang="en-US" dirty="0" err="1"/>
              <a:t>kadmij</a:t>
            </a:r>
            <a:r>
              <a:rPr lang="en-US" dirty="0"/>
              <a:t> (7,20), </a:t>
            </a:r>
            <a:r>
              <a:rPr lang="en-US" dirty="0" err="1"/>
              <a:t>olovo</a:t>
            </a:r>
            <a:r>
              <a:rPr lang="en-US" dirty="0"/>
              <a:t> (0,08)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bor</a:t>
            </a:r>
            <a:r>
              <a:rPr lang="en-US" dirty="0"/>
              <a:t> (40,40).</a:t>
            </a:r>
            <a:endParaRPr lang="hr-HR" dirty="0"/>
          </a:p>
          <a:p>
            <a:r>
              <a:rPr lang="hr-HR" dirty="0" err="1"/>
              <a:t>Kantarion</a:t>
            </a:r>
            <a:r>
              <a:rPr lang="hr-HR" dirty="0"/>
              <a:t> se rabi kao antidepresiv, sedativ i kao antibiotik. Može se rabiti i za vanjsku uporabu. Aktivna supstanca je </a:t>
            </a:r>
            <a:r>
              <a:rPr lang="hr-HR" dirty="0" err="1"/>
              <a:t>hiperflorin</a:t>
            </a:r>
            <a:r>
              <a:rPr lang="hr-HR" dirty="0"/>
              <a:t>. Ekstrakt </a:t>
            </a:r>
            <a:r>
              <a:rPr lang="hr-HR" dirty="0" err="1"/>
              <a:t>kantariona</a:t>
            </a:r>
            <a:r>
              <a:rPr lang="hr-HR" dirty="0"/>
              <a:t> povisuje koncentraciju neurotransmitera </a:t>
            </a:r>
            <a:r>
              <a:rPr lang="hr-HR" dirty="0" err="1"/>
              <a:t>seratonina</a:t>
            </a:r>
            <a:r>
              <a:rPr lang="hr-HR" dirty="0"/>
              <a:t> i </a:t>
            </a:r>
            <a:r>
              <a:rPr lang="hr-HR" dirty="0" err="1"/>
              <a:t>noradrenalina</a:t>
            </a:r>
            <a:r>
              <a:rPr lang="hr-HR" dirty="0"/>
              <a:t> na sinapsama. </a:t>
            </a:r>
            <a:r>
              <a:rPr lang="hr-HR" dirty="0" err="1"/>
              <a:t>Kantarionovo</a:t>
            </a:r>
            <a:r>
              <a:rPr lang="hr-HR" dirty="0"/>
              <a:t> ulje (</a:t>
            </a:r>
            <a:r>
              <a:rPr lang="hr-HR" dirty="0" err="1"/>
              <a:t>Oleum</a:t>
            </a:r>
            <a:r>
              <a:rPr lang="hr-HR" dirty="0"/>
              <a:t> </a:t>
            </a:r>
            <a:r>
              <a:rPr lang="hr-HR" dirty="0" err="1"/>
              <a:t>hyperici</a:t>
            </a:r>
            <a:r>
              <a:rPr lang="hr-HR" dirty="0"/>
              <a:t>) je naširoko poznato i koristi se za ublažavanje i liječenje opeklina. </a:t>
            </a:r>
            <a:r>
              <a:rPr lang="hr-HR" dirty="0" err="1"/>
              <a:t>Dobija</a:t>
            </a:r>
            <a:r>
              <a:rPr lang="hr-HR" dirty="0"/>
              <a:t> se </a:t>
            </a:r>
            <a:r>
              <a:rPr lang="hr-HR" dirty="0" err="1"/>
              <a:t>maceracijom</a:t>
            </a:r>
            <a:r>
              <a:rPr lang="hr-HR" dirty="0"/>
              <a:t> svježih cvjetova </a:t>
            </a:r>
            <a:r>
              <a:rPr lang="hr-HR" dirty="0" err="1"/>
              <a:t>kantariona</a:t>
            </a:r>
            <a:r>
              <a:rPr lang="hr-HR" dirty="0"/>
              <a:t> maslinovim uljem.</a:t>
            </a:r>
          </a:p>
          <a:p>
            <a:endParaRPr lang="en-US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0B9779A-59D5-4AB6-9C29-EA420EF69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710" y="3970867"/>
            <a:ext cx="1619250" cy="241935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9F5748F2-700E-4B04-9F50-028A0568E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9642" y="365125"/>
            <a:ext cx="2381250" cy="159067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26162487-921B-4801-AE72-1AE0E1DD9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9144" y="2050873"/>
            <a:ext cx="1532821" cy="1728964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3A4C1FDE-E032-4598-8745-C62A0C22BF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8479" y="2652712"/>
            <a:ext cx="1792002" cy="112712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DC2F7934-6C02-42A0-8138-4A22E0667B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2803" y="3872089"/>
            <a:ext cx="1869197" cy="241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40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33A4F4B-91BF-41A4-AC28-9084F532D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RUŽMARIN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B75F25A-92E5-4451-8F97-50562F4FE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1378"/>
            <a:ext cx="7459133" cy="5006622"/>
          </a:xfrm>
        </p:spPr>
        <p:txBody>
          <a:bodyPr>
            <a:normAutofit lnSpcReduction="10000"/>
          </a:bodyPr>
          <a:lstStyle/>
          <a:p>
            <a:r>
              <a:rPr lang="en-US" sz="1600" dirty="0" err="1"/>
              <a:t>Ružmarin</a:t>
            </a:r>
            <a:r>
              <a:rPr lang="en-US" sz="1600" dirty="0"/>
              <a:t> </a:t>
            </a:r>
            <a:r>
              <a:rPr lang="en-US" sz="1600" dirty="0" err="1"/>
              <a:t>biljka</a:t>
            </a:r>
            <a:r>
              <a:rPr lang="en-US" sz="1600" dirty="0"/>
              <a:t> </a:t>
            </a:r>
            <a:r>
              <a:rPr lang="en-US" sz="1600" dirty="0" err="1"/>
              <a:t>čije</a:t>
            </a:r>
            <a:r>
              <a:rPr lang="en-US" sz="1600" dirty="0"/>
              <a:t> </a:t>
            </a:r>
            <a:r>
              <a:rPr lang="en-US" sz="1600" dirty="0" err="1"/>
              <a:t>ime</a:t>
            </a:r>
            <a:r>
              <a:rPr lang="en-US" sz="1600" dirty="0"/>
              <a:t> </a:t>
            </a:r>
            <a:r>
              <a:rPr lang="en-US" sz="1600" dirty="0" err="1"/>
              <a:t>potječe</a:t>
            </a:r>
            <a:r>
              <a:rPr lang="en-US" sz="1600" dirty="0"/>
              <a:t> od </a:t>
            </a:r>
            <a:r>
              <a:rPr lang="en-US" sz="1600" dirty="0" err="1"/>
              <a:t>latinskog</a:t>
            </a:r>
            <a:r>
              <a:rPr lang="en-US" sz="1600" dirty="0"/>
              <a:t> </a:t>
            </a:r>
            <a:r>
              <a:rPr lang="en-US" sz="1600" dirty="0" err="1"/>
              <a:t>ros</a:t>
            </a:r>
            <a:r>
              <a:rPr lang="en-US" sz="1600" dirty="0"/>
              <a:t> (</a:t>
            </a:r>
            <a:r>
              <a:rPr lang="en-US" sz="1600" dirty="0" err="1"/>
              <a:t>rosa</a:t>
            </a:r>
            <a:r>
              <a:rPr lang="en-US" sz="1600" dirty="0"/>
              <a:t>) </a:t>
            </a:r>
            <a:r>
              <a:rPr lang="en-US" sz="1600" dirty="0" err="1"/>
              <a:t>i</a:t>
            </a:r>
            <a:r>
              <a:rPr lang="en-US" sz="1600" dirty="0"/>
              <a:t> marinus (more), </a:t>
            </a:r>
            <a:r>
              <a:rPr lang="en-US" sz="1600" dirty="0" err="1"/>
              <a:t>odnosno</a:t>
            </a:r>
            <a:r>
              <a:rPr lang="en-US" sz="1600" dirty="0"/>
              <a:t> "</a:t>
            </a:r>
            <a:r>
              <a:rPr lang="en-US" sz="1600" dirty="0" err="1"/>
              <a:t>morska</a:t>
            </a:r>
            <a:r>
              <a:rPr lang="en-US" sz="1600" dirty="0"/>
              <a:t> </a:t>
            </a:r>
            <a:r>
              <a:rPr lang="en-US" sz="1600" dirty="0" err="1"/>
              <a:t>rosa</a:t>
            </a:r>
            <a:r>
              <a:rPr lang="en-US" sz="1600" dirty="0"/>
              <a:t>", </a:t>
            </a:r>
            <a:r>
              <a:rPr lang="en-US" sz="1600" dirty="0" err="1"/>
              <a:t>što</a:t>
            </a:r>
            <a:r>
              <a:rPr lang="en-US" sz="1600" dirty="0"/>
              <a:t> </a:t>
            </a:r>
            <a:r>
              <a:rPr lang="en-US" sz="1600" dirty="0" err="1"/>
              <a:t>govori</a:t>
            </a:r>
            <a:r>
              <a:rPr lang="en-US" sz="1600" dirty="0"/>
              <a:t> da je za </a:t>
            </a:r>
            <a:r>
              <a:rPr lang="en-US" sz="1600" dirty="0" err="1"/>
              <a:t>njegov</a:t>
            </a:r>
            <a:r>
              <a:rPr lang="en-US" sz="1600" dirty="0"/>
              <a:t> </a:t>
            </a:r>
            <a:r>
              <a:rPr lang="en-US" sz="1600" dirty="0" err="1"/>
              <a:t>rast</a:t>
            </a:r>
            <a:r>
              <a:rPr lang="en-US" sz="1600" dirty="0"/>
              <a:t> </a:t>
            </a:r>
            <a:r>
              <a:rPr lang="en-US" sz="1600" dirty="0" err="1"/>
              <a:t>vrlo</a:t>
            </a:r>
            <a:r>
              <a:rPr lang="en-US" sz="1600" dirty="0"/>
              <a:t> </a:t>
            </a:r>
            <a:r>
              <a:rPr lang="en-US" sz="1600" dirty="0" err="1"/>
              <a:t>povoljan</a:t>
            </a:r>
            <a:r>
              <a:rPr lang="en-US" sz="1600" dirty="0"/>
              <a:t> </a:t>
            </a:r>
            <a:r>
              <a:rPr lang="en-US" sz="1600" dirty="0" err="1"/>
              <a:t>povjetarac</a:t>
            </a:r>
            <a:r>
              <a:rPr lang="en-US" sz="1600" dirty="0"/>
              <a:t> s mora, </a:t>
            </a:r>
            <a:r>
              <a:rPr lang="en-US" sz="1600" dirty="0" err="1"/>
              <a:t>koji</a:t>
            </a:r>
            <a:r>
              <a:rPr lang="en-US" sz="1600" dirty="0"/>
              <a:t> </a:t>
            </a:r>
            <a:r>
              <a:rPr lang="en-US" sz="1600" dirty="0" err="1"/>
              <a:t>donosi</a:t>
            </a:r>
            <a:r>
              <a:rPr lang="en-US" sz="1600" dirty="0"/>
              <a:t> </a:t>
            </a:r>
            <a:r>
              <a:rPr lang="en-US" sz="1600" dirty="0" err="1"/>
              <a:t>vlagu</a:t>
            </a:r>
            <a:r>
              <a:rPr lang="en-US" sz="1600" dirty="0"/>
              <a:t>. </a:t>
            </a:r>
            <a:r>
              <a:rPr lang="en-US" sz="1600" dirty="0" err="1"/>
              <a:t>Ružmarin</a:t>
            </a:r>
            <a:r>
              <a:rPr lang="en-US" sz="1600" dirty="0"/>
              <a:t> je </a:t>
            </a:r>
            <a:r>
              <a:rPr lang="en-US" sz="1600" dirty="0" err="1"/>
              <a:t>grmolika</a:t>
            </a:r>
            <a:r>
              <a:rPr lang="en-US" sz="1600" dirty="0"/>
              <a:t> </a:t>
            </a:r>
            <a:r>
              <a:rPr lang="en-US" sz="1600" dirty="0" err="1"/>
              <a:t>zimzelena</a:t>
            </a:r>
            <a:r>
              <a:rPr lang="en-US" sz="1600" dirty="0"/>
              <a:t> </a:t>
            </a:r>
            <a:r>
              <a:rPr lang="en-US" sz="1600" dirty="0" err="1"/>
              <a:t>biljka</a:t>
            </a:r>
            <a:r>
              <a:rPr lang="en-US" sz="1600" dirty="0"/>
              <a:t> </a:t>
            </a:r>
            <a:r>
              <a:rPr lang="en-US" sz="1600" dirty="0" err="1"/>
              <a:t>igličastih</a:t>
            </a:r>
            <a:r>
              <a:rPr lang="en-US" sz="1600" dirty="0"/>
              <a:t> </a:t>
            </a:r>
            <a:r>
              <a:rPr lang="en-US" sz="1600" dirty="0" err="1"/>
              <a:t>listova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krhkih</a:t>
            </a:r>
            <a:r>
              <a:rPr lang="en-US" sz="1600" dirty="0"/>
              <a:t> </a:t>
            </a:r>
            <a:r>
              <a:rPr lang="en-US" sz="1600" dirty="0" err="1"/>
              <a:t>svjetloplavih</a:t>
            </a:r>
            <a:r>
              <a:rPr lang="en-US" sz="1600" dirty="0"/>
              <a:t> </a:t>
            </a:r>
            <a:r>
              <a:rPr lang="en-US" sz="1600" dirty="0" err="1"/>
              <a:t>cvjetova</a:t>
            </a:r>
            <a:r>
              <a:rPr lang="en-US" sz="1600" dirty="0"/>
              <a:t>. </a:t>
            </a:r>
            <a:r>
              <a:rPr lang="en-US" sz="1600" dirty="0" err="1"/>
              <a:t>Igličasti</a:t>
            </a:r>
            <a:r>
              <a:rPr lang="en-US" sz="1600" dirty="0"/>
              <a:t> </a:t>
            </a:r>
            <a:r>
              <a:rPr lang="en-US" sz="1600" dirty="0" err="1"/>
              <a:t>listovi</a:t>
            </a:r>
            <a:r>
              <a:rPr lang="en-US" sz="1600" dirty="0"/>
              <a:t> </a:t>
            </a:r>
            <a:r>
              <a:rPr lang="en-US" sz="1600" dirty="0" err="1"/>
              <a:t>intenzivnog</a:t>
            </a:r>
            <a:r>
              <a:rPr lang="en-US" sz="1600" dirty="0"/>
              <a:t> </a:t>
            </a:r>
            <a:r>
              <a:rPr lang="en-US" sz="1600" dirty="0" err="1"/>
              <a:t>su</a:t>
            </a:r>
            <a:r>
              <a:rPr lang="en-US" sz="1600" dirty="0"/>
              <a:t> </a:t>
            </a:r>
            <a:r>
              <a:rPr lang="en-US" sz="1600" dirty="0" err="1"/>
              <a:t>mirisa</a:t>
            </a:r>
            <a:r>
              <a:rPr lang="en-US" sz="1600" dirty="0"/>
              <a:t>, </a:t>
            </a:r>
            <a:r>
              <a:rPr lang="en-US" sz="1600" dirty="0" err="1"/>
              <a:t>te</a:t>
            </a:r>
            <a:r>
              <a:rPr lang="en-US" sz="1600" dirty="0"/>
              <a:t> </a:t>
            </a:r>
            <a:r>
              <a:rPr lang="en-US" sz="1600" dirty="0" err="1"/>
              <a:t>pikantno</a:t>
            </a:r>
            <a:r>
              <a:rPr lang="en-US" sz="1600" dirty="0"/>
              <a:t> </a:t>
            </a:r>
            <a:r>
              <a:rPr lang="en-US" sz="1600" dirty="0" err="1"/>
              <a:t>ljutog</a:t>
            </a:r>
            <a:r>
              <a:rPr lang="en-US" sz="1600" dirty="0"/>
              <a:t>, </a:t>
            </a:r>
            <a:r>
              <a:rPr lang="en-US" sz="1600" dirty="0" err="1"/>
              <a:t>oporog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gorkog</a:t>
            </a:r>
            <a:r>
              <a:rPr lang="en-US" sz="1600" dirty="0"/>
              <a:t> </a:t>
            </a:r>
            <a:r>
              <a:rPr lang="en-US" sz="1600" dirty="0" err="1"/>
              <a:t>okusa</a:t>
            </a:r>
            <a:r>
              <a:rPr lang="en-US" sz="1600" dirty="0"/>
              <a:t>. </a:t>
            </a:r>
            <a:endParaRPr lang="hr-HR" sz="1600" dirty="0"/>
          </a:p>
          <a:p>
            <a:r>
              <a:rPr lang="en-US" sz="1600" dirty="0" err="1"/>
              <a:t>Koristi</a:t>
            </a:r>
            <a:r>
              <a:rPr lang="en-US" sz="1600" dirty="0"/>
              <a:t> se za </a:t>
            </a:r>
            <a:r>
              <a:rPr lang="en-US" sz="1600" dirty="0" err="1"/>
              <a:t>aromatiziranje</a:t>
            </a:r>
            <a:r>
              <a:rPr lang="en-US" sz="1600" dirty="0"/>
              <a:t> </a:t>
            </a:r>
            <a:r>
              <a:rPr lang="en-US" sz="1600" dirty="0" err="1"/>
              <a:t>povrća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mesnih</a:t>
            </a:r>
            <a:r>
              <a:rPr lang="en-US" sz="1600" dirty="0"/>
              <a:t> </a:t>
            </a:r>
            <a:r>
              <a:rPr lang="en-US" sz="1600" dirty="0" err="1"/>
              <a:t>jela</a:t>
            </a:r>
            <a:r>
              <a:rPr lang="en-US" sz="1600" dirty="0"/>
              <a:t>. </a:t>
            </a:r>
            <a:r>
              <a:rPr lang="en-US" sz="1600" dirty="0" err="1"/>
              <a:t>Ružmarin</a:t>
            </a:r>
            <a:r>
              <a:rPr lang="en-US" sz="1600" dirty="0"/>
              <a:t> </a:t>
            </a:r>
            <a:r>
              <a:rPr lang="en-US" sz="1600" dirty="0" err="1"/>
              <a:t>potiče</a:t>
            </a:r>
            <a:r>
              <a:rPr lang="en-US" sz="1600" dirty="0"/>
              <a:t> </a:t>
            </a:r>
            <a:r>
              <a:rPr lang="en-US" sz="1600" dirty="0" err="1"/>
              <a:t>cirkulaciju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tok</a:t>
            </a:r>
            <a:r>
              <a:rPr lang="en-US" sz="1600" dirty="0"/>
              <a:t> </a:t>
            </a:r>
            <a:r>
              <a:rPr lang="en-US" sz="1600" dirty="0" err="1"/>
              <a:t>krvi</a:t>
            </a:r>
            <a:r>
              <a:rPr lang="en-US" sz="1600" dirty="0"/>
              <a:t> </a:t>
            </a:r>
            <a:r>
              <a:rPr lang="en-US" sz="1600" dirty="0" err="1"/>
              <a:t>prema</a:t>
            </a:r>
            <a:r>
              <a:rPr lang="en-US" sz="1600" dirty="0"/>
              <a:t> </a:t>
            </a:r>
            <a:r>
              <a:rPr lang="en-US" sz="1600" dirty="0" err="1"/>
              <a:t>mozgu</a:t>
            </a:r>
            <a:r>
              <a:rPr lang="en-US" sz="1600" dirty="0"/>
              <a:t>, </a:t>
            </a:r>
            <a:r>
              <a:rPr lang="en-US" sz="1600" dirty="0" err="1"/>
              <a:t>te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taj </a:t>
            </a:r>
            <a:r>
              <a:rPr lang="en-US" sz="1600" dirty="0" err="1"/>
              <a:t>način</a:t>
            </a:r>
            <a:r>
              <a:rPr lang="en-US" sz="1600" dirty="0"/>
              <a:t> </a:t>
            </a:r>
            <a:r>
              <a:rPr lang="en-US" sz="1600" dirty="0" err="1"/>
              <a:t>poboljšava</a:t>
            </a:r>
            <a:r>
              <a:rPr lang="en-US" sz="1600" dirty="0"/>
              <a:t> </a:t>
            </a:r>
            <a:r>
              <a:rPr lang="en-US" sz="1600" dirty="0" err="1"/>
              <a:t>koncentraciju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liječi</a:t>
            </a:r>
            <a:r>
              <a:rPr lang="en-US" sz="1600" dirty="0"/>
              <a:t> </a:t>
            </a:r>
            <a:r>
              <a:rPr lang="en-US" sz="1600" dirty="0" err="1"/>
              <a:t>glavobolju</a:t>
            </a:r>
            <a:r>
              <a:rPr lang="en-US" sz="1600" dirty="0"/>
              <a:t>. </a:t>
            </a:r>
            <a:r>
              <a:rPr lang="en-US" sz="1600" dirty="0" err="1"/>
              <a:t>Premda</a:t>
            </a:r>
            <a:r>
              <a:rPr lang="en-US" sz="1600" dirty="0"/>
              <a:t> </a:t>
            </a:r>
            <a:r>
              <a:rPr lang="en-US" sz="1600" dirty="0" err="1"/>
              <a:t>posvećen</a:t>
            </a:r>
            <a:r>
              <a:rPr lang="en-US" sz="1600" dirty="0"/>
              <a:t> </a:t>
            </a:r>
            <a:r>
              <a:rPr lang="en-US" sz="1600" dirty="0" err="1"/>
              <a:t>božici</a:t>
            </a:r>
            <a:r>
              <a:rPr lang="en-US" sz="1600" dirty="0"/>
              <a:t> </a:t>
            </a:r>
            <a:r>
              <a:rPr lang="en-US" sz="1600" dirty="0" err="1"/>
              <a:t>ljepote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ljubavi</a:t>
            </a:r>
            <a:r>
              <a:rPr lang="en-US" sz="1600" dirty="0"/>
              <a:t> </a:t>
            </a:r>
            <a:r>
              <a:rPr lang="en-US" sz="1600" dirty="0" err="1"/>
              <a:t>Afroditi</a:t>
            </a:r>
            <a:r>
              <a:rPr lang="en-US" sz="1600" dirty="0"/>
              <a:t>, </a:t>
            </a:r>
            <a:r>
              <a:rPr lang="en-US" sz="1600" dirty="0" err="1"/>
              <a:t>ružmarin</a:t>
            </a:r>
            <a:r>
              <a:rPr lang="en-US" sz="1600" dirty="0"/>
              <a:t> </a:t>
            </a:r>
            <a:r>
              <a:rPr lang="en-US" sz="1600" dirty="0" err="1"/>
              <a:t>nije</a:t>
            </a:r>
            <a:r>
              <a:rPr lang="en-US" sz="1600" dirty="0"/>
              <a:t> </a:t>
            </a:r>
            <a:r>
              <a:rPr lang="en-US" sz="1600" dirty="0" err="1"/>
              <a:t>samo</a:t>
            </a:r>
            <a:r>
              <a:rPr lang="en-US" sz="1600" dirty="0"/>
              <a:t> </a:t>
            </a:r>
            <a:r>
              <a:rPr lang="en-US" sz="1600" dirty="0" err="1"/>
              <a:t>simbol</a:t>
            </a:r>
            <a:r>
              <a:rPr lang="en-US" sz="1600" dirty="0"/>
              <a:t> </a:t>
            </a:r>
            <a:r>
              <a:rPr lang="en-US" sz="1600" dirty="0" err="1"/>
              <a:t>ljubavi</a:t>
            </a:r>
            <a:r>
              <a:rPr lang="en-US" sz="1600" dirty="0"/>
              <a:t>. On je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simbol</a:t>
            </a:r>
            <a:r>
              <a:rPr lang="en-US" sz="1600" dirty="0"/>
              <a:t> </a:t>
            </a:r>
            <a:r>
              <a:rPr lang="en-US" sz="1600" dirty="0" err="1"/>
              <a:t>mudrosti</a:t>
            </a:r>
            <a:r>
              <a:rPr lang="en-US" sz="1600" dirty="0"/>
              <a:t> </a:t>
            </a:r>
            <a:r>
              <a:rPr lang="en-US" sz="1600" dirty="0" err="1"/>
              <a:t>koji</a:t>
            </a:r>
            <a:r>
              <a:rPr lang="en-US" sz="1600" dirty="0"/>
              <a:t> </a:t>
            </a:r>
            <a:r>
              <a:rPr lang="en-US" sz="1600" dirty="0" err="1"/>
              <a:t>osnažuje</a:t>
            </a:r>
            <a:r>
              <a:rPr lang="en-US" sz="1600" dirty="0"/>
              <a:t> </a:t>
            </a:r>
            <a:r>
              <a:rPr lang="en-US" sz="1600" dirty="0" err="1"/>
              <a:t>pamćenje</a:t>
            </a:r>
            <a:r>
              <a:rPr lang="en-US" sz="1600" dirty="0"/>
              <a:t>.</a:t>
            </a:r>
            <a:endParaRPr lang="hr-HR" sz="1600" dirty="0"/>
          </a:p>
          <a:p>
            <a:r>
              <a:rPr lang="en-US" sz="1600" dirty="0" err="1"/>
              <a:t>Upotrebljavaju</a:t>
            </a:r>
            <a:r>
              <a:rPr lang="en-US" sz="1600" dirty="0"/>
              <a:t> se </a:t>
            </a:r>
            <a:r>
              <a:rPr lang="en-US" sz="1600" dirty="0" err="1"/>
              <a:t>cvjetovi</a:t>
            </a:r>
            <a:r>
              <a:rPr lang="en-US" sz="1600" dirty="0"/>
              <a:t> </a:t>
            </a:r>
            <a:r>
              <a:rPr lang="en-US" sz="1600" dirty="0" err="1"/>
              <a:t>ružmarina</a:t>
            </a:r>
            <a:r>
              <a:rPr lang="en-US" sz="1600" dirty="0"/>
              <a:t>, </a:t>
            </a:r>
            <a:r>
              <a:rPr lang="en-US" sz="1600" dirty="0" err="1"/>
              <a:t>izdanci</a:t>
            </a:r>
            <a:r>
              <a:rPr lang="en-US" sz="1600" dirty="0"/>
              <a:t> u </a:t>
            </a:r>
            <a:r>
              <a:rPr lang="en-US" sz="1600" dirty="0" err="1"/>
              <a:t>cvatu</a:t>
            </a:r>
            <a:r>
              <a:rPr lang="en-US" sz="1600" dirty="0"/>
              <a:t> a </a:t>
            </a:r>
            <a:r>
              <a:rPr lang="en-US" sz="1600" dirty="0" err="1"/>
              <a:t>najčešće</a:t>
            </a:r>
            <a:r>
              <a:rPr lang="en-US" sz="1600" dirty="0"/>
              <a:t> se </a:t>
            </a:r>
            <a:r>
              <a:rPr lang="en-US" sz="1600" dirty="0" err="1"/>
              <a:t>sabiru</a:t>
            </a:r>
            <a:r>
              <a:rPr lang="en-US" sz="1600" dirty="0"/>
              <a:t> </a:t>
            </a:r>
            <a:r>
              <a:rPr lang="en-US" sz="1600" dirty="0" err="1"/>
              <a:t>listovi</a:t>
            </a:r>
            <a:r>
              <a:rPr lang="en-US" sz="1600" dirty="0"/>
              <a:t>. </a:t>
            </a:r>
            <a:r>
              <a:rPr lang="en-US" sz="1600" dirty="0" err="1"/>
              <a:t>Listovi</a:t>
            </a:r>
            <a:r>
              <a:rPr lang="en-US" sz="1600" dirty="0"/>
              <a:t> se </a:t>
            </a:r>
            <a:r>
              <a:rPr lang="en-US" sz="1600" dirty="0" err="1"/>
              <a:t>sabiru</a:t>
            </a:r>
            <a:r>
              <a:rPr lang="en-US" sz="1600" dirty="0"/>
              <a:t> </a:t>
            </a:r>
            <a:r>
              <a:rPr lang="en-US" sz="1600" dirty="0" err="1"/>
              <a:t>ljeti</a:t>
            </a:r>
            <a:r>
              <a:rPr lang="en-US" sz="1600" dirty="0"/>
              <a:t>, </a:t>
            </a:r>
            <a:r>
              <a:rPr lang="en-US" sz="1600" dirty="0" err="1"/>
              <a:t>režu</a:t>
            </a:r>
            <a:r>
              <a:rPr lang="en-US" sz="1600" dirty="0"/>
              <a:t> se </a:t>
            </a:r>
            <a:r>
              <a:rPr lang="en-US" sz="1600" dirty="0" err="1"/>
              <a:t>grane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stave </a:t>
            </a:r>
            <a:r>
              <a:rPr lang="en-US" sz="1600" dirty="0" err="1"/>
              <a:t>sušiti</a:t>
            </a:r>
            <a:r>
              <a:rPr lang="en-US" sz="1600" dirty="0"/>
              <a:t>. </a:t>
            </a:r>
            <a:r>
              <a:rPr lang="en-US" sz="1600" dirty="0" err="1"/>
              <a:t>Destilacijom</a:t>
            </a:r>
            <a:r>
              <a:rPr lang="en-US" sz="1600" dirty="0"/>
              <a:t> </a:t>
            </a:r>
            <a:r>
              <a:rPr lang="en-US" sz="1600" dirty="0" err="1"/>
              <a:t>listova</a:t>
            </a:r>
            <a:r>
              <a:rPr lang="en-US" sz="1600" dirty="0"/>
              <a:t> </a:t>
            </a:r>
            <a:r>
              <a:rPr lang="en-US" sz="1600" dirty="0" err="1"/>
              <a:t>ili</a:t>
            </a:r>
            <a:r>
              <a:rPr lang="en-US" sz="1600" dirty="0"/>
              <a:t> </a:t>
            </a:r>
            <a:r>
              <a:rPr lang="en-US" sz="1600" dirty="0" err="1"/>
              <a:t>grančica</a:t>
            </a:r>
            <a:r>
              <a:rPr lang="en-US" sz="1600" dirty="0"/>
              <a:t> </a:t>
            </a:r>
            <a:r>
              <a:rPr lang="en-US" sz="1600" dirty="0" err="1"/>
              <a:t>dobiva</a:t>
            </a:r>
            <a:r>
              <a:rPr lang="en-US" sz="1600" dirty="0"/>
              <a:t> se </a:t>
            </a:r>
            <a:r>
              <a:rPr lang="en-US" sz="1600" dirty="0" err="1"/>
              <a:t>ružmarinovo</a:t>
            </a:r>
            <a:r>
              <a:rPr lang="en-US" sz="1600" dirty="0"/>
              <a:t> </a:t>
            </a:r>
            <a:r>
              <a:rPr lang="en-US" sz="1600" dirty="0" err="1"/>
              <a:t>ulje</a:t>
            </a:r>
            <a:r>
              <a:rPr lang="en-US" sz="1600" dirty="0"/>
              <a:t>. </a:t>
            </a:r>
            <a:r>
              <a:rPr lang="en-US" sz="1600" dirty="0" err="1"/>
              <a:t>Cvjetovi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biljka</a:t>
            </a:r>
            <a:r>
              <a:rPr lang="en-US" sz="1600" dirty="0"/>
              <a:t> u </a:t>
            </a:r>
            <a:r>
              <a:rPr lang="en-US" sz="1600" dirty="0" err="1"/>
              <a:t>cvatu</a:t>
            </a:r>
            <a:r>
              <a:rPr lang="en-US" sz="1600" dirty="0"/>
              <a:t> </a:t>
            </a:r>
            <a:r>
              <a:rPr lang="en-US" sz="1600" dirty="0" err="1"/>
              <a:t>sabiru</a:t>
            </a:r>
            <a:r>
              <a:rPr lang="en-US" sz="1600" dirty="0"/>
              <a:t> se u </a:t>
            </a:r>
            <a:r>
              <a:rPr lang="en-US" sz="1600" dirty="0" err="1"/>
              <a:t>travnju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svibnju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suše</a:t>
            </a:r>
            <a:r>
              <a:rPr lang="en-US" sz="1600" dirty="0"/>
              <a:t> u </a:t>
            </a:r>
            <a:r>
              <a:rPr lang="en-US" sz="1600" dirty="0" err="1"/>
              <a:t>hladu</a:t>
            </a:r>
            <a:r>
              <a:rPr lang="en-US" sz="1600" dirty="0"/>
              <a:t>. </a:t>
            </a:r>
            <a:r>
              <a:rPr lang="en-US" sz="1600" dirty="0" err="1"/>
              <a:t>Uz</a:t>
            </a:r>
            <a:r>
              <a:rPr lang="en-US" sz="1600" dirty="0"/>
              <a:t> </a:t>
            </a:r>
            <a:r>
              <a:rPr lang="en-US" sz="1600" dirty="0" err="1"/>
              <a:t>eterično</a:t>
            </a:r>
            <a:r>
              <a:rPr lang="en-US" sz="1600" dirty="0"/>
              <a:t> </a:t>
            </a:r>
            <a:r>
              <a:rPr lang="en-US" sz="1600" dirty="0" err="1"/>
              <a:t>ulje</a:t>
            </a:r>
            <a:r>
              <a:rPr lang="en-US" sz="1600" dirty="0"/>
              <a:t>, </a:t>
            </a:r>
            <a:r>
              <a:rPr lang="en-US" sz="1600" dirty="0" err="1"/>
              <a:t>ružmarin</a:t>
            </a:r>
            <a:r>
              <a:rPr lang="en-US" sz="1600" dirty="0"/>
              <a:t> </a:t>
            </a:r>
            <a:r>
              <a:rPr lang="en-US" sz="1600" dirty="0" err="1"/>
              <a:t>sadrži</a:t>
            </a:r>
            <a:r>
              <a:rPr lang="en-US" sz="1600" dirty="0"/>
              <a:t> </a:t>
            </a:r>
            <a:r>
              <a:rPr lang="en-US" sz="1600" dirty="0" err="1"/>
              <a:t>smolu</a:t>
            </a:r>
            <a:r>
              <a:rPr lang="en-US" sz="1600" dirty="0"/>
              <a:t>, </a:t>
            </a:r>
            <a:r>
              <a:rPr lang="en-US" sz="1600" dirty="0" err="1"/>
              <a:t>tanin</a:t>
            </a:r>
            <a:r>
              <a:rPr lang="en-US" sz="1600" dirty="0"/>
              <a:t>, </a:t>
            </a:r>
            <a:r>
              <a:rPr lang="en-US" sz="1600" dirty="0" err="1"/>
              <a:t>gorke</a:t>
            </a:r>
            <a:r>
              <a:rPr lang="en-US" sz="1600" dirty="0"/>
              <a:t> </a:t>
            </a:r>
            <a:r>
              <a:rPr lang="en-US" sz="1600" dirty="0" err="1"/>
              <a:t>tvari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male </a:t>
            </a:r>
            <a:r>
              <a:rPr lang="en-US" sz="1600" dirty="0" err="1"/>
              <a:t>količine</a:t>
            </a:r>
            <a:r>
              <a:rPr lang="en-US" sz="1600" dirty="0"/>
              <a:t> </a:t>
            </a:r>
            <a:r>
              <a:rPr lang="en-US" sz="1600" dirty="0" err="1"/>
              <a:t>saponina</a:t>
            </a:r>
            <a:r>
              <a:rPr lang="en-US" sz="1600" dirty="0"/>
              <a:t>.</a:t>
            </a:r>
            <a:endParaRPr lang="hr-HR" sz="1600" dirty="0"/>
          </a:p>
          <a:p>
            <a:r>
              <a:rPr lang="en-US" sz="1600" dirty="0" err="1"/>
              <a:t>Ružmarin</a:t>
            </a:r>
            <a:r>
              <a:rPr lang="en-US" sz="1600" dirty="0"/>
              <a:t> se </a:t>
            </a:r>
            <a:r>
              <a:rPr lang="en-US" sz="1600" dirty="0" err="1"/>
              <a:t>nalazi</a:t>
            </a:r>
            <a:r>
              <a:rPr lang="en-US" sz="1600" dirty="0"/>
              <a:t> </a:t>
            </a:r>
            <a:r>
              <a:rPr lang="en-US" sz="1600" dirty="0" err="1"/>
              <a:t>pri</a:t>
            </a:r>
            <a:r>
              <a:rPr lang="en-US" sz="1600" dirty="0"/>
              <a:t> </a:t>
            </a:r>
            <a:r>
              <a:rPr lang="en-US" sz="1600" dirty="0" err="1"/>
              <a:t>vrhu</a:t>
            </a:r>
            <a:r>
              <a:rPr lang="en-US" sz="1600" dirty="0"/>
              <a:t> </a:t>
            </a:r>
            <a:r>
              <a:rPr lang="en-US" sz="1600" dirty="0" err="1"/>
              <a:t>liste</a:t>
            </a:r>
            <a:r>
              <a:rPr lang="en-US" sz="1600" dirty="0"/>
              <a:t> </a:t>
            </a:r>
            <a:r>
              <a:rPr lang="en-US" sz="1600" dirty="0" err="1"/>
              <a:t>namirnica</a:t>
            </a:r>
            <a:r>
              <a:rPr lang="en-US" sz="1600" dirty="0"/>
              <a:t> </a:t>
            </a:r>
            <a:r>
              <a:rPr lang="en-US" sz="1600" dirty="0" err="1"/>
              <a:t>koja</a:t>
            </a:r>
            <a:r>
              <a:rPr lang="en-US" sz="1600" dirty="0"/>
              <a:t> </a:t>
            </a:r>
            <a:r>
              <a:rPr lang="en-US" sz="1600" dirty="0" err="1"/>
              <a:t>može</a:t>
            </a:r>
            <a:r>
              <a:rPr lang="en-US" sz="1600" dirty="0"/>
              <a:t> </a:t>
            </a:r>
            <a:r>
              <a:rPr lang="en-US" sz="1600" dirty="0" err="1"/>
              <a:t>pomoći</a:t>
            </a:r>
            <a:r>
              <a:rPr lang="en-US" sz="1600" dirty="0"/>
              <a:t> u </a:t>
            </a:r>
            <a:r>
              <a:rPr lang="en-US" sz="1600" dirty="0" err="1"/>
              <a:t>prevenciji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liječenju</a:t>
            </a:r>
            <a:r>
              <a:rPr lang="en-US" sz="1600" dirty="0"/>
              <a:t> </a:t>
            </a:r>
            <a:r>
              <a:rPr lang="en-US" sz="1600" dirty="0" err="1"/>
              <a:t>raka</a:t>
            </a:r>
            <a:r>
              <a:rPr lang="en-US" sz="1600" dirty="0"/>
              <a:t>. </a:t>
            </a:r>
            <a:r>
              <a:rPr lang="en-US" sz="1600" dirty="0" err="1"/>
              <a:t>Studije</a:t>
            </a:r>
            <a:r>
              <a:rPr lang="en-US" sz="1600" dirty="0"/>
              <a:t> </a:t>
            </a:r>
            <a:r>
              <a:rPr lang="en-US" sz="1600" dirty="0" err="1"/>
              <a:t>pokazuju</a:t>
            </a:r>
            <a:r>
              <a:rPr lang="en-US" sz="1600" dirty="0"/>
              <a:t> da </a:t>
            </a:r>
            <a:r>
              <a:rPr lang="en-US" sz="1600" dirty="0" err="1"/>
              <a:t>ulje</a:t>
            </a:r>
            <a:r>
              <a:rPr lang="en-US" sz="1600" dirty="0"/>
              <a:t> </a:t>
            </a:r>
            <a:r>
              <a:rPr lang="en-US" sz="1600" dirty="0" err="1"/>
              <a:t>ružmarina</a:t>
            </a:r>
            <a:r>
              <a:rPr lang="en-US" sz="1600" dirty="0"/>
              <a:t> </a:t>
            </a:r>
            <a:r>
              <a:rPr lang="en-US" sz="1600" dirty="0" err="1"/>
              <a:t>može</a:t>
            </a:r>
            <a:r>
              <a:rPr lang="en-US" sz="1600" dirty="0"/>
              <a:t> </a:t>
            </a:r>
            <a:r>
              <a:rPr lang="en-US" sz="1600" dirty="0" err="1"/>
              <a:t>spriječiti</a:t>
            </a:r>
            <a:r>
              <a:rPr lang="en-US" sz="1600" dirty="0"/>
              <a:t> </a:t>
            </a:r>
            <a:r>
              <a:rPr lang="en-US" sz="1600" dirty="0" err="1"/>
              <a:t>razvoj</a:t>
            </a:r>
            <a:r>
              <a:rPr lang="en-US" sz="1600" dirty="0"/>
              <a:t> </a:t>
            </a:r>
            <a:r>
              <a:rPr lang="en-US" sz="1600" dirty="0" err="1"/>
              <a:t>raka</a:t>
            </a:r>
            <a:r>
              <a:rPr lang="en-US" sz="1600" dirty="0"/>
              <a:t> </a:t>
            </a:r>
            <a:r>
              <a:rPr lang="en-US" sz="1600" dirty="0" err="1"/>
              <a:t>kože</a:t>
            </a:r>
            <a:r>
              <a:rPr lang="en-US" sz="1600" dirty="0"/>
              <a:t>, </a:t>
            </a:r>
            <a:r>
              <a:rPr lang="en-US" sz="1600" dirty="0" err="1"/>
              <a:t>jer</a:t>
            </a:r>
            <a:r>
              <a:rPr lang="en-US" sz="1600" dirty="0"/>
              <a:t> </a:t>
            </a:r>
            <a:r>
              <a:rPr lang="en-US" sz="1600" dirty="0" err="1"/>
              <a:t>sprječava</a:t>
            </a:r>
            <a:r>
              <a:rPr lang="en-US" sz="1600" dirty="0"/>
              <a:t> </a:t>
            </a:r>
            <a:r>
              <a:rPr lang="en-US" sz="1600" dirty="0" err="1"/>
              <a:t>rast</a:t>
            </a:r>
            <a:r>
              <a:rPr lang="en-US" sz="1600" dirty="0"/>
              <a:t> </a:t>
            </a:r>
            <a:r>
              <a:rPr lang="en-US" sz="1600" dirty="0" err="1"/>
              <a:t>kožnih</a:t>
            </a:r>
            <a:r>
              <a:rPr lang="en-US" sz="1600" dirty="0"/>
              <a:t> </a:t>
            </a:r>
            <a:r>
              <a:rPr lang="en-US" sz="1600" dirty="0" err="1"/>
              <a:t>tumora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osigurava</a:t>
            </a:r>
            <a:r>
              <a:rPr lang="en-US" sz="1600" dirty="0"/>
              <a:t> </a:t>
            </a:r>
            <a:r>
              <a:rPr lang="en-US" sz="1600" dirty="0" err="1"/>
              <a:t>prirodnu</a:t>
            </a:r>
            <a:r>
              <a:rPr lang="en-US" sz="1600" dirty="0"/>
              <a:t> </a:t>
            </a:r>
            <a:r>
              <a:rPr lang="en-US" sz="1600" dirty="0" err="1"/>
              <a:t>zaštitu</a:t>
            </a:r>
            <a:r>
              <a:rPr lang="en-US" sz="1600" dirty="0"/>
              <a:t> od </a:t>
            </a:r>
            <a:r>
              <a:rPr lang="en-US" sz="1600" dirty="0" err="1"/>
              <a:t>oštećenja</a:t>
            </a:r>
            <a:r>
              <a:rPr lang="en-US" sz="1600" dirty="0"/>
              <a:t> </a:t>
            </a:r>
            <a:r>
              <a:rPr lang="en-US" sz="1600" dirty="0" err="1"/>
              <a:t>koja</a:t>
            </a:r>
            <a:r>
              <a:rPr lang="en-US" sz="1600" dirty="0"/>
              <a:t> </a:t>
            </a:r>
            <a:r>
              <a:rPr lang="en-US" sz="1600" dirty="0" err="1"/>
              <a:t>izaziva</a:t>
            </a:r>
            <a:r>
              <a:rPr lang="en-US" sz="1600" dirty="0"/>
              <a:t> </a:t>
            </a:r>
            <a:r>
              <a:rPr lang="en-US" sz="1600" dirty="0" err="1"/>
              <a:t>štetno</a:t>
            </a:r>
            <a:r>
              <a:rPr lang="en-US" sz="1600" dirty="0"/>
              <a:t> </a:t>
            </a:r>
            <a:r>
              <a:rPr lang="en-US" sz="1600" dirty="0" err="1"/>
              <a:t>sunčevo</a:t>
            </a:r>
            <a:r>
              <a:rPr lang="en-US" sz="1600" dirty="0"/>
              <a:t> </a:t>
            </a:r>
            <a:r>
              <a:rPr lang="en-US" sz="1600" dirty="0" err="1"/>
              <a:t>ultraljubičasto</a:t>
            </a:r>
            <a:r>
              <a:rPr lang="en-US" sz="1600" dirty="0"/>
              <a:t> </a:t>
            </a:r>
            <a:r>
              <a:rPr lang="en-US" sz="1600" dirty="0" err="1"/>
              <a:t>zračenje</a:t>
            </a:r>
            <a:r>
              <a:rPr lang="en-US" sz="1600" dirty="0"/>
              <a:t>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0B9852C-B6DA-4BE2-9D6B-EC2244909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4801" y="156368"/>
            <a:ext cx="2619375" cy="174307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32E7929-9879-4223-8B4E-78D5D1EFA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5282" y="4354689"/>
            <a:ext cx="2143125" cy="214312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4735DF89-2E43-4DCB-A926-7D2557853B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5282" y="2357437"/>
            <a:ext cx="2143125" cy="214312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D276F46-9768-4CC8-B2CF-6027CD1DE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8407" y="4546863"/>
            <a:ext cx="1240896" cy="124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4376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E59C1BF-F11B-4C9C-A0F2-312A8C555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LAVANDA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3B33285-16E8-46DD-B6ED-B7C5A810A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11680"/>
            <a:ext cx="8791222" cy="4160520"/>
          </a:xfrm>
        </p:spPr>
        <p:txBody>
          <a:bodyPr>
            <a:normAutofit lnSpcReduction="10000"/>
          </a:bodyPr>
          <a:lstStyle/>
          <a:p>
            <a:r>
              <a:rPr lang="en-US" sz="1600" dirty="0" err="1"/>
              <a:t>Lavanda</a:t>
            </a:r>
            <a:r>
              <a:rPr lang="en-US" sz="1600" dirty="0"/>
              <a:t> </a:t>
            </a:r>
            <a:r>
              <a:rPr lang="en-US" sz="1600" dirty="0" err="1"/>
              <a:t>su</a:t>
            </a:r>
            <a:r>
              <a:rPr lang="en-US" sz="1600" dirty="0"/>
              <a:t> rod </a:t>
            </a:r>
            <a:r>
              <a:rPr lang="en-US" sz="1600" dirty="0" err="1"/>
              <a:t>biljaka</a:t>
            </a:r>
            <a:r>
              <a:rPr lang="en-US" sz="1600" dirty="0"/>
              <a:t> </a:t>
            </a:r>
            <a:r>
              <a:rPr lang="en-US" sz="1600" dirty="0" err="1"/>
              <a:t>iz</a:t>
            </a:r>
            <a:r>
              <a:rPr lang="en-US" sz="1600" dirty="0"/>
              <a:t> </a:t>
            </a:r>
            <a:r>
              <a:rPr lang="en-US" sz="1600" dirty="0" err="1"/>
              <a:t>porodice</a:t>
            </a:r>
            <a:r>
              <a:rPr lang="en-US" sz="1600" dirty="0"/>
              <a:t> </a:t>
            </a:r>
            <a:r>
              <a:rPr lang="en-US" sz="1600" dirty="0" err="1"/>
              <a:t>Lamiaceae</a:t>
            </a:r>
            <a:r>
              <a:rPr lang="en-US" sz="1600" dirty="0"/>
              <a:t>. </a:t>
            </a:r>
            <a:r>
              <a:rPr lang="en-US" sz="1600" dirty="0" err="1"/>
              <a:t>Rasprostranjene</a:t>
            </a:r>
            <a:r>
              <a:rPr lang="en-US" sz="1600" dirty="0"/>
              <a:t> </a:t>
            </a:r>
            <a:r>
              <a:rPr lang="en-US" sz="1600" dirty="0" err="1"/>
              <a:t>su</a:t>
            </a:r>
            <a:r>
              <a:rPr lang="en-US" sz="1600" dirty="0"/>
              <a:t> </a:t>
            </a:r>
            <a:r>
              <a:rPr lang="en-US" sz="1600" dirty="0" err="1"/>
              <a:t>diljem</a:t>
            </a:r>
            <a:r>
              <a:rPr lang="en-US" sz="1600" dirty="0"/>
              <a:t> </a:t>
            </a:r>
            <a:r>
              <a:rPr lang="en-US" sz="1600" dirty="0" err="1"/>
              <a:t>Mediterana</a:t>
            </a:r>
            <a:r>
              <a:rPr lang="en-US" sz="1600" dirty="0"/>
              <a:t>, pa </a:t>
            </a:r>
            <a:r>
              <a:rPr lang="en-US" sz="1600" dirty="0" err="1"/>
              <a:t>sve</a:t>
            </a:r>
            <a:r>
              <a:rPr lang="en-US" sz="1600" dirty="0"/>
              <a:t> do </a:t>
            </a:r>
            <a:r>
              <a:rPr lang="en-US" sz="1600" dirty="0" err="1"/>
              <a:t>Afrike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jugoistočnih</a:t>
            </a:r>
            <a:r>
              <a:rPr lang="en-US" sz="1600" dirty="0"/>
              <a:t> </a:t>
            </a:r>
            <a:r>
              <a:rPr lang="en-US" sz="1600" dirty="0" err="1"/>
              <a:t>predjela</a:t>
            </a:r>
            <a:r>
              <a:rPr lang="en-US" sz="1600" dirty="0"/>
              <a:t> </a:t>
            </a:r>
            <a:r>
              <a:rPr lang="en-US" sz="1600" dirty="0" err="1"/>
              <a:t>Indije</a:t>
            </a:r>
            <a:r>
              <a:rPr lang="hr-HR" sz="1600" dirty="0"/>
              <a:t>.</a:t>
            </a:r>
          </a:p>
          <a:p>
            <a:r>
              <a:rPr lang="en-US" sz="1600" dirty="0"/>
              <a:t>Rod </a:t>
            </a:r>
            <a:r>
              <a:rPr lang="en-US" sz="1600" dirty="0" err="1"/>
              <a:t>lavandi</a:t>
            </a:r>
            <a:r>
              <a:rPr lang="en-US" sz="1600" dirty="0"/>
              <a:t> </a:t>
            </a:r>
            <a:r>
              <a:rPr lang="en-US" sz="1600" dirty="0" err="1"/>
              <a:t>uključuje</a:t>
            </a:r>
            <a:r>
              <a:rPr lang="en-US" sz="1600" dirty="0"/>
              <a:t> </a:t>
            </a:r>
            <a:r>
              <a:rPr lang="en-US" sz="1600" dirty="0" err="1"/>
              <a:t>jednogodišnje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višegodišnje</a:t>
            </a:r>
            <a:r>
              <a:rPr lang="en-US" sz="1600" dirty="0"/>
              <a:t> </a:t>
            </a:r>
            <a:r>
              <a:rPr lang="en-US" sz="1600" dirty="0" err="1"/>
              <a:t>vrste</a:t>
            </a:r>
            <a:r>
              <a:rPr lang="en-US" sz="1600" dirty="0"/>
              <a:t>, </a:t>
            </a:r>
            <a:r>
              <a:rPr lang="en-US" sz="1600" dirty="0" err="1"/>
              <a:t>travolike</a:t>
            </a:r>
            <a:r>
              <a:rPr lang="en-US" sz="1600" dirty="0"/>
              <a:t> </a:t>
            </a:r>
            <a:r>
              <a:rPr lang="en-US" sz="1600" dirty="0" err="1"/>
              <a:t>vrste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grmove</a:t>
            </a:r>
            <a:r>
              <a:rPr lang="en-US" sz="1600" dirty="0"/>
              <a:t>. </a:t>
            </a:r>
            <a:r>
              <a:rPr lang="en-US" sz="1600" dirty="0" err="1"/>
              <a:t>Kako</a:t>
            </a:r>
            <a:r>
              <a:rPr lang="en-US" sz="1600" dirty="0"/>
              <a:t> se </a:t>
            </a:r>
            <a:r>
              <a:rPr lang="en-US" sz="1600" dirty="0" err="1"/>
              <a:t>radi</a:t>
            </a:r>
            <a:r>
              <a:rPr lang="en-US" sz="1600" dirty="0"/>
              <a:t> o </a:t>
            </a:r>
            <a:r>
              <a:rPr lang="en-US" sz="1600" dirty="0" err="1"/>
              <a:t>vrlo</a:t>
            </a:r>
            <a:r>
              <a:rPr lang="en-US" sz="1600" dirty="0"/>
              <a:t> </a:t>
            </a:r>
            <a:r>
              <a:rPr lang="en-US" sz="1600" dirty="0" err="1"/>
              <a:t>široko</a:t>
            </a:r>
            <a:r>
              <a:rPr lang="en-US" sz="1600" dirty="0"/>
              <a:t> </a:t>
            </a:r>
            <a:r>
              <a:rPr lang="en-US" sz="1600" dirty="0" err="1"/>
              <a:t>rasprostranjenoj</a:t>
            </a:r>
            <a:r>
              <a:rPr lang="en-US" sz="1600" dirty="0"/>
              <a:t> </a:t>
            </a:r>
            <a:r>
              <a:rPr lang="en-US" sz="1600" dirty="0" err="1"/>
              <a:t>kulturi</a:t>
            </a:r>
            <a:r>
              <a:rPr lang="en-US" sz="1600" dirty="0"/>
              <a:t>, </a:t>
            </a:r>
            <a:r>
              <a:rPr lang="en-US" sz="1600" dirty="0" err="1"/>
              <a:t>koja</a:t>
            </a:r>
            <a:r>
              <a:rPr lang="en-US" sz="1600" dirty="0"/>
              <a:t> se </a:t>
            </a:r>
            <a:r>
              <a:rPr lang="en-US" sz="1600" dirty="0" err="1"/>
              <a:t>diljem</a:t>
            </a:r>
            <a:r>
              <a:rPr lang="en-US" sz="1600" dirty="0"/>
              <a:t> </a:t>
            </a:r>
            <a:r>
              <a:rPr lang="en-US" sz="1600" dirty="0" err="1"/>
              <a:t>svijeta</a:t>
            </a:r>
            <a:r>
              <a:rPr lang="en-US" sz="1600" dirty="0"/>
              <a:t> </a:t>
            </a:r>
            <a:r>
              <a:rPr lang="en-US" sz="1600" dirty="0" err="1"/>
              <a:t>uzgaja</a:t>
            </a:r>
            <a:r>
              <a:rPr lang="en-US" sz="1600" dirty="0"/>
              <a:t> </a:t>
            </a:r>
            <a:r>
              <a:rPr lang="en-US" sz="1600" dirty="0" err="1"/>
              <a:t>mahom</a:t>
            </a:r>
            <a:r>
              <a:rPr lang="en-US" sz="1600" dirty="0"/>
              <a:t> u </a:t>
            </a:r>
            <a:r>
              <a:rPr lang="en-US" sz="1600" dirty="0" err="1"/>
              <a:t>dekorativne</a:t>
            </a:r>
            <a:r>
              <a:rPr lang="en-US" sz="1600" dirty="0"/>
              <a:t> </a:t>
            </a:r>
            <a:r>
              <a:rPr lang="en-US" sz="1600" dirty="0" err="1"/>
              <a:t>svrhe</a:t>
            </a:r>
            <a:r>
              <a:rPr lang="en-US" sz="1600" dirty="0"/>
              <a:t>, </a:t>
            </a:r>
            <a:r>
              <a:rPr lang="en-US" sz="1600" dirty="0" err="1"/>
              <a:t>ali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za </a:t>
            </a:r>
            <a:r>
              <a:rPr lang="en-US" sz="1600" dirty="0" err="1"/>
              <a:t>komercijalnu</a:t>
            </a:r>
            <a:r>
              <a:rPr lang="en-US" sz="1600" dirty="0"/>
              <a:t> </a:t>
            </a:r>
            <a:r>
              <a:rPr lang="en-US" sz="1600" dirty="0" err="1"/>
              <a:t>upotrebu</a:t>
            </a:r>
            <a:r>
              <a:rPr lang="en-US" sz="1600" dirty="0"/>
              <a:t>, </a:t>
            </a:r>
            <a:r>
              <a:rPr lang="en-US" sz="1600" dirty="0" err="1"/>
              <a:t>lavandu</a:t>
            </a:r>
            <a:r>
              <a:rPr lang="en-US" sz="1600" dirty="0"/>
              <a:t> </a:t>
            </a:r>
            <a:r>
              <a:rPr lang="en-US" sz="1600" dirty="0" err="1"/>
              <a:t>nerijetko</a:t>
            </a:r>
            <a:r>
              <a:rPr lang="en-US" sz="1600" dirty="0"/>
              <a:t> </a:t>
            </a:r>
            <a:r>
              <a:rPr lang="en-US" sz="1600" dirty="0" err="1"/>
              <a:t>srećemo</a:t>
            </a:r>
            <a:r>
              <a:rPr lang="en-US" sz="1600" dirty="0"/>
              <a:t> </a:t>
            </a:r>
            <a:r>
              <a:rPr lang="en-US" sz="1600" dirty="0" err="1"/>
              <a:t>kako</a:t>
            </a:r>
            <a:r>
              <a:rPr lang="en-US" sz="1600" dirty="0"/>
              <a:t> </a:t>
            </a:r>
            <a:r>
              <a:rPr lang="en-US" sz="1600" dirty="0" err="1"/>
              <a:t>samoniklo</a:t>
            </a:r>
            <a:r>
              <a:rPr lang="en-US" sz="1600" dirty="0"/>
              <a:t> </a:t>
            </a:r>
            <a:r>
              <a:rPr lang="en-US" sz="1600" dirty="0" err="1"/>
              <a:t>raste</a:t>
            </a:r>
            <a:r>
              <a:rPr lang="en-US" sz="1600" dirty="0"/>
              <a:t> u </a:t>
            </a:r>
            <a:r>
              <a:rPr lang="en-US" sz="1600" dirty="0" err="1"/>
              <a:t>prirodi</a:t>
            </a:r>
            <a:r>
              <a:rPr lang="en-US" sz="1600" dirty="0"/>
              <a:t>.</a:t>
            </a:r>
            <a:endParaRPr lang="hr-HR" sz="1600" dirty="0"/>
          </a:p>
          <a:p>
            <a:r>
              <a:rPr lang="en-US" sz="1600" dirty="0" err="1"/>
              <a:t>Stari</a:t>
            </a:r>
            <a:r>
              <a:rPr lang="en-US" sz="1600" dirty="0"/>
              <a:t> </a:t>
            </a:r>
            <a:r>
              <a:rPr lang="en-US" sz="1600" dirty="0" err="1"/>
              <a:t>su</a:t>
            </a:r>
            <a:r>
              <a:rPr lang="en-US" sz="1600" dirty="0"/>
              <a:t> se </a:t>
            </a:r>
            <a:r>
              <a:rPr lang="en-US" sz="1600" dirty="0" err="1"/>
              <a:t>Rimljani</a:t>
            </a:r>
            <a:r>
              <a:rPr lang="en-US" sz="1600" dirty="0"/>
              <a:t> </a:t>
            </a:r>
            <a:r>
              <a:rPr lang="en-US" sz="1600" dirty="0" err="1"/>
              <a:t>kupali</a:t>
            </a:r>
            <a:r>
              <a:rPr lang="en-US" sz="1600" dirty="0"/>
              <a:t> u </a:t>
            </a:r>
            <a:r>
              <a:rPr lang="en-US" sz="1600" dirty="0" err="1"/>
              <a:t>mirisnim</a:t>
            </a:r>
            <a:r>
              <a:rPr lang="en-US" sz="1600" dirty="0"/>
              <a:t> </a:t>
            </a:r>
            <a:r>
              <a:rPr lang="en-US" sz="1600" dirty="0" err="1"/>
              <a:t>kupkama</a:t>
            </a:r>
            <a:r>
              <a:rPr lang="en-US" sz="1600" dirty="0"/>
              <a:t> u </a:t>
            </a:r>
            <a:r>
              <a:rPr lang="en-US" sz="1600" dirty="0" err="1"/>
              <a:t>koje</a:t>
            </a:r>
            <a:r>
              <a:rPr lang="en-US" sz="1600" dirty="0"/>
              <a:t> </a:t>
            </a:r>
            <a:r>
              <a:rPr lang="en-US" sz="1600" dirty="0" err="1"/>
              <a:t>su</a:t>
            </a:r>
            <a:r>
              <a:rPr lang="en-US" sz="1600" dirty="0"/>
              <a:t> </a:t>
            </a:r>
            <a:r>
              <a:rPr lang="en-US" sz="1600" dirty="0" err="1"/>
              <a:t>dodavali</a:t>
            </a:r>
            <a:r>
              <a:rPr lang="en-US" sz="1600" dirty="0"/>
              <a:t> </a:t>
            </a:r>
            <a:r>
              <a:rPr lang="en-US" sz="1600" dirty="0" err="1"/>
              <a:t>lavandino</a:t>
            </a:r>
            <a:r>
              <a:rPr lang="en-US" sz="1600" dirty="0"/>
              <a:t> </a:t>
            </a:r>
            <a:r>
              <a:rPr lang="en-US" sz="1600" dirty="0" err="1"/>
              <a:t>ulje</a:t>
            </a:r>
            <a:r>
              <a:rPr lang="en-US" sz="1600" dirty="0"/>
              <a:t>. </a:t>
            </a:r>
            <a:r>
              <a:rPr lang="en-US" sz="1600" dirty="0" err="1"/>
              <a:t>Koristili</a:t>
            </a:r>
            <a:r>
              <a:rPr lang="en-US" sz="1600" dirty="0"/>
              <a:t> </a:t>
            </a:r>
            <a:r>
              <a:rPr lang="en-US" sz="1600" dirty="0" err="1"/>
              <a:t>su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sušenu</a:t>
            </a:r>
            <a:r>
              <a:rPr lang="en-US" sz="1600" dirty="0"/>
              <a:t> </a:t>
            </a:r>
            <a:r>
              <a:rPr lang="en-US" sz="1600" dirty="0" err="1"/>
              <a:t>lavandu</a:t>
            </a:r>
            <a:r>
              <a:rPr lang="en-US" sz="1600" dirty="0"/>
              <a:t> </a:t>
            </a:r>
            <a:r>
              <a:rPr lang="en-US" sz="1600" dirty="0" err="1"/>
              <a:t>kod</a:t>
            </a:r>
            <a:r>
              <a:rPr lang="en-US" sz="1600" dirty="0"/>
              <a:t> </a:t>
            </a:r>
            <a:r>
              <a:rPr lang="en-US" sz="1600" dirty="0" err="1"/>
              <a:t>crkvenih</a:t>
            </a:r>
            <a:r>
              <a:rPr lang="en-US" sz="1600" dirty="0"/>
              <a:t> </a:t>
            </a:r>
            <a:r>
              <a:rPr lang="en-US" sz="1600" dirty="0" err="1"/>
              <a:t>obreda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kod</a:t>
            </a:r>
            <a:r>
              <a:rPr lang="en-US" sz="1600" dirty="0"/>
              <a:t> </a:t>
            </a:r>
            <a:r>
              <a:rPr lang="en-US" sz="1600" dirty="0" err="1"/>
              <a:t>poroda</a:t>
            </a:r>
            <a:r>
              <a:rPr lang="en-US" sz="1600" dirty="0"/>
              <a:t>.</a:t>
            </a:r>
            <a:endParaRPr lang="hr-HR" sz="1600" dirty="0"/>
          </a:p>
          <a:p>
            <a:r>
              <a:rPr lang="en-US" sz="1600" dirty="0" err="1"/>
              <a:t>Grci</a:t>
            </a:r>
            <a:r>
              <a:rPr lang="en-US" sz="1600" dirty="0"/>
              <a:t> </a:t>
            </a:r>
            <a:r>
              <a:rPr lang="en-US" sz="1600" dirty="0" err="1"/>
              <a:t>su</a:t>
            </a:r>
            <a:r>
              <a:rPr lang="en-US" sz="1600" dirty="0"/>
              <a:t> </a:t>
            </a:r>
            <a:r>
              <a:rPr lang="en-US" sz="1600" dirty="0" err="1"/>
              <a:t>isto</a:t>
            </a:r>
            <a:r>
              <a:rPr lang="en-US" sz="1600" dirty="0"/>
              <a:t> </a:t>
            </a:r>
            <a:r>
              <a:rPr lang="en-US" sz="1600" dirty="0" err="1"/>
              <a:t>koristili</a:t>
            </a:r>
            <a:r>
              <a:rPr lang="en-US" sz="1600" dirty="0"/>
              <a:t> </a:t>
            </a:r>
            <a:r>
              <a:rPr lang="en-US" sz="1600" dirty="0" err="1"/>
              <a:t>lavandu</a:t>
            </a:r>
            <a:r>
              <a:rPr lang="en-US" sz="1600" dirty="0"/>
              <a:t>, </a:t>
            </a:r>
            <a:r>
              <a:rPr lang="en-US" sz="1600" dirty="0" err="1"/>
              <a:t>ali</a:t>
            </a:r>
            <a:r>
              <a:rPr lang="en-US" sz="1600" dirty="0"/>
              <a:t> </a:t>
            </a:r>
            <a:r>
              <a:rPr lang="en-US" sz="1600" dirty="0" err="1"/>
              <a:t>više</a:t>
            </a:r>
            <a:r>
              <a:rPr lang="en-US" sz="1600" dirty="0"/>
              <a:t> u </a:t>
            </a:r>
            <a:r>
              <a:rPr lang="en-US" sz="1600" dirty="0" err="1"/>
              <a:t>medicinske</a:t>
            </a:r>
            <a:r>
              <a:rPr lang="en-US" sz="1600" dirty="0"/>
              <a:t> </a:t>
            </a:r>
            <a:r>
              <a:rPr lang="en-US" sz="1600" dirty="0" err="1"/>
              <a:t>svrhe</a:t>
            </a:r>
            <a:r>
              <a:rPr lang="en-US" sz="1600" dirty="0"/>
              <a:t>. </a:t>
            </a:r>
            <a:r>
              <a:rPr lang="en-US" sz="1600" dirty="0" err="1"/>
              <a:t>Poznati</a:t>
            </a:r>
            <a:r>
              <a:rPr lang="en-US" sz="1600" dirty="0"/>
              <a:t> je </a:t>
            </a:r>
            <a:r>
              <a:rPr lang="en-US" sz="1600" dirty="0" err="1"/>
              <a:t>grčki</a:t>
            </a:r>
            <a:r>
              <a:rPr lang="en-US" sz="1600" dirty="0"/>
              <a:t> </a:t>
            </a:r>
            <a:r>
              <a:rPr lang="en-US" sz="1600" dirty="0" err="1"/>
              <a:t>liječnik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botaničar</a:t>
            </a:r>
            <a:r>
              <a:rPr lang="en-US" sz="1600" dirty="0"/>
              <a:t> </a:t>
            </a:r>
            <a:r>
              <a:rPr lang="en-US" sz="1600" dirty="0" err="1"/>
              <a:t>Dioscorides</a:t>
            </a:r>
            <a:r>
              <a:rPr lang="en-US" sz="1600" dirty="0"/>
              <a:t> </a:t>
            </a:r>
            <a:r>
              <a:rPr lang="en-US" sz="1600" dirty="0" err="1"/>
              <a:t>koristio</a:t>
            </a:r>
            <a:r>
              <a:rPr lang="en-US" sz="1600" dirty="0"/>
              <a:t> </a:t>
            </a:r>
            <a:r>
              <a:rPr lang="en-US" sz="1600" dirty="0" err="1"/>
              <a:t>njezine</a:t>
            </a:r>
            <a:r>
              <a:rPr lang="en-US" sz="1600" dirty="0"/>
              <a:t> </a:t>
            </a:r>
            <a:r>
              <a:rPr lang="en-US" sz="1600" dirty="0" err="1"/>
              <a:t>ljekovite</a:t>
            </a:r>
            <a:r>
              <a:rPr lang="en-US" sz="1600" dirty="0"/>
              <a:t> </a:t>
            </a:r>
            <a:r>
              <a:rPr lang="en-US" sz="1600" dirty="0" err="1"/>
              <a:t>sposobnosti</a:t>
            </a:r>
            <a:r>
              <a:rPr lang="en-US" sz="1600" dirty="0"/>
              <a:t> u </a:t>
            </a:r>
            <a:r>
              <a:rPr lang="en-US" sz="1600" dirty="0" err="1"/>
              <a:t>ublažavanju</a:t>
            </a:r>
            <a:r>
              <a:rPr lang="en-US" sz="1600" dirty="0"/>
              <a:t> </a:t>
            </a:r>
            <a:r>
              <a:rPr lang="en-US" sz="1600" dirty="0" err="1"/>
              <a:t>smetnji</a:t>
            </a:r>
            <a:r>
              <a:rPr lang="en-US" sz="1600" dirty="0"/>
              <a:t> </a:t>
            </a:r>
            <a:r>
              <a:rPr lang="en-US" sz="1600" dirty="0" err="1"/>
              <a:t>pri</a:t>
            </a:r>
            <a:r>
              <a:rPr lang="en-US" sz="1600" dirty="0"/>
              <a:t> </a:t>
            </a:r>
            <a:r>
              <a:rPr lang="en-US" sz="1600" dirty="0" err="1"/>
              <a:t>disanju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kao</a:t>
            </a:r>
            <a:r>
              <a:rPr lang="en-US" sz="1600" dirty="0"/>
              <a:t> </a:t>
            </a:r>
            <a:r>
              <a:rPr lang="en-US" sz="1600" dirty="0" err="1"/>
              <a:t>prirodni</a:t>
            </a:r>
            <a:r>
              <a:rPr lang="en-US" sz="1600" dirty="0"/>
              <a:t> </a:t>
            </a:r>
            <a:r>
              <a:rPr lang="en-US" sz="1600" dirty="0" err="1"/>
              <a:t>laksativ</a:t>
            </a:r>
            <a:r>
              <a:rPr lang="en-US" sz="1600" dirty="0"/>
              <a:t>. </a:t>
            </a:r>
            <a:r>
              <a:rPr lang="en-US" sz="1600" dirty="0" err="1"/>
              <a:t>Mnogi</a:t>
            </a:r>
            <a:r>
              <a:rPr lang="en-US" sz="1600" dirty="0"/>
              <a:t> </a:t>
            </a:r>
            <a:r>
              <a:rPr lang="en-US" sz="1600" dirty="0" err="1"/>
              <a:t>su</a:t>
            </a:r>
            <a:r>
              <a:rPr lang="en-US" sz="1600" dirty="0"/>
              <a:t> </a:t>
            </a:r>
            <a:r>
              <a:rPr lang="en-US" sz="1600" dirty="0" err="1"/>
              <a:t>svećenici</a:t>
            </a:r>
            <a:r>
              <a:rPr lang="en-US" sz="1600" dirty="0"/>
              <a:t> u </a:t>
            </a:r>
            <a:r>
              <a:rPr lang="en-US" sz="1600" dirty="0" err="1"/>
              <a:t>samostanima</a:t>
            </a:r>
            <a:r>
              <a:rPr lang="en-US" sz="1600" dirty="0"/>
              <a:t> </a:t>
            </a:r>
            <a:r>
              <a:rPr lang="en-US" sz="1600" dirty="0" err="1"/>
              <a:t>uzgajali</a:t>
            </a:r>
            <a:r>
              <a:rPr lang="en-US" sz="1600" dirty="0"/>
              <a:t> </a:t>
            </a:r>
            <a:r>
              <a:rPr lang="en-US" sz="1600" dirty="0" err="1"/>
              <a:t>razne</a:t>
            </a:r>
            <a:r>
              <a:rPr lang="en-US" sz="1600" dirty="0"/>
              <a:t> </a:t>
            </a:r>
            <a:r>
              <a:rPr lang="en-US" sz="1600" dirty="0" err="1"/>
              <a:t>ljekovite</a:t>
            </a:r>
            <a:r>
              <a:rPr lang="en-US" sz="1600" dirty="0"/>
              <a:t> </a:t>
            </a:r>
            <a:r>
              <a:rPr lang="en-US" sz="1600" dirty="0" err="1"/>
              <a:t>biljke</a:t>
            </a:r>
            <a:r>
              <a:rPr lang="en-US" sz="1600" dirty="0"/>
              <a:t>, a </a:t>
            </a:r>
            <a:r>
              <a:rPr lang="en-US" sz="1600" dirty="0" err="1"/>
              <a:t>među</a:t>
            </a:r>
            <a:r>
              <a:rPr lang="en-US" sz="1600" dirty="0"/>
              <a:t> </a:t>
            </a:r>
            <a:r>
              <a:rPr lang="en-US" sz="1600" dirty="0" err="1"/>
              <a:t>njima</a:t>
            </a:r>
            <a:r>
              <a:rPr lang="en-US" sz="1600" dirty="0"/>
              <a:t> </a:t>
            </a:r>
            <a:r>
              <a:rPr lang="en-US" sz="1600" dirty="0" err="1"/>
              <a:t>posebno</a:t>
            </a:r>
            <a:r>
              <a:rPr lang="en-US" sz="1600" dirty="0"/>
              <a:t> je </a:t>
            </a:r>
            <a:r>
              <a:rPr lang="en-US" sz="1600" dirty="0" err="1"/>
              <a:t>mjesto</a:t>
            </a:r>
            <a:r>
              <a:rPr lang="en-US" sz="1600" dirty="0"/>
              <a:t> </a:t>
            </a:r>
            <a:r>
              <a:rPr lang="en-US" sz="1600" dirty="0" err="1"/>
              <a:t>imala</a:t>
            </a:r>
            <a:r>
              <a:rPr lang="en-US" sz="1600" dirty="0"/>
              <a:t> </a:t>
            </a:r>
            <a:r>
              <a:rPr lang="en-US" sz="1600" dirty="0" err="1"/>
              <a:t>lavanda</a:t>
            </a:r>
            <a:r>
              <a:rPr lang="en-US" sz="1600" dirty="0"/>
              <a:t>. </a:t>
            </a:r>
            <a:r>
              <a:rPr lang="en-US" sz="1600" dirty="0" err="1"/>
              <a:t>Lavanda</a:t>
            </a:r>
            <a:r>
              <a:rPr lang="en-US" sz="1600" dirty="0"/>
              <a:t> je za </a:t>
            </a:r>
            <a:r>
              <a:rPr lang="en-US" sz="1600" dirty="0" err="1"/>
              <a:t>vrijeme</a:t>
            </a:r>
            <a:r>
              <a:rPr lang="en-US" sz="1600" dirty="0"/>
              <a:t> </a:t>
            </a:r>
            <a:r>
              <a:rPr lang="en-US" sz="1600" dirty="0" err="1"/>
              <a:t>londonske</a:t>
            </a:r>
            <a:r>
              <a:rPr lang="en-US" sz="1600" dirty="0"/>
              <a:t> </a:t>
            </a:r>
            <a:r>
              <a:rPr lang="en-US" sz="1600" dirty="0" err="1"/>
              <a:t>kuge</a:t>
            </a:r>
            <a:r>
              <a:rPr lang="en-US" sz="1600" dirty="0"/>
              <a:t> u 18. </a:t>
            </a:r>
            <a:r>
              <a:rPr lang="en-US" sz="1600" dirty="0" err="1"/>
              <a:t>stoljeću</a:t>
            </a:r>
            <a:r>
              <a:rPr lang="en-US" sz="1600" dirty="0"/>
              <a:t> </a:t>
            </a:r>
            <a:r>
              <a:rPr lang="en-US" sz="1600" dirty="0" err="1"/>
              <a:t>korištena</a:t>
            </a:r>
            <a:r>
              <a:rPr lang="en-US" sz="1600" dirty="0"/>
              <a:t> </a:t>
            </a:r>
            <a:r>
              <a:rPr lang="en-US" sz="1600" dirty="0" err="1"/>
              <a:t>kao</a:t>
            </a:r>
            <a:r>
              <a:rPr lang="en-US" sz="1600" dirty="0"/>
              <a:t> </a:t>
            </a:r>
            <a:r>
              <a:rPr lang="en-US" sz="1600" dirty="0" err="1"/>
              <a:t>zaštita</a:t>
            </a:r>
            <a:r>
              <a:rPr lang="en-US" sz="1600" dirty="0"/>
              <a:t> od </a:t>
            </a:r>
            <a:r>
              <a:rPr lang="en-US" sz="1600" dirty="0" err="1"/>
              <a:t>infekcije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taj </a:t>
            </a:r>
            <a:r>
              <a:rPr lang="en-US" sz="1600" dirty="0" err="1"/>
              <a:t>način</a:t>
            </a:r>
            <a:r>
              <a:rPr lang="en-US" sz="1600" dirty="0"/>
              <a:t> da </a:t>
            </a:r>
            <a:r>
              <a:rPr lang="en-US" sz="1600" dirty="0" err="1"/>
              <a:t>su</a:t>
            </a:r>
            <a:r>
              <a:rPr lang="en-US" sz="1600" dirty="0"/>
              <a:t> je </a:t>
            </a:r>
            <a:r>
              <a:rPr lang="en-US" sz="1600" dirty="0" err="1"/>
              <a:t>ljudi</a:t>
            </a:r>
            <a:r>
              <a:rPr lang="en-US" sz="1600" dirty="0"/>
              <a:t> </a:t>
            </a:r>
            <a:r>
              <a:rPr lang="en-US" sz="1600" dirty="0" err="1"/>
              <a:t>stavljali</a:t>
            </a:r>
            <a:r>
              <a:rPr lang="en-US" sz="1600" dirty="0"/>
              <a:t> </a:t>
            </a:r>
            <a:r>
              <a:rPr lang="en-US" sz="1600" dirty="0" err="1"/>
              <a:t>ispod</a:t>
            </a:r>
            <a:r>
              <a:rPr lang="en-US" sz="1600" dirty="0"/>
              <a:t> </a:t>
            </a:r>
            <a:r>
              <a:rPr lang="en-US" sz="1600" dirty="0" err="1"/>
              <a:t>nosa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tako</a:t>
            </a:r>
            <a:r>
              <a:rPr lang="en-US" sz="1600" dirty="0"/>
              <a:t> </a:t>
            </a:r>
            <a:r>
              <a:rPr lang="en-US" sz="1600" dirty="0" err="1"/>
              <a:t>disali</a:t>
            </a:r>
            <a:r>
              <a:rPr lang="en-US" sz="1600" dirty="0"/>
              <a:t>. </a:t>
            </a:r>
            <a:r>
              <a:rPr lang="en-US" sz="1600" dirty="0" err="1"/>
              <a:t>Lavanda</a:t>
            </a:r>
            <a:r>
              <a:rPr lang="en-US" sz="1600" dirty="0"/>
              <a:t> je </a:t>
            </a:r>
            <a:r>
              <a:rPr lang="en-US" sz="1600" dirty="0" err="1"/>
              <a:t>također</a:t>
            </a:r>
            <a:r>
              <a:rPr lang="en-US" sz="1600" dirty="0"/>
              <a:t> </a:t>
            </a:r>
            <a:r>
              <a:rPr lang="en-US" sz="1600" dirty="0" err="1"/>
              <a:t>bila</a:t>
            </a:r>
            <a:r>
              <a:rPr lang="en-US" sz="1600" dirty="0"/>
              <a:t> </a:t>
            </a:r>
            <a:r>
              <a:rPr lang="en-US" sz="1600" dirty="0" err="1"/>
              <a:t>korisna</a:t>
            </a:r>
            <a:r>
              <a:rPr lang="en-US" sz="1600" dirty="0"/>
              <a:t> za </a:t>
            </a:r>
            <a:r>
              <a:rPr lang="en-US" sz="1600" dirty="0" err="1"/>
              <a:t>vrijeme</a:t>
            </a:r>
            <a:r>
              <a:rPr lang="en-US" sz="1600" dirty="0"/>
              <a:t> </a:t>
            </a:r>
            <a:r>
              <a:rPr lang="en-US" sz="1600" dirty="0" err="1"/>
              <a:t>prvog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drugog</a:t>
            </a:r>
            <a:r>
              <a:rPr lang="en-US" sz="1600" dirty="0"/>
              <a:t> </a:t>
            </a:r>
            <a:r>
              <a:rPr lang="en-US" sz="1600" dirty="0" err="1"/>
              <a:t>svjetskog</a:t>
            </a:r>
            <a:r>
              <a:rPr lang="en-US" sz="1600" dirty="0"/>
              <a:t> rata, </a:t>
            </a:r>
            <a:r>
              <a:rPr lang="en-US" sz="1600" dirty="0" err="1"/>
              <a:t>gdje</a:t>
            </a:r>
            <a:r>
              <a:rPr lang="en-US" sz="1600" dirty="0"/>
              <a:t> se je </a:t>
            </a:r>
            <a:r>
              <a:rPr lang="en-US" sz="1600" dirty="0" err="1"/>
              <a:t>koristila</a:t>
            </a:r>
            <a:r>
              <a:rPr lang="en-US" sz="1600" dirty="0"/>
              <a:t> </a:t>
            </a:r>
            <a:r>
              <a:rPr lang="en-US" sz="1600" dirty="0" err="1"/>
              <a:t>kao</a:t>
            </a:r>
            <a:r>
              <a:rPr lang="en-US" sz="1600" dirty="0"/>
              <a:t> </a:t>
            </a:r>
            <a:r>
              <a:rPr lang="en-US" sz="1600" dirty="0" err="1"/>
              <a:t>sredstvo</a:t>
            </a:r>
            <a:r>
              <a:rPr lang="en-US" sz="1600" dirty="0"/>
              <a:t> </a:t>
            </a:r>
            <a:r>
              <a:rPr lang="en-US" sz="1600" dirty="0" err="1"/>
              <a:t>protiv</a:t>
            </a:r>
            <a:r>
              <a:rPr lang="en-US" sz="1600" dirty="0"/>
              <a:t> </a:t>
            </a:r>
            <a:r>
              <a:rPr lang="en-US" sz="1600" dirty="0" err="1"/>
              <a:t>boli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kod</a:t>
            </a:r>
            <a:r>
              <a:rPr lang="en-US" sz="1600" dirty="0"/>
              <a:t> </a:t>
            </a:r>
            <a:r>
              <a:rPr lang="en-US" sz="1600" dirty="0" err="1"/>
              <a:t>previjanja</a:t>
            </a:r>
            <a:r>
              <a:rPr lang="en-US" sz="1600" dirty="0"/>
              <a:t> rana </a:t>
            </a:r>
            <a:r>
              <a:rPr lang="en-US" sz="1600" dirty="0" err="1"/>
              <a:t>kao</a:t>
            </a:r>
            <a:r>
              <a:rPr lang="en-US" sz="1600" dirty="0"/>
              <a:t> </a:t>
            </a:r>
            <a:r>
              <a:rPr lang="en-US" sz="1600" dirty="0" err="1"/>
              <a:t>zaštita</a:t>
            </a:r>
            <a:r>
              <a:rPr lang="en-US" sz="1600" dirty="0"/>
              <a:t> od </a:t>
            </a:r>
            <a:r>
              <a:rPr lang="en-US" sz="1600" dirty="0" err="1"/>
              <a:t>infekcija</a:t>
            </a:r>
            <a:r>
              <a:rPr lang="en-US" sz="1600" dirty="0"/>
              <a:t>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BFA1385-8B6C-4EAD-AF7A-61A86DFBB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6336" y="287655"/>
            <a:ext cx="2647950" cy="172402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5D442B0-963A-481D-A921-495EE04AB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0464" y="3540390"/>
            <a:ext cx="1760185" cy="176018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20631B54-03B8-499C-9105-EC3AAC6F0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1534" y="2296362"/>
            <a:ext cx="2229115" cy="111455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CFFEB47-24BC-4F96-B78C-9C51DF064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5098" y="5125156"/>
            <a:ext cx="1415458" cy="141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5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6B643FF-D91C-48C4-9A36-C6CE824D4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SMILJE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75C6FCC-141F-45E3-8E29-322DA572E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8655756" cy="416052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Smilje</a:t>
            </a:r>
            <a:r>
              <a:rPr lang="en-US" dirty="0"/>
              <a:t> </a:t>
            </a:r>
            <a:r>
              <a:rPr lang="en-US" dirty="0" err="1"/>
              <a:t>veliki</a:t>
            </a:r>
            <a:r>
              <a:rPr lang="en-US" dirty="0"/>
              <a:t> rod </a:t>
            </a:r>
            <a:r>
              <a:rPr lang="en-US" dirty="0" err="1"/>
              <a:t>jednogodišnjeg</a:t>
            </a:r>
            <a:r>
              <a:rPr lang="en-US" dirty="0"/>
              <a:t> </a:t>
            </a:r>
            <a:r>
              <a:rPr lang="en-US" dirty="0" err="1"/>
              <a:t>raslinja</a:t>
            </a:r>
            <a:r>
              <a:rPr lang="en-US" dirty="0"/>
              <a:t>, </a:t>
            </a:r>
            <a:r>
              <a:rPr lang="en-US" dirty="0" err="1"/>
              <a:t>trajnica</a:t>
            </a:r>
            <a:r>
              <a:rPr lang="en-US" dirty="0"/>
              <a:t>, </a:t>
            </a:r>
            <a:r>
              <a:rPr lang="en-US" dirty="0" err="1"/>
              <a:t>polugrmova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grmova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porodice</a:t>
            </a:r>
            <a:r>
              <a:rPr lang="en-US" dirty="0"/>
              <a:t> </a:t>
            </a:r>
            <a:r>
              <a:rPr lang="en-US" dirty="0" err="1"/>
              <a:t>glavočika</a:t>
            </a:r>
            <a:r>
              <a:rPr lang="en-US" dirty="0"/>
              <a:t>. </a:t>
            </a:r>
            <a:r>
              <a:rPr lang="en-US" dirty="0" err="1"/>
              <a:t>Pripada</a:t>
            </a:r>
            <a:r>
              <a:rPr lang="en-US" dirty="0"/>
              <a:t> mu </a:t>
            </a:r>
            <a:r>
              <a:rPr lang="en-US" dirty="0" err="1"/>
              <a:t>preko</a:t>
            </a:r>
            <a:r>
              <a:rPr lang="en-US" dirty="0"/>
              <a:t> 560 </a:t>
            </a:r>
            <a:r>
              <a:rPr lang="en-US" dirty="0" err="1"/>
              <a:t>vrsta</a:t>
            </a:r>
            <a:r>
              <a:rPr lang="en-US" dirty="0"/>
              <a:t>, od </a:t>
            </a:r>
            <a:r>
              <a:rPr lang="en-US" dirty="0" err="1"/>
              <a:t>kojih</a:t>
            </a:r>
            <a:r>
              <a:rPr lang="en-US" dirty="0"/>
              <a:t> je </a:t>
            </a:r>
            <a:r>
              <a:rPr lang="en-US" dirty="0" err="1"/>
              <a:t>najpoznatije</a:t>
            </a:r>
            <a:r>
              <a:rPr lang="en-US" dirty="0"/>
              <a:t> </a:t>
            </a:r>
            <a:r>
              <a:rPr lang="en-US" dirty="0" err="1"/>
              <a:t>sredozemno</a:t>
            </a:r>
            <a:r>
              <a:rPr lang="en-US" dirty="0"/>
              <a:t> </a:t>
            </a:r>
            <a:r>
              <a:rPr lang="en-US" dirty="0" err="1"/>
              <a:t>smilje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uskolisno</a:t>
            </a:r>
            <a:r>
              <a:rPr lang="en-US" dirty="0"/>
              <a:t> </a:t>
            </a:r>
            <a:r>
              <a:rPr lang="en-US" dirty="0" err="1"/>
              <a:t>smilje</a:t>
            </a:r>
            <a:r>
              <a:rPr lang="en-US" dirty="0"/>
              <a:t>, </a:t>
            </a:r>
            <a:r>
              <a:rPr lang="en-US" dirty="0" err="1"/>
              <a:t>primorsko</a:t>
            </a:r>
            <a:r>
              <a:rPr lang="en-US" dirty="0"/>
              <a:t> </a:t>
            </a:r>
            <a:r>
              <a:rPr lang="en-US" dirty="0" err="1"/>
              <a:t>smilje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</a:t>
            </a:r>
            <a:r>
              <a:rPr lang="en-US" dirty="0" err="1"/>
              <a:t>raste</a:t>
            </a:r>
            <a:r>
              <a:rPr lang="en-US" dirty="0"/>
              <a:t> po </a:t>
            </a:r>
            <a:r>
              <a:rPr lang="en-US" dirty="0" err="1"/>
              <a:t>sunčanim</a:t>
            </a:r>
            <a:r>
              <a:rPr lang="en-US" dirty="0"/>
              <a:t> </a:t>
            </a:r>
            <a:r>
              <a:rPr lang="en-US" dirty="0" err="1"/>
              <a:t>mediteranskim</a:t>
            </a:r>
            <a:r>
              <a:rPr lang="en-US" dirty="0"/>
              <a:t> </a:t>
            </a:r>
            <a:r>
              <a:rPr lang="en-US" dirty="0" err="1"/>
              <a:t>kamenjarima</a:t>
            </a:r>
            <a:r>
              <a:rPr lang="en-US" dirty="0"/>
              <a:t>. Ova </a:t>
            </a:r>
            <a:r>
              <a:rPr lang="en-US" dirty="0" err="1"/>
              <a:t>vrsta</a:t>
            </a:r>
            <a:r>
              <a:rPr lang="en-US" dirty="0"/>
              <a:t> </a:t>
            </a:r>
            <a:r>
              <a:rPr lang="en-US" dirty="0" err="1"/>
              <a:t>naraste</a:t>
            </a:r>
            <a:r>
              <a:rPr lang="en-US" dirty="0"/>
              <a:t> 60 cm, </a:t>
            </a:r>
            <a:r>
              <a:rPr lang="en-US" dirty="0" err="1"/>
              <a:t>ima</a:t>
            </a:r>
            <a:r>
              <a:rPr lang="en-US" dirty="0"/>
              <a:t> </a:t>
            </a:r>
            <a:r>
              <a:rPr lang="en-US" dirty="0" err="1"/>
              <a:t>uske</a:t>
            </a:r>
            <a:r>
              <a:rPr lang="en-US" dirty="0"/>
              <a:t> </a:t>
            </a:r>
            <a:r>
              <a:rPr lang="en-US" dirty="0" err="1"/>
              <a:t>listiće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žute</a:t>
            </a:r>
            <a:r>
              <a:rPr lang="en-US" dirty="0"/>
              <a:t> </a:t>
            </a:r>
            <a:r>
              <a:rPr lang="en-US" dirty="0" err="1"/>
              <a:t>cvjetove</a:t>
            </a:r>
            <a:r>
              <a:rPr lang="en-US" dirty="0"/>
              <a:t>, a </a:t>
            </a:r>
            <a:r>
              <a:rPr lang="en-US" dirty="0" err="1"/>
              <a:t>najpoznatija</a:t>
            </a:r>
            <a:r>
              <a:rPr lang="en-US" dirty="0"/>
              <a:t> je po </a:t>
            </a:r>
            <a:r>
              <a:rPr lang="en-US" dirty="0" err="1"/>
              <a:t>svojoj</a:t>
            </a:r>
            <a:r>
              <a:rPr lang="en-US" dirty="0"/>
              <a:t> </a:t>
            </a:r>
            <a:r>
              <a:rPr lang="en-US" dirty="0" err="1"/>
              <a:t>djelotvornosti</a:t>
            </a:r>
            <a:r>
              <a:rPr lang="en-US" dirty="0"/>
              <a:t> </a:t>
            </a:r>
            <a:r>
              <a:rPr lang="en-US" dirty="0" err="1"/>
              <a:t>protiv</a:t>
            </a:r>
            <a:r>
              <a:rPr lang="en-US" dirty="0"/>
              <a:t> </a:t>
            </a:r>
            <a:r>
              <a:rPr lang="en-US" dirty="0" err="1"/>
              <a:t>starenja</a:t>
            </a:r>
            <a:r>
              <a:rPr lang="en-US" dirty="0"/>
              <a:t> </a:t>
            </a:r>
            <a:r>
              <a:rPr lang="en-US" dirty="0" err="1"/>
              <a:t>kože</a:t>
            </a:r>
            <a:r>
              <a:rPr lang="hr-HR" dirty="0"/>
              <a:t>.</a:t>
            </a:r>
          </a:p>
          <a:p>
            <a:r>
              <a:rPr lang="en-US" dirty="0"/>
              <a:t>Danas se </a:t>
            </a:r>
            <a:r>
              <a:rPr lang="en-US" dirty="0" err="1"/>
              <a:t>biljka</a:t>
            </a:r>
            <a:r>
              <a:rPr lang="en-US" dirty="0"/>
              <a:t> </a:t>
            </a:r>
            <a:r>
              <a:rPr lang="en-US" dirty="0" err="1"/>
              <a:t>često</a:t>
            </a:r>
            <a:r>
              <a:rPr lang="en-US" dirty="0"/>
              <a:t> </a:t>
            </a:r>
            <a:r>
              <a:rPr lang="en-US" dirty="0" err="1"/>
              <a:t>uzgaja</a:t>
            </a:r>
            <a:r>
              <a:rPr lang="en-US" dirty="0"/>
              <a:t> </a:t>
            </a:r>
            <a:r>
              <a:rPr lang="en-US" dirty="0" err="1"/>
              <a:t>najviše</a:t>
            </a:r>
            <a:r>
              <a:rPr lang="en-US" dirty="0"/>
              <a:t> </a:t>
            </a:r>
            <a:r>
              <a:rPr lang="en-US" dirty="0" err="1"/>
              <a:t>zbog</a:t>
            </a:r>
            <a:r>
              <a:rPr lang="en-US" dirty="0"/>
              <a:t> </a:t>
            </a:r>
            <a:r>
              <a:rPr lang="en-US" dirty="0" err="1"/>
              <a:t>kvalitetnog</a:t>
            </a:r>
            <a:r>
              <a:rPr lang="en-US" dirty="0"/>
              <a:t> </a:t>
            </a:r>
            <a:r>
              <a:rPr lang="en-US" dirty="0" err="1"/>
              <a:t>ulja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</a:t>
            </a:r>
            <a:r>
              <a:rPr lang="en-US" dirty="0" err="1"/>
              <a:t>ima</a:t>
            </a:r>
            <a:r>
              <a:rPr lang="en-US" dirty="0"/>
              <a:t> u </a:t>
            </a:r>
            <a:r>
              <a:rPr lang="en-US" dirty="0" err="1"/>
              <a:t>sebi</a:t>
            </a:r>
            <a:r>
              <a:rPr lang="en-US" dirty="0"/>
              <a:t>. </a:t>
            </a:r>
            <a:r>
              <a:rPr lang="en-US" dirty="0" err="1"/>
              <a:t>Ulje</a:t>
            </a:r>
            <a:r>
              <a:rPr lang="en-US" dirty="0"/>
              <a:t> se </a:t>
            </a:r>
            <a:r>
              <a:rPr lang="en-US" dirty="0" err="1"/>
              <a:t>koristi</a:t>
            </a:r>
            <a:r>
              <a:rPr lang="en-US" dirty="0"/>
              <a:t> u </a:t>
            </a:r>
            <a:r>
              <a:rPr lang="en-US" dirty="0" err="1"/>
              <a:t>kozmetičkoj</a:t>
            </a:r>
            <a:r>
              <a:rPr lang="en-US" dirty="0"/>
              <a:t> </a:t>
            </a:r>
            <a:r>
              <a:rPr lang="en-US" dirty="0" err="1"/>
              <a:t>industriji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medicini</a:t>
            </a:r>
            <a:r>
              <a:rPr lang="en-US" dirty="0"/>
              <a:t>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5C19FAE-94D0-4231-B0CE-CD2DA1D1F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820" y="264363"/>
            <a:ext cx="3327224" cy="166886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CEFF8CB-74D4-45F6-9F8A-116A75A97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6729" y="4660194"/>
            <a:ext cx="2657475" cy="17145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2BEBE259-14D5-433F-B6DA-B8860EB4C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5557" y="3419827"/>
            <a:ext cx="2179817" cy="124036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AC9485F-EA0C-4C3D-A09B-79D928A959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3956" y="1951104"/>
            <a:ext cx="1603022" cy="146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91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C14E688-BFF3-439C-8659-E00823985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KAMILICA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C4DDF6F-BAAA-481E-8777-5F73DAC58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9073444" cy="416052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Prava </a:t>
            </a:r>
            <a:r>
              <a:rPr lang="en-US" dirty="0" err="1"/>
              <a:t>kamilica</a:t>
            </a:r>
            <a:r>
              <a:rPr lang="en-US" dirty="0"/>
              <a:t> </a:t>
            </a:r>
            <a:r>
              <a:rPr lang="en-US" dirty="0" err="1"/>
              <a:t>jednogodišnja</a:t>
            </a:r>
            <a:r>
              <a:rPr lang="en-US" dirty="0"/>
              <a:t> </a:t>
            </a:r>
            <a:r>
              <a:rPr lang="en-US" dirty="0" err="1"/>
              <a:t>biljka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porodice</a:t>
            </a:r>
            <a:r>
              <a:rPr lang="en-US" dirty="0"/>
              <a:t> </a:t>
            </a:r>
            <a:r>
              <a:rPr lang="en-US" dirty="0" err="1"/>
              <a:t>glavočika</a:t>
            </a:r>
            <a:r>
              <a:rPr lang="en-US" dirty="0"/>
              <a:t>, </a:t>
            </a:r>
            <a:r>
              <a:rPr lang="en-US" dirty="0" err="1"/>
              <a:t>visine</a:t>
            </a:r>
            <a:r>
              <a:rPr lang="en-US" dirty="0"/>
              <a:t> 15-60 cm, </a:t>
            </a:r>
            <a:r>
              <a:rPr lang="en-US" dirty="0" err="1"/>
              <a:t>tankog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razgranatog</a:t>
            </a:r>
            <a:r>
              <a:rPr lang="en-US" dirty="0"/>
              <a:t> </a:t>
            </a:r>
            <a:r>
              <a:rPr lang="en-US" dirty="0" err="1"/>
              <a:t>korijena</a:t>
            </a:r>
            <a:r>
              <a:rPr lang="en-US" dirty="0"/>
              <a:t>, </a:t>
            </a:r>
            <a:r>
              <a:rPr lang="en-US" dirty="0" err="1"/>
              <a:t>dvostruko</a:t>
            </a:r>
            <a:r>
              <a:rPr lang="en-US" dirty="0"/>
              <a:t> </a:t>
            </a:r>
            <a:r>
              <a:rPr lang="en-US" dirty="0" err="1"/>
              <a:t>perasto</a:t>
            </a:r>
            <a:r>
              <a:rPr lang="en-US" dirty="0"/>
              <a:t> </a:t>
            </a:r>
            <a:r>
              <a:rPr lang="en-US" dirty="0" err="1"/>
              <a:t>razdijeljenih</a:t>
            </a:r>
            <a:r>
              <a:rPr lang="en-US" dirty="0"/>
              <a:t> </a:t>
            </a:r>
            <a:r>
              <a:rPr lang="en-US" dirty="0" err="1"/>
              <a:t>listova</a:t>
            </a:r>
            <a:r>
              <a:rPr lang="en-US" dirty="0"/>
              <a:t>. </a:t>
            </a:r>
            <a:r>
              <a:rPr lang="en-US" dirty="0" err="1"/>
              <a:t>Stabljika</a:t>
            </a:r>
            <a:r>
              <a:rPr lang="en-US" dirty="0"/>
              <a:t> je </a:t>
            </a:r>
            <a:r>
              <a:rPr lang="en-US" dirty="0" err="1"/>
              <a:t>uspravna</a:t>
            </a:r>
            <a:r>
              <a:rPr lang="en-US" dirty="0"/>
              <a:t>, </a:t>
            </a:r>
            <a:r>
              <a:rPr lang="en-US" dirty="0" err="1"/>
              <a:t>gola</a:t>
            </a:r>
            <a:r>
              <a:rPr lang="en-US" dirty="0"/>
              <a:t>, </a:t>
            </a:r>
            <a:r>
              <a:rPr lang="en-US" dirty="0" err="1"/>
              <a:t>većinom</a:t>
            </a:r>
            <a:r>
              <a:rPr lang="en-US" dirty="0"/>
              <a:t> </a:t>
            </a:r>
            <a:r>
              <a:rPr lang="en-US" dirty="0" err="1"/>
              <a:t>razgranjena</a:t>
            </a:r>
            <a:r>
              <a:rPr lang="en-US" dirty="0"/>
              <a:t>. </a:t>
            </a:r>
            <a:r>
              <a:rPr lang="en-US" dirty="0" err="1"/>
              <a:t>Listovi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naizmjenični</a:t>
            </a:r>
            <a:r>
              <a:rPr lang="en-US" dirty="0"/>
              <a:t>, 2-3 puta </a:t>
            </a:r>
            <a:r>
              <a:rPr lang="en-US" dirty="0" err="1"/>
              <a:t>perasto</a:t>
            </a:r>
            <a:r>
              <a:rPr lang="en-US" dirty="0"/>
              <a:t> </a:t>
            </a:r>
            <a:r>
              <a:rPr lang="en-US" dirty="0" err="1"/>
              <a:t>razdijeljeni</a:t>
            </a:r>
            <a:r>
              <a:rPr lang="en-US" dirty="0"/>
              <a:t>,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uskim</a:t>
            </a:r>
            <a:r>
              <a:rPr lang="en-US" dirty="0"/>
              <a:t>, </a:t>
            </a:r>
            <a:r>
              <a:rPr lang="en-US" dirty="0" err="1"/>
              <a:t>linearnim</a:t>
            </a:r>
            <a:r>
              <a:rPr lang="en-US" dirty="0"/>
              <a:t> </a:t>
            </a:r>
            <a:r>
              <a:rPr lang="en-US" dirty="0" err="1"/>
              <a:t>režnjevima</a:t>
            </a:r>
            <a:r>
              <a:rPr lang="en-US" dirty="0"/>
              <a:t>. </a:t>
            </a:r>
            <a:r>
              <a:rPr lang="en-US" dirty="0" err="1"/>
              <a:t>Mirišljive</a:t>
            </a:r>
            <a:r>
              <a:rPr lang="en-US" dirty="0"/>
              <a:t> </a:t>
            </a:r>
            <a:r>
              <a:rPr lang="en-US" dirty="0" err="1"/>
              <a:t>cvjetne</a:t>
            </a:r>
            <a:r>
              <a:rPr lang="en-US" dirty="0"/>
              <a:t> </a:t>
            </a:r>
            <a:r>
              <a:rPr lang="en-US" dirty="0" err="1"/>
              <a:t>glavice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pojedinačne</a:t>
            </a:r>
            <a:r>
              <a:rPr lang="en-US" dirty="0"/>
              <a:t>,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dugim</a:t>
            </a:r>
            <a:r>
              <a:rPr lang="en-US" dirty="0"/>
              <a:t> </a:t>
            </a:r>
            <a:r>
              <a:rPr lang="en-US" dirty="0" err="1"/>
              <a:t>stapkama</a:t>
            </a:r>
            <a:r>
              <a:rPr lang="en-US" dirty="0"/>
              <a:t>. </a:t>
            </a:r>
            <a:r>
              <a:rPr lang="en-US" dirty="0" err="1"/>
              <a:t>Imaju</a:t>
            </a:r>
            <a:r>
              <a:rPr lang="en-US" dirty="0"/>
              <a:t> </a:t>
            </a:r>
            <a:r>
              <a:rPr lang="en-US" dirty="0" err="1"/>
              <a:t>ispupčenu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šuplju</a:t>
            </a:r>
            <a:r>
              <a:rPr lang="en-US" dirty="0"/>
              <a:t> </a:t>
            </a:r>
            <a:r>
              <a:rPr lang="en-US" dirty="0" err="1"/>
              <a:t>cvjetnu</a:t>
            </a:r>
            <a:r>
              <a:rPr lang="en-US" dirty="0"/>
              <a:t> </a:t>
            </a:r>
            <a:r>
              <a:rPr lang="en-US" dirty="0" err="1"/>
              <a:t>ložu</a:t>
            </a:r>
            <a:r>
              <a:rPr lang="en-US" dirty="0"/>
              <a:t>, a </a:t>
            </a:r>
            <a:r>
              <a:rPr lang="en-US" dirty="0" err="1"/>
              <a:t>sastavljene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od </a:t>
            </a:r>
            <a:r>
              <a:rPr lang="en-US" dirty="0" err="1"/>
              <a:t>dvospolnih</a:t>
            </a:r>
            <a:r>
              <a:rPr lang="en-US" dirty="0"/>
              <a:t> </a:t>
            </a:r>
            <a:r>
              <a:rPr lang="en-US" dirty="0" err="1"/>
              <a:t>žutih</a:t>
            </a:r>
            <a:r>
              <a:rPr lang="en-US" dirty="0"/>
              <a:t> </a:t>
            </a:r>
            <a:r>
              <a:rPr lang="en-US" dirty="0" err="1"/>
              <a:t>cjevastih</a:t>
            </a:r>
            <a:r>
              <a:rPr lang="en-US" dirty="0"/>
              <a:t> </a:t>
            </a:r>
            <a:r>
              <a:rPr lang="en-US" dirty="0" err="1"/>
              <a:t>cvjetića</a:t>
            </a:r>
            <a:r>
              <a:rPr lang="en-US" dirty="0"/>
              <a:t> u </a:t>
            </a:r>
            <a:r>
              <a:rPr lang="en-US" dirty="0" err="1"/>
              <a:t>sredini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bijelih</a:t>
            </a:r>
            <a:r>
              <a:rPr lang="en-US" dirty="0"/>
              <a:t> </a:t>
            </a:r>
            <a:r>
              <a:rPr lang="en-US" dirty="0" err="1"/>
              <a:t>jezičastih</a:t>
            </a:r>
            <a:r>
              <a:rPr lang="en-US" dirty="0"/>
              <a:t> </a:t>
            </a:r>
            <a:r>
              <a:rPr lang="en-US" dirty="0" err="1"/>
              <a:t>cvjetića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rubu</a:t>
            </a:r>
            <a:r>
              <a:rPr lang="en-US" dirty="0"/>
              <a:t>, </a:t>
            </a:r>
            <a:r>
              <a:rPr lang="en-US" dirty="0" err="1"/>
              <a:t>koji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povijeni</a:t>
            </a:r>
            <a:r>
              <a:rPr lang="en-US" dirty="0"/>
              <a:t> </a:t>
            </a:r>
            <a:r>
              <a:rPr lang="en-US" dirty="0" err="1"/>
              <a:t>prema</a:t>
            </a:r>
            <a:r>
              <a:rPr lang="en-US" dirty="0"/>
              <a:t> </a:t>
            </a:r>
            <a:r>
              <a:rPr lang="en-US" dirty="0" err="1"/>
              <a:t>dolje</a:t>
            </a:r>
            <a:r>
              <a:rPr lang="en-US" dirty="0"/>
              <a:t>. </a:t>
            </a:r>
            <a:r>
              <a:rPr lang="en-US" dirty="0" err="1"/>
              <a:t>Plodovi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sitne</a:t>
            </a:r>
            <a:r>
              <a:rPr lang="en-US" dirty="0"/>
              <a:t> </a:t>
            </a:r>
            <a:r>
              <a:rPr lang="en-US" dirty="0" err="1"/>
              <a:t>duguljaste</a:t>
            </a:r>
            <a:r>
              <a:rPr lang="en-US" dirty="0"/>
              <a:t> </a:t>
            </a:r>
            <a:r>
              <a:rPr lang="en-US" dirty="0" err="1"/>
              <a:t>svijetlo-smeđe</a:t>
            </a:r>
            <a:r>
              <a:rPr lang="en-US" dirty="0"/>
              <a:t> </a:t>
            </a:r>
            <a:r>
              <a:rPr lang="en-US" dirty="0" err="1"/>
              <a:t>roške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3 </a:t>
            </a:r>
            <a:r>
              <a:rPr lang="en-US" dirty="0" err="1"/>
              <a:t>rebra</a:t>
            </a:r>
            <a:r>
              <a:rPr lang="en-US" dirty="0"/>
              <a:t>, bez </a:t>
            </a:r>
            <a:r>
              <a:rPr lang="en-US" dirty="0" err="1"/>
              <a:t>kunadre</a:t>
            </a:r>
            <a:r>
              <a:rPr lang="en-US" dirty="0"/>
              <a:t>. </a:t>
            </a:r>
            <a:r>
              <a:rPr lang="en-US" dirty="0" err="1"/>
              <a:t>Biljka</a:t>
            </a:r>
            <a:r>
              <a:rPr lang="en-US" dirty="0"/>
              <a:t> </a:t>
            </a:r>
            <a:r>
              <a:rPr lang="en-US" dirty="0" err="1"/>
              <a:t>cvate</a:t>
            </a:r>
            <a:r>
              <a:rPr lang="en-US" dirty="0"/>
              <a:t> od </a:t>
            </a:r>
            <a:r>
              <a:rPr lang="en-US" dirty="0" err="1"/>
              <a:t>kraja</a:t>
            </a:r>
            <a:r>
              <a:rPr lang="en-US" dirty="0"/>
              <a:t> </a:t>
            </a:r>
            <a:r>
              <a:rPr lang="en-US" dirty="0" err="1"/>
              <a:t>travnja</a:t>
            </a:r>
            <a:r>
              <a:rPr lang="en-US" dirty="0"/>
              <a:t> do </a:t>
            </a:r>
            <a:r>
              <a:rPr lang="en-US" dirty="0" err="1"/>
              <a:t>rujna</a:t>
            </a:r>
            <a:r>
              <a:rPr lang="en-US" dirty="0"/>
              <a:t>.</a:t>
            </a:r>
            <a:endParaRPr lang="hr-HR" dirty="0"/>
          </a:p>
          <a:p>
            <a:r>
              <a:rPr lang="en-US" dirty="0" err="1"/>
              <a:t>Uporaba</a:t>
            </a:r>
            <a:r>
              <a:rPr lang="en-US" dirty="0"/>
              <a:t> </a:t>
            </a:r>
            <a:r>
              <a:rPr lang="en-US" dirty="0" err="1"/>
              <a:t>kamilice</a:t>
            </a:r>
            <a:r>
              <a:rPr lang="en-US" dirty="0"/>
              <a:t> je </a:t>
            </a:r>
            <a:r>
              <a:rPr lang="en-US" dirty="0" err="1"/>
              <a:t>vrlo</a:t>
            </a:r>
            <a:r>
              <a:rPr lang="en-US" dirty="0"/>
              <a:t> </a:t>
            </a:r>
            <a:r>
              <a:rPr lang="en-US" dirty="0" err="1"/>
              <a:t>raširena</a:t>
            </a:r>
            <a:r>
              <a:rPr lang="en-US" dirty="0"/>
              <a:t>, </a:t>
            </a:r>
            <a:r>
              <a:rPr lang="en-US" dirty="0" err="1"/>
              <a:t>kako</a:t>
            </a:r>
            <a:r>
              <a:rPr lang="en-US" dirty="0"/>
              <a:t> u </a:t>
            </a:r>
            <a:r>
              <a:rPr lang="en-US" dirty="0" err="1"/>
              <a:t>narodnoj</a:t>
            </a:r>
            <a:r>
              <a:rPr lang="en-US" dirty="0"/>
              <a:t> </a:t>
            </a:r>
            <a:r>
              <a:rPr lang="en-US" dirty="0" err="1"/>
              <a:t>tako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u </a:t>
            </a:r>
            <a:r>
              <a:rPr lang="en-US" dirty="0" err="1"/>
              <a:t>službenoj</a:t>
            </a:r>
            <a:r>
              <a:rPr lang="en-US" dirty="0"/>
              <a:t> </a:t>
            </a:r>
            <a:r>
              <a:rPr lang="en-US" dirty="0" err="1"/>
              <a:t>medicini</a:t>
            </a:r>
            <a:r>
              <a:rPr lang="en-US" dirty="0"/>
              <a:t>. Od </a:t>
            </a:r>
            <a:r>
              <a:rPr lang="en-US" dirty="0" err="1"/>
              <a:t>cvjetova</a:t>
            </a:r>
            <a:r>
              <a:rPr lang="en-US" dirty="0"/>
              <a:t> </a:t>
            </a:r>
            <a:r>
              <a:rPr lang="en-US" dirty="0" err="1"/>
              <a:t>kamilice</a:t>
            </a:r>
            <a:r>
              <a:rPr lang="en-US" dirty="0"/>
              <a:t> </a:t>
            </a:r>
            <a:r>
              <a:rPr lang="en-US" dirty="0" err="1"/>
              <a:t>najčešće</a:t>
            </a:r>
            <a:r>
              <a:rPr lang="en-US" dirty="0"/>
              <a:t> se </a:t>
            </a:r>
            <a:r>
              <a:rPr lang="en-US" dirty="0" err="1"/>
              <a:t>spravlja</a:t>
            </a:r>
            <a:r>
              <a:rPr lang="en-US" dirty="0"/>
              <a:t> </a:t>
            </a:r>
            <a:r>
              <a:rPr lang="en-US" dirty="0" err="1"/>
              <a:t>čaj</a:t>
            </a:r>
            <a:r>
              <a:rPr lang="en-US" dirty="0"/>
              <a:t>, </a:t>
            </a:r>
            <a:r>
              <a:rPr lang="en-US" dirty="0" err="1"/>
              <a:t>jedan</a:t>
            </a:r>
            <a:r>
              <a:rPr lang="en-US" dirty="0"/>
              <a:t> od </a:t>
            </a:r>
            <a:r>
              <a:rPr lang="en-US" dirty="0" err="1"/>
              <a:t>najpoznatijih</a:t>
            </a:r>
            <a:r>
              <a:rPr lang="en-US" dirty="0"/>
              <a:t> </a:t>
            </a:r>
            <a:r>
              <a:rPr lang="en-US" dirty="0" err="1"/>
              <a:t>narodnih</a:t>
            </a:r>
            <a:r>
              <a:rPr lang="en-US" dirty="0"/>
              <a:t> </a:t>
            </a:r>
            <a:r>
              <a:rPr lang="en-US" dirty="0" err="1"/>
              <a:t>lijekova</a:t>
            </a:r>
            <a:r>
              <a:rPr lang="en-US" dirty="0"/>
              <a:t>. </a:t>
            </a:r>
            <a:r>
              <a:rPr lang="en-US" dirty="0" err="1"/>
              <a:t>Poznata</a:t>
            </a:r>
            <a:r>
              <a:rPr lang="en-US" dirty="0"/>
              <a:t> je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primjena</a:t>
            </a:r>
            <a:r>
              <a:rPr lang="en-US" dirty="0"/>
              <a:t> </a:t>
            </a:r>
            <a:r>
              <a:rPr lang="en-US" dirty="0" err="1"/>
              <a:t>kamilice</a:t>
            </a:r>
            <a:r>
              <a:rPr lang="en-US" dirty="0"/>
              <a:t> u </a:t>
            </a:r>
            <a:r>
              <a:rPr lang="en-US" dirty="0" err="1"/>
              <a:t>aromaterapiji</a:t>
            </a:r>
            <a:r>
              <a:rPr lang="en-US" dirty="0"/>
              <a:t>. </a:t>
            </a:r>
            <a:r>
              <a:rPr lang="en-US" dirty="0" err="1"/>
              <a:t>Cijenjeno</a:t>
            </a:r>
            <a:r>
              <a:rPr lang="en-US" dirty="0"/>
              <a:t> je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poznato</a:t>
            </a:r>
            <a:r>
              <a:rPr lang="en-US" dirty="0"/>
              <a:t> </a:t>
            </a:r>
            <a:r>
              <a:rPr lang="en-US" dirty="0" err="1"/>
              <a:t>svježe</a:t>
            </a:r>
            <a:r>
              <a:rPr lang="en-US" dirty="0"/>
              <a:t> </a:t>
            </a:r>
            <a:r>
              <a:rPr lang="en-US" dirty="0" err="1"/>
              <a:t>dobiveno</a:t>
            </a:r>
            <a:r>
              <a:rPr lang="en-US" dirty="0"/>
              <a:t> </a:t>
            </a:r>
            <a:r>
              <a:rPr lang="en-US" dirty="0" err="1"/>
              <a:t>ulje</a:t>
            </a:r>
            <a:r>
              <a:rPr lang="en-US" dirty="0"/>
              <a:t> </a:t>
            </a:r>
            <a:r>
              <a:rPr lang="en-US" dirty="0" err="1"/>
              <a:t>kamilice</a:t>
            </a:r>
            <a:r>
              <a:rPr lang="en-US" dirty="0"/>
              <a:t>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AD3D5E1-7A51-4CBB-947C-C3D36FDE2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3039" y="215001"/>
            <a:ext cx="2517093" cy="168133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9EE7E85-A582-479F-A28A-85A671CC4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4565" y="5113002"/>
            <a:ext cx="2328622" cy="1529997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9CA7DB21-C8E4-4E3B-8ED0-D581DE595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2101" y="2332761"/>
            <a:ext cx="173355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1653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652EAFA-C8E1-4B77-BFB9-BA11BD206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BOSILJAK</a:t>
            </a:r>
            <a:endParaRPr lang="en-US" dirty="0"/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FEA2D594-EF17-4B60-A8CC-03117A8FC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8046156" cy="4160520"/>
          </a:xfrm>
        </p:spPr>
        <p:txBody>
          <a:bodyPr>
            <a:normAutofit fontScale="70000" lnSpcReduction="20000"/>
          </a:bodyPr>
          <a:lstStyle/>
          <a:p>
            <a:r>
              <a:rPr lang="hr-HR" dirty="0"/>
              <a:t>B</a:t>
            </a:r>
            <a:r>
              <a:rPr lang="en-US" dirty="0" err="1"/>
              <a:t>osiljak</a:t>
            </a:r>
            <a:r>
              <a:rPr lang="en-US" dirty="0"/>
              <a:t> je </a:t>
            </a:r>
            <a:r>
              <a:rPr lang="en-US" dirty="0" err="1"/>
              <a:t>jednogodišnja</a:t>
            </a:r>
            <a:r>
              <a:rPr lang="en-US" dirty="0"/>
              <a:t> </a:t>
            </a:r>
            <a:r>
              <a:rPr lang="en-US" dirty="0" err="1"/>
              <a:t>zeljasta</a:t>
            </a:r>
            <a:r>
              <a:rPr lang="en-US" dirty="0"/>
              <a:t> </a:t>
            </a:r>
            <a:r>
              <a:rPr lang="en-US" dirty="0" err="1"/>
              <a:t>biljka</a:t>
            </a:r>
            <a:r>
              <a:rPr lang="en-US" dirty="0"/>
              <a:t> </a:t>
            </a:r>
            <a:r>
              <a:rPr lang="en-US" dirty="0" err="1"/>
              <a:t>porijeklom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Indije</a:t>
            </a:r>
            <a:r>
              <a:rPr lang="en-US" dirty="0"/>
              <a:t>. </a:t>
            </a:r>
            <a:r>
              <a:rPr lang="en-US" dirty="0" err="1"/>
              <a:t>Poznata</a:t>
            </a:r>
            <a:r>
              <a:rPr lang="en-US" dirty="0"/>
              <a:t> je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začin</a:t>
            </a:r>
            <a:r>
              <a:rPr lang="en-US" dirty="0"/>
              <a:t>, </a:t>
            </a:r>
            <a:r>
              <a:rPr lang="en-US" dirty="0" err="1"/>
              <a:t>te</a:t>
            </a:r>
            <a:r>
              <a:rPr lang="en-US" dirty="0"/>
              <a:t> je </a:t>
            </a:r>
            <a:r>
              <a:rPr lang="en-US" dirty="0" err="1"/>
              <a:t>danas</a:t>
            </a:r>
            <a:r>
              <a:rPr lang="en-US" dirty="0"/>
              <a:t> </a:t>
            </a:r>
            <a:r>
              <a:rPr lang="en-US" dirty="0" err="1"/>
              <a:t>rasprostranjena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širem</a:t>
            </a:r>
            <a:r>
              <a:rPr lang="en-US" dirty="0"/>
              <a:t> </a:t>
            </a:r>
            <a:r>
              <a:rPr lang="en-US" dirty="0" err="1"/>
              <a:t>području</a:t>
            </a:r>
            <a:r>
              <a:rPr lang="en-US" dirty="0"/>
              <a:t> </a:t>
            </a:r>
            <a:r>
              <a:rPr lang="en-US" dirty="0" err="1"/>
              <a:t>Mediterana</a:t>
            </a:r>
            <a:r>
              <a:rPr lang="en-US" dirty="0"/>
              <a:t>, </a:t>
            </a:r>
            <a:r>
              <a:rPr lang="en-US" dirty="0" err="1"/>
              <a:t>zbog</a:t>
            </a:r>
            <a:r>
              <a:rPr lang="en-US" dirty="0"/>
              <a:t> </a:t>
            </a:r>
            <a:r>
              <a:rPr lang="en-US" dirty="0" err="1"/>
              <a:t>čega</a:t>
            </a:r>
            <a:r>
              <a:rPr lang="en-US" dirty="0"/>
              <a:t> je </a:t>
            </a:r>
            <a:r>
              <a:rPr lang="en-US" dirty="0" err="1"/>
              <a:t>nezaobilazna</a:t>
            </a:r>
            <a:r>
              <a:rPr lang="en-US" dirty="0"/>
              <a:t> u </a:t>
            </a:r>
            <a:r>
              <a:rPr lang="en-US" dirty="0" err="1"/>
              <a:t>mediteranskoj</a:t>
            </a:r>
            <a:r>
              <a:rPr lang="en-US" dirty="0"/>
              <a:t> </a:t>
            </a:r>
            <a:r>
              <a:rPr lang="en-US" dirty="0" err="1"/>
              <a:t>kuhinji</a:t>
            </a:r>
            <a:r>
              <a:rPr lang="en-US" dirty="0"/>
              <a:t>. </a:t>
            </a:r>
            <a:r>
              <a:rPr lang="en-US" dirty="0" err="1"/>
              <a:t>Lokalni</a:t>
            </a:r>
            <a:r>
              <a:rPr lang="en-US" dirty="0"/>
              <a:t> </a:t>
            </a:r>
            <a:r>
              <a:rPr lang="en-US" dirty="0" err="1"/>
              <a:t>nazivi</a:t>
            </a:r>
            <a:r>
              <a:rPr lang="en-US" dirty="0"/>
              <a:t> </a:t>
            </a:r>
            <a:r>
              <a:rPr lang="en-US" dirty="0" err="1"/>
              <a:t>kod</a:t>
            </a:r>
            <a:r>
              <a:rPr lang="en-US" dirty="0"/>
              <a:t> </a:t>
            </a:r>
            <a:r>
              <a:rPr lang="en-US" dirty="0" err="1"/>
              <a:t>nas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bosiok</a:t>
            </a:r>
            <a:r>
              <a:rPr lang="en-US" dirty="0"/>
              <a:t>, </a:t>
            </a:r>
            <a:r>
              <a:rPr lang="en-US" dirty="0" err="1"/>
              <a:t>bašelak</a:t>
            </a:r>
            <a:r>
              <a:rPr lang="en-US" dirty="0"/>
              <a:t>, </a:t>
            </a:r>
            <a:r>
              <a:rPr lang="en-US" dirty="0" err="1"/>
              <a:t>murtila</a:t>
            </a:r>
            <a:r>
              <a:rPr lang="en-US" dirty="0"/>
              <a:t>, </a:t>
            </a:r>
            <a:r>
              <a:rPr lang="en-US" dirty="0" err="1"/>
              <a:t>marjanec</a:t>
            </a:r>
            <a:r>
              <a:rPr lang="en-US" dirty="0"/>
              <a:t>. </a:t>
            </a:r>
            <a:r>
              <a:rPr lang="en-US" dirty="0" err="1"/>
              <a:t>Naziv</a:t>
            </a:r>
            <a:r>
              <a:rPr lang="en-US" dirty="0"/>
              <a:t> </a:t>
            </a:r>
            <a:r>
              <a:rPr lang="en-US" dirty="0" err="1"/>
              <a:t>basilicum</a:t>
            </a:r>
            <a:r>
              <a:rPr lang="en-US" dirty="0"/>
              <a:t> </a:t>
            </a:r>
            <a:r>
              <a:rPr lang="en-US" dirty="0" err="1"/>
              <a:t>latinska</a:t>
            </a:r>
            <a:r>
              <a:rPr lang="en-US" dirty="0"/>
              <a:t> je </a:t>
            </a:r>
            <a:r>
              <a:rPr lang="en-US" dirty="0" err="1"/>
              <a:t>izvedenica</a:t>
            </a:r>
            <a:r>
              <a:rPr lang="en-US" dirty="0"/>
              <a:t> </a:t>
            </a:r>
            <a:r>
              <a:rPr lang="en-US" dirty="0" err="1"/>
              <a:t>grčke</a:t>
            </a:r>
            <a:r>
              <a:rPr lang="en-US" dirty="0"/>
              <a:t> </a:t>
            </a:r>
            <a:r>
              <a:rPr lang="en-US" dirty="0" err="1"/>
              <a:t>riječi</a:t>
            </a:r>
            <a:r>
              <a:rPr lang="en-US" dirty="0"/>
              <a:t> </a:t>
            </a:r>
            <a:r>
              <a:rPr lang="en-US" dirty="0" err="1"/>
              <a:t>basileos</a:t>
            </a:r>
            <a:r>
              <a:rPr lang="en-US" dirty="0"/>
              <a:t>, u </a:t>
            </a:r>
            <a:r>
              <a:rPr lang="en-US" dirty="0" err="1"/>
              <a:t>značenju</a:t>
            </a:r>
            <a:r>
              <a:rPr lang="en-US" dirty="0"/>
              <a:t> "</a:t>
            </a:r>
            <a:r>
              <a:rPr lang="en-US" dirty="0" err="1"/>
              <a:t>kralj</a:t>
            </a:r>
            <a:r>
              <a:rPr lang="en-US" dirty="0"/>
              <a:t>" </a:t>
            </a:r>
            <a:r>
              <a:rPr lang="en-US" dirty="0" err="1"/>
              <a:t>ili</a:t>
            </a:r>
            <a:r>
              <a:rPr lang="en-US" dirty="0"/>
              <a:t> "</a:t>
            </a:r>
            <a:r>
              <a:rPr lang="en-US" dirty="0" err="1"/>
              <a:t>kraljevski</a:t>
            </a:r>
            <a:r>
              <a:rPr lang="en-US" dirty="0"/>
              <a:t>".</a:t>
            </a:r>
            <a:endParaRPr lang="hr-HR" dirty="0"/>
          </a:p>
          <a:p>
            <a:r>
              <a:rPr lang="en-US" dirty="0" err="1"/>
              <a:t>Zbog</a:t>
            </a:r>
            <a:r>
              <a:rPr lang="en-US" dirty="0"/>
              <a:t> </a:t>
            </a:r>
            <a:r>
              <a:rPr lang="en-US" dirty="0" err="1"/>
              <a:t>svog</a:t>
            </a:r>
            <a:r>
              <a:rPr lang="en-US" dirty="0"/>
              <a:t> </a:t>
            </a:r>
            <a:r>
              <a:rPr lang="en-US" dirty="0" err="1"/>
              <a:t>slatkastog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ugodnog</a:t>
            </a:r>
            <a:r>
              <a:rPr lang="en-US" dirty="0"/>
              <a:t> </a:t>
            </a:r>
            <a:r>
              <a:rPr lang="en-US" dirty="0" err="1"/>
              <a:t>mirisa</a:t>
            </a:r>
            <a:r>
              <a:rPr lang="en-US" dirty="0"/>
              <a:t> </a:t>
            </a:r>
            <a:r>
              <a:rPr lang="en-US" dirty="0" err="1"/>
              <a:t>jedan</a:t>
            </a:r>
            <a:r>
              <a:rPr lang="en-US" dirty="0"/>
              <a:t> je od </a:t>
            </a:r>
            <a:r>
              <a:rPr lang="en-US" dirty="0" err="1"/>
              <a:t>omiljenijih</a:t>
            </a:r>
            <a:r>
              <a:rPr lang="en-US" dirty="0"/>
              <a:t> </a:t>
            </a:r>
            <a:r>
              <a:rPr lang="en-US" dirty="0" err="1"/>
              <a:t>začina</a:t>
            </a:r>
            <a:r>
              <a:rPr lang="en-US" dirty="0"/>
              <a:t> u </a:t>
            </a:r>
            <a:r>
              <a:rPr lang="en-US" dirty="0" err="1"/>
              <a:t>mnogim</a:t>
            </a:r>
            <a:r>
              <a:rPr lang="en-US" dirty="0"/>
              <a:t> </a:t>
            </a:r>
            <a:r>
              <a:rPr lang="en-US" dirty="0" err="1"/>
              <a:t>profinjenim</a:t>
            </a:r>
            <a:r>
              <a:rPr lang="en-US" dirty="0"/>
              <a:t> </a:t>
            </a:r>
            <a:r>
              <a:rPr lang="en-US" dirty="0" err="1"/>
              <a:t>kuhinjama</a:t>
            </a:r>
            <a:r>
              <a:rPr lang="en-US" dirty="0"/>
              <a:t> </a:t>
            </a:r>
            <a:r>
              <a:rPr lang="en-US" dirty="0" err="1"/>
              <a:t>svijeta</a:t>
            </a:r>
            <a:r>
              <a:rPr lang="en-US" dirty="0"/>
              <a:t>, </a:t>
            </a:r>
            <a:r>
              <a:rPr lang="en-US" dirty="0" err="1"/>
              <a:t>pogotovo</a:t>
            </a:r>
            <a:r>
              <a:rPr lang="en-US" dirty="0"/>
              <a:t> u </a:t>
            </a:r>
            <a:r>
              <a:rPr lang="en-US" dirty="0" err="1"/>
              <a:t>talijanskoj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francusko-maritimnoj</a:t>
            </a:r>
            <a:r>
              <a:rPr lang="en-US" dirty="0"/>
              <a:t> </a:t>
            </a:r>
            <a:r>
              <a:rPr lang="en-US" dirty="0" err="1"/>
              <a:t>kuhinji</a:t>
            </a:r>
            <a:r>
              <a:rPr lang="en-US" dirty="0"/>
              <a:t>. </a:t>
            </a:r>
            <a:r>
              <a:rPr lang="en-US" dirty="0" err="1"/>
              <a:t>Upotrebljava</a:t>
            </a:r>
            <a:r>
              <a:rPr lang="en-US" dirty="0"/>
              <a:t> se </a:t>
            </a:r>
            <a:r>
              <a:rPr lang="en-US" dirty="0" err="1"/>
              <a:t>pri</a:t>
            </a:r>
            <a:r>
              <a:rPr lang="en-US" dirty="0"/>
              <a:t> </a:t>
            </a:r>
            <a:r>
              <a:rPr lang="en-US" dirty="0" err="1"/>
              <a:t>pripremu</a:t>
            </a:r>
            <a:r>
              <a:rPr lang="en-US" dirty="0"/>
              <a:t> (</a:t>
            </a:r>
            <a:r>
              <a:rPr lang="en-US" dirty="0" err="1"/>
              <a:t>laganijih</a:t>
            </a:r>
            <a:r>
              <a:rPr lang="en-US" dirty="0"/>
              <a:t>) </a:t>
            </a:r>
            <a:r>
              <a:rPr lang="en-US" dirty="0" err="1"/>
              <a:t>povrtnih</a:t>
            </a:r>
            <a:r>
              <a:rPr lang="en-US" dirty="0"/>
              <a:t> </a:t>
            </a:r>
            <a:r>
              <a:rPr lang="en-US" dirty="0" err="1"/>
              <a:t>juha</a:t>
            </a:r>
            <a:r>
              <a:rPr lang="en-US" dirty="0"/>
              <a:t>, </a:t>
            </a:r>
            <a:r>
              <a:rPr lang="en-US" dirty="0" err="1"/>
              <a:t>umaka</a:t>
            </a:r>
            <a:r>
              <a:rPr lang="en-US" dirty="0"/>
              <a:t>, </a:t>
            </a:r>
            <a:r>
              <a:rPr lang="en-US" dirty="0" err="1"/>
              <a:t>tjestenine</a:t>
            </a:r>
            <a:r>
              <a:rPr lang="en-US" dirty="0"/>
              <a:t>, </a:t>
            </a:r>
            <a:r>
              <a:rPr lang="en-US" dirty="0" err="1"/>
              <a:t>pri</a:t>
            </a:r>
            <a:r>
              <a:rPr lang="en-US" dirty="0"/>
              <a:t> </a:t>
            </a:r>
            <a:r>
              <a:rPr lang="en-US" dirty="0" err="1"/>
              <a:t>pripremanju</a:t>
            </a:r>
            <a:r>
              <a:rPr lang="en-US" dirty="0"/>
              <a:t> </a:t>
            </a:r>
            <a:r>
              <a:rPr lang="en-US" dirty="0" err="1"/>
              <a:t>lakših</a:t>
            </a:r>
            <a:r>
              <a:rPr lang="en-US" dirty="0"/>
              <a:t> </a:t>
            </a:r>
            <a:r>
              <a:rPr lang="en-US" dirty="0" err="1"/>
              <a:t>jela</a:t>
            </a:r>
            <a:r>
              <a:rPr lang="en-US" dirty="0"/>
              <a:t> od mesa,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začin</a:t>
            </a:r>
            <a:r>
              <a:rPr lang="en-US" dirty="0"/>
              <a:t> u </a:t>
            </a:r>
            <a:r>
              <a:rPr lang="en-US" dirty="0" err="1"/>
              <a:t>umacima</a:t>
            </a:r>
            <a:r>
              <a:rPr lang="en-US" dirty="0"/>
              <a:t> za </a:t>
            </a:r>
            <a:r>
              <a:rPr lang="en-US" dirty="0" err="1"/>
              <a:t>salate</a:t>
            </a:r>
            <a:r>
              <a:rPr lang="en-US" dirty="0"/>
              <a:t>. </a:t>
            </a:r>
            <a:r>
              <a:rPr lang="en-US" dirty="0" err="1"/>
              <a:t>Dodaje</a:t>
            </a:r>
            <a:r>
              <a:rPr lang="en-US" dirty="0"/>
              <a:t> se (</a:t>
            </a:r>
            <a:r>
              <a:rPr lang="en-US" dirty="0" err="1"/>
              <a:t>kuhanom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pečenom</a:t>
            </a:r>
            <a:r>
              <a:rPr lang="en-US" dirty="0"/>
              <a:t>) </a:t>
            </a:r>
            <a:r>
              <a:rPr lang="en-US" dirty="0" err="1"/>
              <a:t>jelu</a:t>
            </a:r>
            <a:r>
              <a:rPr lang="en-US" dirty="0"/>
              <a:t> u </a:t>
            </a:r>
            <a:r>
              <a:rPr lang="en-US" dirty="0" err="1"/>
              <a:t>zadnji</a:t>
            </a:r>
            <a:r>
              <a:rPr lang="en-US" dirty="0"/>
              <a:t> </a:t>
            </a:r>
            <a:r>
              <a:rPr lang="en-US" dirty="0" err="1"/>
              <a:t>trenutak</a:t>
            </a:r>
            <a:r>
              <a:rPr lang="en-US" dirty="0"/>
              <a:t>, </a:t>
            </a:r>
            <a:r>
              <a:rPr lang="en-US" dirty="0" err="1"/>
              <a:t>jer</a:t>
            </a:r>
            <a:r>
              <a:rPr lang="en-US" dirty="0"/>
              <a:t> mu </a:t>
            </a:r>
            <a:r>
              <a:rPr lang="en-US" dirty="0" err="1"/>
              <a:t>termička</a:t>
            </a:r>
            <a:r>
              <a:rPr lang="en-US" dirty="0"/>
              <a:t> </a:t>
            </a:r>
            <a:r>
              <a:rPr lang="en-US" dirty="0" err="1"/>
              <a:t>obrada</a:t>
            </a:r>
            <a:r>
              <a:rPr lang="en-US" dirty="0"/>
              <a:t> </a:t>
            </a:r>
            <a:r>
              <a:rPr lang="en-US" dirty="0" err="1"/>
              <a:t>uništava</a:t>
            </a:r>
            <a:r>
              <a:rPr lang="en-US" dirty="0"/>
              <a:t> </a:t>
            </a:r>
            <a:r>
              <a:rPr lang="en-US" dirty="0" err="1"/>
              <a:t>aromu</a:t>
            </a:r>
            <a:r>
              <a:rPr lang="en-US" dirty="0"/>
              <a:t>. Od </a:t>
            </a:r>
            <a:r>
              <a:rPr lang="en-US" dirty="0" err="1"/>
              <a:t>njega</a:t>
            </a:r>
            <a:r>
              <a:rPr lang="en-US" dirty="0"/>
              <a:t> se </a:t>
            </a:r>
            <a:r>
              <a:rPr lang="en-US" dirty="0" err="1"/>
              <a:t>dobiva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poznati</a:t>
            </a:r>
            <a:r>
              <a:rPr lang="en-US" dirty="0"/>
              <a:t> </a:t>
            </a:r>
            <a:r>
              <a:rPr lang="en-US" dirty="0" err="1"/>
              <a:t>talijanski</a:t>
            </a:r>
            <a:r>
              <a:rPr lang="en-US" dirty="0"/>
              <a:t> </a:t>
            </a:r>
            <a:r>
              <a:rPr lang="en-US" dirty="0" err="1"/>
              <a:t>regionalni</a:t>
            </a:r>
            <a:r>
              <a:rPr lang="en-US" dirty="0"/>
              <a:t> </a:t>
            </a:r>
            <a:r>
              <a:rPr lang="en-US" dirty="0" err="1"/>
              <a:t>specijalitet</a:t>
            </a:r>
            <a:r>
              <a:rPr lang="en-US" dirty="0"/>
              <a:t> pesto, </a:t>
            </a:r>
            <a:r>
              <a:rPr lang="en-US" dirty="0" err="1"/>
              <a:t>svojevrsni</a:t>
            </a:r>
            <a:r>
              <a:rPr lang="en-US" dirty="0"/>
              <a:t> </a:t>
            </a:r>
            <a:r>
              <a:rPr lang="en-US" dirty="0" err="1"/>
              <a:t>umak</a:t>
            </a:r>
            <a:r>
              <a:rPr lang="en-US" dirty="0"/>
              <a:t> od </a:t>
            </a:r>
            <a:r>
              <a:rPr lang="en-US" dirty="0" err="1"/>
              <a:t>zrna</a:t>
            </a:r>
            <a:r>
              <a:rPr lang="en-US" dirty="0"/>
              <a:t> </a:t>
            </a:r>
            <a:r>
              <a:rPr lang="en-US" dirty="0" err="1"/>
              <a:t>pinije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bosiljka</a:t>
            </a:r>
            <a:r>
              <a:rPr lang="en-US" dirty="0"/>
              <a:t>, s </a:t>
            </a:r>
            <a:r>
              <a:rPr lang="en-US" dirty="0" err="1"/>
              <a:t>maslinovim</a:t>
            </a:r>
            <a:r>
              <a:rPr lang="en-US" dirty="0"/>
              <a:t> </a:t>
            </a:r>
            <a:r>
              <a:rPr lang="en-US" dirty="0" err="1"/>
              <a:t>uljem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C4727E74-B0DC-4C6D-A015-E5EF3B749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1156" y="229905"/>
            <a:ext cx="2822575" cy="187829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A14A90DA-4290-49F9-B20D-1DC708892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1400" y="2243420"/>
            <a:ext cx="1936623" cy="259080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85470F27-AD1D-464D-B01F-230C91557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6340" y="4969440"/>
            <a:ext cx="1712206" cy="171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862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heme/theme1.xml><?xml version="1.0" encoding="utf-8"?>
<a:theme xmlns:a="http://schemas.openxmlformats.org/drawingml/2006/main" name="BrushVTI">
  <a:themeElements>
    <a:clrScheme name="AnalogousFromRegularSeedRightStep">
      <a:dk1>
        <a:srgbClr val="000000"/>
      </a:dk1>
      <a:lt1>
        <a:srgbClr val="FFFFFF"/>
      </a:lt1>
      <a:dk2>
        <a:srgbClr val="2D3D22"/>
      </a:dk2>
      <a:lt2>
        <a:srgbClr val="E2E8E8"/>
      </a:lt2>
      <a:accent1>
        <a:srgbClr val="E7292F"/>
      </a:accent1>
      <a:accent2>
        <a:srgbClr val="D56017"/>
      </a:accent2>
      <a:accent3>
        <a:srgbClr val="BFA022"/>
      </a:accent3>
      <a:accent4>
        <a:srgbClr val="8EB013"/>
      </a:accent4>
      <a:accent5>
        <a:srgbClr val="58B821"/>
      </a:accent5>
      <a:accent6>
        <a:srgbClr val="15BE1D"/>
      </a:accent6>
      <a:hlink>
        <a:srgbClr val="30918E"/>
      </a:hlink>
      <a:folHlink>
        <a:srgbClr val="828282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1630</Words>
  <Application>Microsoft Office PowerPoint</Application>
  <PresentationFormat>Široki zaslon</PresentationFormat>
  <Paragraphs>40</Paragraphs>
  <Slides>10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Elephant</vt:lpstr>
      <vt:lpstr>BrushVTI</vt:lpstr>
      <vt:lpstr>LJEKOVITO BILJE NAŠEG KRAJA</vt:lpstr>
      <vt:lpstr>LIPA</vt:lpstr>
      <vt:lpstr>KADULJA</vt:lpstr>
      <vt:lpstr>GOSPINA TRAVA</vt:lpstr>
      <vt:lpstr>RUŽMARIN</vt:lpstr>
      <vt:lpstr>LAVANDA</vt:lpstr>
      <vt:lpstr>SMILJE</vt:lpstr>
      <vt:lpstr>KAMILICA</vt:lpstr>
      <vt:lpstr>BOSILJAK</vt:lpstr>
      <vt:lpstr>KOROMAČ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LJEKOVITO BILJE NAŠEG KRAJA</dc:title>
  <dc:creator>Korisnik</dc:creator>
  <cp:lastModifiedBy>Korisnik</cp:lastModifiedBy>
  <cp:revision>11</cp:revision>
  <dcterms:created xsi:type="dcterms:W3CDTF">2020-06-15T10:05:08Z</dcterms:created>
  <dcterms:modified xsi:type="dcterms:W3CDTF">2020-06-17T15:43:46Z</dcterms:modified>
</cp:coreProperties>
</file>