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hr-HR"/>
              <a:t>Kliknite da biste uredili stil naslova matrice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2ECE0E0-ABD4-4344-B5DE-8A310E5E4438}" type="datetimeFigureOut">
              <a:rPr lang="hr-HR" smtClean="0"/>
              <a:t>23.3.2020.</a:t>
            </a:fld>
            <a:endParaRPr lang="hr-H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hr-H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CC7D6306-F280-42AE-9B2C-99BD51BCE5B5}" type="slidenum">
              <a:rPr lang="hr-HR" smtClean="0"/>
              <a:t>‹#›</a:t>
            </a:fld>
            <a:endParaRPr lang="hr-HR"/>
          </a:p>
        </p:txBody>
      </p:sp>
    </p:spTree>
    <p:extLst>
      <p:ext uri="{BB962C8B-B14F-4D97-AF65-F5344CB8AC3E}">
        <p14:creationId xmlns:p14="http://schemas.microsoft.com/office/powerpoint/2010/main" val="21072121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2ECE0E0-ABD4-4344-B5DE-8A310E5E4438}" type="datetimeFigureOut">
              <a:rPr lang="hr-HR" smtClean="0"/>
              <a:t>23.3.2020.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3821889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2ECE0E0-ABD4-4344-B5DE-8A310E5E4438}" type="datetimeFigureOut">
              <a:rPr lang="hr-HR" smtClean="0"/>
              <a:t>23.3.2020.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378153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D2ECE0E0-ABD4-4344-B5DE-8A310E5E4438}" type="datetimeFigureOut">
              <a:rPr lang="hr-HR" smtClean="0"/>
              <a:t>23.3.2020.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3919810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2ECE0E0-ABD4-4344-B5DE-8A310E5E4438}" type="datetimeFigureOut">
              <a:rPr lang="hr-HR" smtClean="0"/>
              <a:t>23.3.2020.</a:t>
            </a:fld>
            <a:endParaRPr lang="hr-H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hr-HR"/>
          </a:p>
        </p:txBody>
      </p:sp>
      <p:sp>
        <p:nvSpPr>
          <p:cNvPr id="6" name="Slide Number Placeholder 5"/>
          <p:cNvSpPr>
            <a:spLocks noGrp="1"/>
          </p:cNvSpPr>
          <p:nvPr>
            <p:ph type="sldNum" sz="quarter" idx="12"/>
          </p:nvPr>
        </p:nvSpPr>
        <p:spPr>
          <a:xfrm>
            <a:off x="8604504" y="5211060"/>
            <a:ext cx="2112264" cy="228600"/>
          </a:xfrm>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423467971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D2ECE0E0-ABD4-4344-B5DE-8A310E5E4438}" type="datetimeFigureOut">
              <a:rPr lang="hr-HR" smtClean="0"/>
              <a:t>23.3.2020.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2100012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D2ECE0E0-ABD4-4344-B5DE-8A310E5E4438}" type="datetimeFigureOut">
              <a:rPr lang="hr-HR" smtClean="0"/>
              <a:t>23.3.2020.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2121688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D2ECE0E0-ABD4-4344-B5DE-8A310E5E4438}" type="datetimeFigureOut">
              <a:rPr lang="hr-HR" smtClean="0"/>
              <a:t>23.3.2020.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836768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ECE0E0-ABD4-4344-B5DE-8A310E5E4438}" type="datetimeFigureOut">
              <a:rPr lang="hr-HR" smtClean="0"/>
              <a:t>23.3.2020.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CC7D6306-F280-42AE-9B2C-99BD51BCE5B5}" type="slidenum">
              <a:rPr lang="hr-HR" smtClean="0"/>
              <a:t>‹#›</a:t>
            </a:fld>
            <a:endParaRPr lang="hr-HR"/>
          </a:p>
        </p:txBody>
      </p:sp>
    </p:spTree>
    <p:extLst>
      <p:ext uri="{BB962C8B-B14F-4D97-AF65-F5344CB8AC3E}">
        <p14:creationId xmlns:p14="http://schemas.microsoft.com/office/powerpoint/2010/main" val="1815718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hr-HR"/>
              <a:t>Kliknite da biste uredili stil naslova matrice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8" name="Date Placeholder 7"/>
          <p:cNvSpPr>
            <a:spLocks noGrp="1"/>
          </p:cNvSpPr>
          <p:nvPr>
            <p:ph type="dt" sz="half" idx="10"/>
          </p:nvPr>
        </p:nvSpPr>
        <p:spPr/>
        <p:txBody>
          <a:bodyPr/>
          <a:lstStyle/>
          <a:p>
            <a:fld id="{D2ECE0E0-ABD4-4344-B5DE-8A310E5E4438}" type="datetimeFigureOut">
              <a:rPr lang="hr-HR" smtClean="0"/>
              <a:t>23.3.2020.</a:t>
            </a:fld>
            <a:endParaRPr lang="hr-HR"/>
          </a:p>
        </p:txBody>
      </p:sp>
      <p:sp>
        <p:nvSpPr>
          <p:cNvPr id="9" name="Footer Placeholder 8"/>
          <p:cNvSpPr>
            <a:spLocks noGrp="1"/>
          </p:cNvSpPr>
          <p:nvPr>
            <p:ph type="ftr" sz="quarter" idx="11"/>
          </p:nvPr>
        </p:nvSpPr>
        <p:spPr/>
        <p:txBody>
          <a:bodyPr/>
          <a:lstStyle>
            <a:lvl1pPr algn="r">
              <a:defRPr/>
            </a:lvl1pPr>
          </a:lstStyle>
          <a:p>
            <a:endParaRPr lang="hr-H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CC7D6306-F280-42AE-9B2C-99BD51BCE5B5}" type="slidenum">
              <a:rPr lang="hr-HR" smtClean="0"/>
              <a:t>‹#›</a:t>
            </a:fld>
            <a:endParaRPr lang="hr-H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767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2ECE0E0-ABD4-4344-B5DE-8A310E5E4438}" type="datetimeFigureOut">
              <a:rPr lang="hr-HR" smtClean="0"/>
              <a:t>23.3.2020.</a:t>
            </a:fld>
            <a:endParaRPr lang="hr-H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hr-H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CC7D6306-F280-42AE-9B2C-99BD51BCE5B5}" type="slidenum">
              <a:rPr lang="hr-HR" smtClean="0"/>
              <a:t>‹#›</a:t>
            </a:fld>
            <a:endParaRPr lang="hr-H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56608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2ECE0E0-ABD4-4344-B5DE-8A310E5E4438}" type="datetimeFigureOut">
              <a:rPr lang="hr-HR" smtClean="0"/>
              <a:t>23.3.2020.</a:t>
            </a:fld>
            <a:endParaRPr lang="hr-H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hr-H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CC7D6306-F280-42AE-9B2C-99BD51BCE5B5}" type="slidenum">
              <a:rPr lang="hr-HR" smtClean="0"/>
              <a:t>‹#›</a:t>
            </a:fld>
            <a:endParaRPr lang="hr-HR"/>
          </a:p>
        </p:txBody>
      </p:sp>
    </p:spTree>
    <p:extLst>
      <p:ext uri="{BB962C8B-B14F-4D97-AF65-F5344CB8AC3E}">
        <p14:creationId xmlns:p14="http://schemas.microsoft.com/office/powerpoint/2010/main" val="3093270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ibromodem.com/category/alternate-therapies/meditation/"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playlist?list=PL9Mz0Kqh3YKpWMEQsXJetGsJZaoU1dwcT"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ektire.skole.hr/"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s://www.youtube.com/user/jonakashima" TargetMode="External"/><Relationship Id="rId4" Type="http://schemas.openxmlformats.org/officeDocument/2006/relationships/hyperlink" Target="https://www.filmovita.com/onward-2020/"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18" name="Rectangle 6">
            <a:extLst>
              <a:ext uri="{FF2B5EF4-FFF2-40B4-BE49-F238E27FC236}">
                <a16:creationId xmlns:a16="http://schemas.microsoft.com/office/drawing/2014/main" id="{6995F625-BE4F-4433-8290-5DF0E8589F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 name="Rectangle 8">
            <a:extLst>
              <a:ext uri="{FF2B5EF4-FFF2-40B4-BE49-F238E27FC236}">
                <a16:creationId xmlns:a16="http://schemas.microsoft.com/office/drawing/2014/main" id="{80102662-1FA4-4C7A-B144-19699DF43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10">
            <a:extLst>
              <a:ext uri="{FF2B5EF4-FFF2-40B4-BE49-F238E27FC236}">
                <a16:creationId xmlns:a16="http://schemas.microsoft.com/office/drawing/2014/main" id="{655E224A-5F26-423E-949C-07A720F39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3" name="Rectangle 12">
            <a:extLst>
              <a:ext uri="{FF2B5EF4-FFF2-40B4-BE49-F238E27FC236}">
                <a16:creationId xmlns:a16="http://schemas.microsoft.com/office/drawing/2014/main" id="{A6F1DA18-4CA4-40CF-9ACA-105D8373B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96EC0386-5F54-40F6-AD50-D20E0E57349F}"/>
              </a:ext>
            </a:extLst>
          </p:cNvPr>
          <p:cNvSpPr>
            <a:spLocks noGrp="1"/>
          </p:cNvSpPr>
          <p:nvPr>
            <p:ph type="ctrTitle"/>
          </p:nvPr>
        </p:nvSpPr>
        <p:spPr>
          <a:xfrm>
            <a:off x="1260205" y="1887795"/>
            <a:ext cx="9673306" cy="2733106"/>
          </a:xfrm>
        </p:spPr>
        <p:txBody>
          <a:bodyPr anchor="ctr">
            <a:normAutofit/>
          </a:bodyPr>
          <a:lstStyle/>
          <a:p>
            <a:r>
              <a:rPr lang="hr-HR" sz="6700" dirty="0"/>
              <a:t>Kako (uspješno) prebroditi izolaciju?</a:t>
            </a:r>
          </a:p>
        </p:txBody>
      </p:sp>
      <p:sp>
        <p:nvSpPr>
          <p:cNvPr id="24" name="Rectangle 14">
            <a:extLst>
              <a:ext uri="{FF2B5EF4-FFF2-40B4-BE49-F238E27FC236}">
                <a16:creationId xmlns:a16="http://schemas.microsoft.com/office/drawing/2014/main" id="{7C6D1B74-744B-4231-97DB-86B4C9C5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610955"/>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7" name="Straight Connector 16">
            <a:extLst>
              <a:ext uri="{FF2B5EF4-FFF2-40B4-BE49-F238E27FC236}">
                <a16:creationId xmlns:a16="http://schemas.microsoft.com/office/drawing/2014/main" id="{ABC98C72-9EDD-4426-B45A-84E06A7CD2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611442"/>
            <a:ext cx="0" cy="64008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4887186-EE44-4AD3-BEFE-3478B45371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611442"/>
            <a:ext cx="0" cy="64008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8EECC4E-F1C0-4C09-A7FD-4D623DACCC4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44380"/>
            <a:ext cx="1691640" cy="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060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F9A2BAF-0F59-46A1-ADAE-18D8745493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pic>
        <p:nvPicPr>
          <p:cNvPr id="5" name="Rezervirano mjesto sadržaja 4" descr="Slika na kojoj se prikazuje stol&#10;&#10;Opis je automatski generiran">
            <a:extLst>
              <a:ext uri="{FF2B5EF4-FFF2-40B4-BE49-F238E27FC236}">
                <a16:creationId xmlns:a16="http://schemas.microsoft.com/office/drawing/2014/main" id="{49972752-64AF-4545-AFCE-A97B074303F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2576" b="3468"/>
          <a:stretch/>
        </p:blipFill>
        <p:spPr>
          <a:xfrm>
            <a:off x="20" y="10"/>
            <a:ext cx="12191980" cy="6857990"/>
          </a:xfrm>
          <a:prstGeom prst="rect">
            <a:avLst/>
          </a:prstGeom>
        </p:spPr>
      </p:pic>
    </p:spTree>
    <p:extLst>
      <p:ext uri="{BB962C8B-B14F-4D97-AF65-F5344CB8AC3E}">
        <p14:creationId xmlns:p14="http://schemas.microsoft.com/office/powerpoint/2010/main" val="309003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8C32619B-2D06-4991-A7FC-0B554524BE19}"/>
              </a:ext>
            </a:extLst>
          </p:cNvPr>
          <p:cNvSpPr>
            <a:spLocks noGrp="1"/>
          </p:cNvSpPr>
          <p:nvPr>
            <p:ph type="title"/>
          </p:nvPr>
        </p:nvSpPr>
        <p:spPr>
          <a:xfrm>
            <a:off x="7532835" y="1420706"/>
            <a:ext cx="3466540" cy="4016587"/>
          </a:xfrm>
        </p:spPr>
        <p:txBody>
          <a:bodyPr>
            <a:normAutofit/>
          </a:bodyPr>
          <a:lstStyle/>
          <a:p>
            <a:r>
              <a:rPr lang="hr-HR" sz="3600"/>
              <a:t>RASPORED</a:t>
            </a:r>
          </a:p>
        </p:txBody>
      </p:sp>
      <p:sp>
        <p:nvSpPr>
          <p:cNvPr id="3" name="Rezervirano mjesto sadržaja 2">
            <a:extLst>
              <a:ext uri="{FF2B5EF4-FFF2-40B4-BE49-F238E27FC236}">
                <a16:creationId xmlns:a16="http://schemas.microsoft.com/office/drawing/2014/main" id="{B2AA83A7-C233-412F-9CC6-C2FBC4216543}"/>
              </a:ext>
            </a:extLst>
          </p:cNvPr>
          <p:cNvSpPr>
            <a:spLocks noGrp="1"/>
          </p:cNvSpPr>
          <p:nvPr>
            <p:ph idx="1"/>
          </p:nvPr>
        </p:nvSpPr>
        <p:spPr>
          <a:xfrm>
            <a:off x="1440519" y="1420706"/>
            <a:ext cx="5514758" cy="4016587"/>
          </a:xfrm>
        </p:spPr>
        <p:txBody>
          <a:bodyPr anchor="ctr">
            <a:normAutofit/>
          </a:bodyPr>
          <a:lstStyle/>
          <a:p>
            <a:pPr marL="0" indent="0">
              <a:buNone/>
            </a:pPr>
            <a:r>
              <a:rPr lang="hr-HR" dirty="0">
                <a:solidFill>
                  <a:schemeClr val="tx1">
                    <a:lumMod val="75000"/>
                    <a:lumOff val="25000"/>
                  </a:schemeClr>
                </a:solidFill>
              </a:rPr>
              <a:t>Jako je važno da svaki dan ima strukturu i da je ispunjen. Dobro bi bilo napraviti okvirni dnevni raspored u koji treba uvrstiti:</a:t>
            </a:r>
          </a:p>
          <a:p>
            <a:pPr>
              <a:buFont typeface="Arial" panose="020B0604020202020204" pitchFamily="34" charset="0"/>
              <a:buChar char="•"/>
            </a:pPr>
            <a:r>
              <a:rPr lang="hr-HR" dirty="0">
                <a:solidFill>
                  <a:schemeClr val="tx1">
                    <a:lumMod val="75000"/>
                    <a:lumOff val="25000"/>
                  </a:schemeClr>
                </a:solidFill>
              </a:rPr>
              <a:t>Učenje i pisanje zadaća</a:t>
            </a:r>
          </a:p>
          <a:p>
            <a:pPr>
              <a:buFont typeface="Arial" panose="020B0604020202020204" pitchFamily="34" charset="0"/>
              <a:buChar char="•"/>
            </a:pPr>
            <a:r>
              <a:rPr lang="hr-HR" dirty="0">
                <a:solidFill>
                  <a:schemeClr val="tx1">
                    <a:lumMod val="75000"/>
                    <a:lumOff val="25000"/>
                  </a:schemeClr>
                </a:solidFill>
              </a:rPr>
              <a:t>Kućanske poslove</a:t>
            </a:r>
          </a:p>
          <a:p>
            <a:pPr>
              <a:buFont typeface="Arial" panose="020B0604020202020204" pitchFamily="34" charset="0"/>
              <a:buChar char="•"/>
            </a:pPr>
            <a:r>
              <a:rPr lang="hr-HR" dirty="0">
                <a:solidFill>
                  <a:schemeClr val="tx1">
                    <a:lumMod val="75000"/>
                    <a:lumOff val="25000"/>
                  </a:schemeClr>
                </a:solidFill>
              </a:rPr>
              <a:t>Tjelovježbu</a:t>
            </a:r>
          </a:p>
          <a:p>
            <a:pPr>
              <a:buFont typeface="Arial" panose="020B0604020202020204" pitchFamily="34" charset="0"/>
              <a:buChar char="•"/>
            </a:pPr>
            <a:r>
              <a:rPr lang="hr-HR" dirty="0">
                <a:solidFill>
                  <a:schemeClr val="tx1">
                    <a:lumMod val="75000"/>
                    <a:lumOff val="25000"/>
                  </a:schemeClr>
                </a:solidFill>
              </a:rPr>
              <a:t>Aktivno vrijeme s obitelji</a:t>
            </a:r>
          </a:p>
          <a:p>
            <a:pPr>
              <a:buFont typeface="Arial" panose="020B0604020202020204" pitchFamily="34" charset="0"/>
              <a:buChar char="•"/>
            </a:pPr>
            <a:r>
              <a:rPr lang="hr-HR" dirty="0">
                <a:solidFill>
                  <a:schemeClr val="tx1">
                    <a:lumMod val="75000"/>
                    <a:lumOff val="25000"/>
                  </a:schemeClr>
                </a:solidFill>
              </a:rPr>
              <a:t>Zabavu </a:t>
            </a:r>
          </a:p>
          <a:p>
            <a:pPr>
              <a:buFont typeface="Arial" panose="020B0604020202020204" pitchFamily="34" charset="0"/>
              <a:buChar char="•"/>
            </a:pPr>
            <a:r>
              <a:rPr lang="hr-HR" dirty="0">
                <a:solidFill>
                  <a:schemeClr val="tx1">
                    <a:lumMod val="75000"/>
                    <a:lumOff val="25000"/>
                  </a:schemeClr>
                </a:solidFill>
              </a:rPr>
              <a:t>Druženje s prijateljima</a:t>
            </a:r>
          </a:p>
          <a:p>
            <a:pPr>
              <a:buFont typeface="Arial" panose="020B0604020202020204" pitchFamily="34" charset="0"/>
              <a:buChar char="•"/>
            </a:pPr>
            <a:r>
              <a:rPr lang="hr-HR" dirty="0">
                <a:solidFill>
                  <a:schemeClr val="tx1">
                    <a:lumMod val="75000"/>
                    <a:lumOff val="25000"/>
                  </a:schemeClr>
                </a:solidFill>
              </a:rPr>
              <a:t>Ostalo</a:t>
            </a:r>
          </a:p>
          <a:p>
            <a:endParaRPr lang="hr-HR"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9931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30" name="Rectangle 20">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22">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24">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33" name="Rectangle 26">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D35DE672-7453-4E31-9AE6-63BAD9D573F5}"/>
              </a:ext>
            </a:extLst>
          </p:cNvPr>
          <p:cNvSpPr>
            <a:spLocks noGrp="1"/>
          </p:cNvSpPr>
          <p:nvPr>
            <p:ph type="title"/>
          </p:nvPr>
        </p:nvSpPr>
        <p:spPr>
          <a:xfrm>
            <a:off x="7532835" y="1420706"/>
            <a:ext cx="3466540" cy="4016587"/>
          </a:xfrm>
        </p:spPr>
        <p:txBody>
          <a:bodyPr>
            <a:normAutofit/>
          </a:bodyPr>
          <a:lstStyle/>
          <a:p>
            <a:r>
              <a:rPr lang="hr-HR" sz="3600"/>
              <a:t>UČENJE I PISANJE ZADAĆE</a:t>
            </a:r>
          </a:p>
        </p:txBody>
      </p:sp>
      <p:sp>
        <p:nvSpPr>
          <p:cNvPr id="3" name="Rezervirano mjesto sadržaja 2">
            <a:extLst>
              <a:ext uri="{FF2B5EF4-FFF2-40B4-BE49-F238E27FC236}">
                <a16:creationId xmlns:a16="http://schemas.microsoft.com/office/drawing/2014/main" id="{DF05C047-378F-48D3-B1B9-91952E3A7A6B}"/>
              </a:ext>
            </a:extLst>
          </p:cNvPr>
          <p:cNvSpPr>
            <a:spLocks noGrp="1"/>
          </p:cNvSpPr>
          <p:nvPr>
            <p:ph idx="1"/>
          </p:nvPr>
        </p:nvSpPr>
        <p:spPr>
          <a:xfrm>
            <a:off x="1440519" y="1420706"/>
            <a:ext cx="5514758" cy="4016587"/>
          </a:xfrm>
        </p:spPr>
        <p:txBody>
          <a:bodyPr anchor="ctr">
            <a:normAutofit/>
          </a:bodyPr>
          <a:lstStyle/>
          <a:p>
            <a:pPr>
              <a:lnSpc>
                <a:spcPct val="90000"/>
              </a:lnSpc>
              <a:buFont typeface="Arial" panose="020B0604020202020204" pitchFamily="34" charset="0"/>
              <a:buChar char="•"/>
            </a:pPr>
            <a:r>
              <a:rPr lang="hr-HR" sz="1300" dirty="0">
                <a:solidFill>
                  <a:schemeClr val="tx1">
                    <a:lumMod val="75000"/>
                    <a:lumOff val="25000"/>
                  </a:schemeClr>
                </a:solidFill>
              </a:rPr>
              <a:t>Napravi svoj radni kutak na mjestu gdje ćeš imati mir i koncentraciju za rad.</a:t>
            </a:r>
          </a:p>
          <a:p>
            <a:pPr>
              <a:lnSpc>
                <a:spcPct val="90000"/>
              </a:lnSpc>
              <a:buFont typeface="Arial" panose="020B0604020202020204" pitchFamily="34" charset="0"/>
              <a:buChar char="•"/>
            </a:pPr>
            <a:r>
              <a:rPr lang="hr-HR" sz="1300" dirty="0">
                <a:solidFill>
                  <a:schemeClr val="tx1">
                    <a:lumMod val="75000"/>
                    <a:lumOff val="25000"/>
                  </a:schemeClr>
                </a:solidFill>
              </a:rPr>
              <a:t>U jednu bilježnicu počni voditi dnevnik učenja – svaki dan zapiši dnevni raspored, pogledaj koji su zadaci zadani u virtualnoj učionici i zabilježi ukratko u svoj dnevnik te označi zadatke koji su izvršeni kad ih obaviš. Tako ćeš uvesti red u svoje učenje. </a:t>
            </a:r>
          </a:p>
          <a:p>
            <a:pPr>
              <a:lnSpc>
                <a:spcPct val="90000"/>
              </a:lnSpc>
              <a:buFont typeface="Arial" panose="020B0604020202020204" pitchFamily="34" charset="0"/>
              <a:buChar char="•"/>
            </a:pPr>
            <a:r>
              <a:rPr lang="hr-HR" sz="1300" dirty="0">
                <a:solidFill>
                  <a:schemeClr val="tx1">
                    <a:lumMod val="75000"/>
                    <a:lumOff val="25000"/>
                  </a:schemeClr>
                </a:solidFill>
              </a:rPr>
              <a:t>Ponašaj se kao da ideš u školu te ozbiljno pristupi svom učenju i zadaćama jer se tvoj uspjeh prati bilješkama, a uskoro će i ocjenama.</a:t>
            </a:r>
          </a:p>
          <a:p>
            <a:pPr>
              <a:lnSpc>
                <a:spcPct val="90000"/>
              </a:lnSpc>
              <a:buFont typeface="Arial" panose="020B0604020202020204" pitchFamily="34" charset="0"/>
              <a:buChar char="•"/>
            </a:pPr>
            <a:r>
              <a:rPr lang="hr-HR" sz="1300" dirty="0">
                <a:solidFill>
                  <a:schemeClr val="tx1">
                    <a:lumMod val="75000"/>
                    <a:lumOff val="25000"/>
                  </a:schemeClr>
                </a:solidFill>
              </a:rPr>
              <a:t>Ako imaš nejasnoća, obrati se učiteljima. Ne dozvoli da te netko proziva, a da se ti opravdavaš time da nešto nisi razumio. Pomoć je dostupna svima koji ju traže. </a:t>
            </a:r>
          </a:p>
          <a:p>
            <a:pPr>
              <a:lnSpc>
                <a:spcPct val="90000"/>
              </a:lnSpc>
              <a:buFont typeface="Arial" panose="020B0604020202020204" pitchFamily="34" charset="0"/>
              <a:buChar char="•"/>
            </a:pPr>
            <a:r>
              <a:rPr lang="hr-HR" sz="1300" dirty="0">
                <a:solidFill>
                  <a:schemeClr val="tx1">
                    <a:lumMod val="75000"/>
                    <a:lumOff val="25000"/>
                  </a:schemeClr>
                </a:solidFill>
              </a:rPr>
              <a:t>Potraži dodatne izvore informacija na internetu za ono što ne razumiješ ili pitaj prijatelje da ti pomognu.</a:t>
            </a:r>
          </a:p>
          <a:p>
            <a:pPr>
              <a:lnSpc>
                <a:spcPct val="90000"/>
              </a:lnSpc>
              <a:buFont typeface="Arial" panose="020B0604020202020204" pitchFamily="34" charset="0"/>
              <a:buChar char="•"/>
            </a:pPr>
            <a:r>
              <a:rPr lang="hr-HR" sz="1300" dirty="0">
                <a:solidFill>
                  <a:schemeClr val="tx1">
                    <a:lumMod val="75000"/>
                    <a:lumOff val="25000"/>
                  </a:schemeClr>
                </a:solidFill>
              </a:rPr>
              <a:t>Obitelj ti može pomoći, no to nisu njihovi zadaci. Ako ti stalno treba pomoć obitelji, javi se svome učitelju za dodatnu pomoć.</a:t>
            </a:r>
          </a:p>
        </p:txBody>
      </p:sp>
      <p:cxnSp>
        <p:nvCxnSpPr>
          <p:cNvPr id="29" name="Straight Connector 28">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705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D22EB3D1-AC91-4F79-8802-A74244DD4FD9}"/>
              </a:ext>
            </a:extLst>
          </p:cNvPr>
          <p:cNvSpPr>
            <a:spLocks noGrp="1"/>
          </p:cNvSpPr>
          <p:nvPr>
            <p:ph type="title"/>
          </p:nvPr>
        </p:nvSpPr>
        <p:spPr>
          <a:xfrm>
            <a:off x="7532835" y="1420706"/>
            <a:ext cx="3466540" cy="4016587"/>
          </a:xfrm>
        </p:spPr>
        <p:txBody>
          <a:bodyPr>
            <a:normAutofit/>
          </a:bodyPr>
          <a:lstStyle/>
          <a:p>
            <a:r>
              <a:rPr lang="hr-HR" sz="3600"/>
              <a:t>KUĆANSKI POSLOVI</a:t>
            </a:r>
          </a:p>
        </p:txBody>
      </p:sp>
      <p:sp>
        <p:nvSpPr>
          <p:cNvPr id="3" name="Rezervirano mjesto sadržaja 2">
            <a:extLst>
              <a:ext uri="{FF2B5EF4-FFF2-40B4-BE49-F238E27FC236}">
                <a16:creationId xmlns:a16="http://schemas.microsoft.com/office/drawing/2014/main" id="{BF24DF01-6696-4B57-9354-FBFF5A598693}"/>
              </a:ext>
            </a:extLst>
          </p:cNvPr>
          <p:cNvSpPr>
            <a:spLocks noGrp="1"/>
          </p:cNvSpPr>
          <p:nvPr>
            <p:ph idx="1"/>
          </p:nvPr>
        </p:nvSpPr>
        <p:spPr>
          <a:xfrm>
            <a:off x="1440519" y="1420706"/>
            <a:ext cx="5514758" cy="4016587"/>
          </a:xfrm>
        </p:spPr>
        <p:txBody>
          <a:bodyPr anchor="ctr">
            <a:normAutofit/>
          </a:bodyPr>
          <a:lstStyle/>
          <a:p>
            <a:pPr>
              <a:buFont typeface="Arial" panose="020B0604020202020204" pitchFamily="34" charset="0"/>
              <a:buChar char="•"/>
            </a:pPr>
            <a:r>
              <a:rPr lang="hr-HR">
                <a:solidFill>
                  <a:schemeClr val="tx1">
                    <a:lumMod val="75000"/>
                    <a:lumOff val="25000"/>
                  </a:schemeClr>
                </a:solidFill>
              </a:rPr>
              <a:t>Bilo bi dobro da svaki dan obaviš svoj dio kućanskih poslova. Ponajprije se to odnosi na spremanje svoje sobe i svog radnog kutka.</a:t>
            </a:r>
          </a:p>
          <a:p>
            <a:pPr>
              <a:buFont typeface="Arial" panose="020B0604020202020204" pitchFamily="34" charset="0"/>
              <a:buChar char="•"/>
            </a:pPr>
            <a:r>
              <a:rPr lang="hr-HR">
                <a:solidFill>
                  <a:schemeClr val="tx1">
                    <a:lumMod val="75000"/>
                    <a:lumOff val="25000"/>
                  </a:schemeClr>
                </a:solidFill>
              </a:rPr>
              <a:t>Pitaj roditelje kako im možeš pomoći, time gradiš dobre odnose u ovim teškim vremenima. </a:t>
            </a:r>
          </a:p>
          <a:p>
            <a:pPr>
              <a:buFont typeface="Arial" panose="020B0604020202020204" pitchFamily="34" charset="0"/>
              <a:buChar char="•"/>
            </a:pPr>
            <a:r>
              <a:rPr lang="hr-HR">
                <a:solidFill>
                  <a:schemeClr val="tx1">
                    <a:lumMod val="75000"/>
                    <a:lumOff val="25000"/>
                  </a:schemeClr>
                </a:solidFill>
              </a:rPr>
              <a:t>Potrudi se da ne ostavljaš nered za sobom, tvoji će roditelji biti nervozni ako budu morali kupiti za tobom cijeli dan.</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3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B03FB638-FF2C-4A5D-B861-C29269D990CB}"/>
              </a:ext>
            </a:extLst>
          </p:cNvPr>
          <p:cNvSpPr>
            <a:spLocks noGrp="1"/>
          </p:cNvSpPr>
          <p:nvPr>
            <p:ph type="title"/>
          </p:nvPr>
        </p:nvSpPr>
        <p:spPr>
          <a:xfrm>
            <a:off x="7532835" y="1420706"/>
            <a:ext cx="3466540" cy="4016587"/>
          </a:xfrm>
        </p:spPr>
        <p:txBody>
          <a:bodyPr>
            <a:normAutofit/>
          </a:bodyPr>
          <a:lstStyle/>
          <a:p>
            <a:r>
              <a:rPr lang="hr-HR" sz="3600"/>
              <a:t>TJELOVJEŽBA</a:t>
            </a:r>
          </a:p>
        </p:txBody>
      </p:sp>
      <p:sp>
        <p:nvSpPr>
          <p:cNvPr id="3" name="Rezervirano mjesto sadržaja 2">
            <a:extLst>
              <a:ext uri="{FF2B5EF4-FFF2-40B4-BE49-F238E27FC236}">
                <a16:creationId xmlns:a16="http://schemas.microsoft.com/office/drawing/2014/main" id="{D8E32E22-45CB-4DFD-8387-5622DB0EF608}"/>
              </a:ext>
            </a:extLst>
          </p:cNvPr>
          <p:cNvSpPr>
            <a:spLocks noGrp="1"/>
          </p:cNvSpPr>
          <p:nvPr>
            <p:ph idx="1"/>
          </p:nvPr>
        </p:nvSpPr>
        <p:spPr>
          <a:xfrm>
            <a:off x="1440519" y="1420706"/>
            <a:ext cx="5514758" cy="4016587"/>
          </a:xfrm>
        </p:spPr>
        <p:txBody>
          <a:bodyPr anchor="ctr">
            <a:normAutofit/>
          </a:bodyPr>
          <a:lstStyle/>
          <a:p>
            <a:pPr>
              <a:lnSpc>
                <a:spcPct val="90000"/>
              </a:lnSpc>
              <a:buFont typeface="Arial" panose="020B0604020202020204" pitchFamily="34" charset="0"/>
              <a:buChar char="•"/>
            </a:pPr>
            <a:r>
              <a:rPr lang="hr-HR" sz="1400" dirty="0">
                <a:solidFill>
                  <a:schemeClr val="tx1">
                    <a:lumMod val="75000"/>
                    <a:lumOff val="25000"/>
                  </a:schemeClr>
                </a:solidFill>
              </a:rPr>
              <a:t>Mnogo vremena u danu provodili ste na igralištu, u šetnji, vozeći bicikl… Mnogo tih aktivnosti sad je zabranjeno ili je preporuka da se pripazi na razmak među ljudima. Potrebno ti je da ih nadomjestiš nečime. </a:t>
            </a:r>
          </a:p>
          <a:p>
            <a:pPr>
              <a:lnSpc>
                <a:spcPct val="90000"/>
              </a:lnSpc>
              <a:buFont typeface="Arial" panose="020B0604020202020204" pitchFamily="34" charset="0"/>
              <a:buChar char="•"/>
            </a:pPr>
            <a:r>
              <a:rPr lang="hr-HR" sz="1400" dirty="0">
                <a:solidFill>
                  <a:schemeClr val="tx1">
                    <a:lumMod val="75000"/>
                    <a:lumOff val="25000"/>
                  </a:schemeClr>
                </a:solidFill>
              </a:rPr>
              <a:t>Postoje mnoge stranice na internetu gdje možeš odrađivati online treninge ili dobiti uputu kako vježbati u kući, ali svakako kreni od </a:t>
            </a:r>
            <a:r>
              <a:rPr lang="hr-HR" sz="1400" dirty="0">
                <a:solidFill>
                  <a:schemeClr val="tx1">
                    <a:lumMod val="75000"/>
                    <a:lumOff val="25000"/>
                  </a:schemeClr>
                </a:solidFill>
                <a:hlinkClick r:id="rId3"/>
              </a:rPr>
              <a:t>video lekcija za nastavu na daljinu</a:t>
            </a:r>
            <a:r>
              <a:rPr lang="hr-HR" sz="1400" dirty="0">
                <a:solidFill>
                  <a:schemeClr val="tx1">
                    <a:lumMod val="75000"/>
                    <a:lumOff val="25000"/>
                  </a:schemeClr>
                </a:solidFill>
              </a:rPr>
              <a:t>.</a:t>
            </a:r>
          </a:p>
          <a:p>
            <a:pPr>
              <a:lnSpc>
                <a:spcPct val="90000"/>
              </a:lnSpc>
              <a:buFont typeface="Arial" panose="020B0604020202020204" pitchFamily="34" charset="0"/>
              <a:buChar char="•"/>
            </a:pPr>
            <a:r>
              <a:rPr lang="hr-HR" sz="1400" dirty="0">
                <a:solidFill>
                  <a:schemeClr val="tx1">
                    <a:lumMod val="75000"/>
                    <a:lumOff val="25000"/>
                  </a:schemeClr>
                </a:solidFill>
              </a:rPr>
              <a:t>Možete osmisliti dnevne izazove pa se međusobno natjecati, npr. tko može više trbušnjaka, sklekova, </a:t>
            </a:r>
            <a:r>
              <a:rPr lang="hr-HR" sz="1400" dirty="0" err="1">
                <a:solidFill>
                  <a:schemeClr val="tx1">
                    <a:lumMod val="75000"/>
                    <a:lumOff val="25000"/>
                  </a:schemeClr>
                </a:solidFill>
              </a:rPr>
              <a:t>jumping</a:t>
            </a:r>
            <a:r>
              <a:rPr lang="hr-HR" sz="1400" dirty="0">
                <a:solidFill>
                  <a:schemeClr val="tx1">
                    <a:lumMod val="75000"/>
                    <a:lumOff val="25000"/>
                  </a:schemeClr>
                </a:solidFill>
              </a:rPr>
              <a:t> </a:t>
            </a:r>
            <a:r>
              <a:rPr lang="hr-HR" sz="1400" dirty="0" err="1">
                <a:solidFill>
                  <a:schemeClr val="tx1">
                    <a:lumMod val="75000"/>
                    <a:lumOff val="25000"/>
                  </a:schemeClr>
                </a:solidFill>
              </a:rPr>
              <a:t>jackova</a:t>
            </a:r>
            <a:r>
              <a:rPr lang="hr-HR" sz="1400" dirty="0">
                <a:solidFill>
                  <a:schemeClr val="tx1">
                    <a:lumMod val="75000"/>
                    <a:lumOff val="25000"/>
                  </a:schemeClr>
                </a:solidFill>
              </a:rPr>
              <a:t> i drugoga u jednome danu.</a:t>
            </a:r>
          </a:p>
          <a:p>
            <a:pPr>
              <a:lnSpc>
                <a:spcPct val="90000"/>
              </a:lnSpc>
              <a:buFont typeface="Arial" panose="020B0604020202020204" pitchFamily="34" charset="0"/>
              <a:buChar char="•"/>
            </a:pPr>
            <a:r>
              <a:rPr lang="hr-HR" sz="1400" dirty="0">
                <a:solidFill>
                  <a:schemeClr val="tx1">
                    <a:lumMod val="75000"/>
                    <a:lumOff val="25000"/>
                  </a:schemeClr>
                </a:solidFill>
              </a:rPr>
              <a:t>Možeš si zadati za cilj da svaki dan izvršiš određeni broj ponavljanja nekih vježbi. </a:t>
            </a:r>
          </a:p>
          <a:p>
            <a:pPr>
              <a:lnSpc>
                <a:spcPct val="90000"/>
              </a:lnSpc>
              <a:buFont typeface="Arial" panose="020B0604020202020204" pitchFamily="34" charset="0"/>
              <a:buChar char="•"/>
            </a:pPr>
            <a:r>
              <a:rPr lang="hr-HR" sz="1400" dirty="0">
                <a:solidFill>
                  <a:schemeClr val="tx1">
                    <a:lumMod val="75000"/>
                    <a:lumOff val="25000"/>
                  </a:schemeClr>
                </a:solidFill>
              </a:rPr>
              <a:t>Možeš si odrediti da svakih sat vremena ili svaka dva sata trebaš odraditi neku vježbu. </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5194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677546AE-95A1-47DE-BD19-261D428582A3}"/>
              </a:ext>
            </a:extLst>
          </p:cNvPr>
          <p:cNvSpPr>
            <a:spLocks noGrp="1"/>
          </p:cNvSpPr>
          <p:nvPr>
            <p:ph type="title"/>
          </p:nvPr>
        </p:nvSpPr>
        <p:spPr>
          <a:xfrm>
            <a:off x="7532835" y="1420706"/>
            <a:ext cx="3466540" cy="4016587"/>
          </a:xfrm>
        </p:spPr>
        <p:txBody>
          <a:bodyPr>
            <a:normAutofit/>
          </a:bodyPr>
          <a:lstStyle/>
          <a:p>
            <a:r>
              <a:rPr lang="hr-HR" sz="3600"/>
              <a:t>Aktivno vrijeme s obitelji</a:t>
            </a:r>
          </a:p>
        </p:txBody>
      </p:sp>
      <p:sp>
        <p:nvSpPr>
          <p:cNvPr id="3" name="Rezervirano mjesto sadržaja 2">
            <a:extLst>
              <a:ext uri="{FF2B5EF4-FFF2-40B4-BE49-F238E27FC236}">
                <a16:creationId xmlns:a16="http://schemas.microsoft.com/office/drawing/2014/main" id="{3E15C1CC-E63B-41EF-9F13-D5665434E4A2}"/>
              </a:ext>
            </a:extLst>
          </p:cNvPr>
          <p:cNvSpPr>
            <a:spLocks noGrp="1"/>
          </p:cNvSpPr>
          <p:nvPr>
            <p:ph idx="1"/>
          </p:nvPr>
        </p:nvSpPr>
        <p:spPr>
          <a:xfrm>
            <a:off x="1440519" y="1420706"/>
            <a:ext cx="5514758" cy="4016587"/>
          </a:xfrm>
        </p:spPr>
        <p:txBody>
          <a:bodyPr anchor="ctr">
            <a:normAutofit/>
          </a:bodyPr>
          <a:lstStyle/>
          <a:p>
            <a:pPr>
              <a:lnSpc>
                <a:spcPct val="90000"/>
              </a:lnSpc>
              <a:buFont typeface="Arial" panose="020B0604020202020204" pitchFamily="34" charset="0"/>
              <a:buChar char="•"/>
            </a:pPr>
            <a:r>
              <a:rPr lang="hr-HR" dirty="0">
                <a:solidFill>
                  <a:schemeClr val="tx1">
                    <a:lumMod val="75000"/>
                    <a:lumOff val="25000"/>
                  </a:schemeClr>
                </a:solidFill>
              </a:rPr>
              <a:t>Planirajte vrijeme za zajedničke aktivnosti poput igranja društvenih igara (Čovječe, ne ljuti se; Monopol; igre s kartama; </a:t>
            </a:r>
            <a:r>
              <a:rPr lang="hr-HR" dirty="0" err="1">
                <a:solidFill>
                  <a:schemeClr val="tx1">
                    <a:lumMod val="75000"/>
                    <a:lumOff val="25000"/>
                  </a:schemeClr>
                </a:solidFill>
              </a:rPr>
              <a:t>Kaladont</a:t>
            </a:r>
            <a:r>
              <a:rPr lang="hr-HR" dirty="0">
                <a:solidFill>
                  <a:schemeClr val="tx1">
                    <a:lumMod val="75000"/>
                    <a:lumOff val="25000"/>
                  </a:schemeClr>
                </a:solidFill>
              </a:rPr>
              <a:t>; Asocijacije…) ili zajedničkog gledanja filma.</a:t>
            </a:r>
          </a:p>
          <a:p>
            <a:pPr>
              <a:lnSpc>
                <a:spcPct val="90000"/>
              </a:lnSpc>
              <a:buFont typeface="Arial" panose="020B0604020202020204" pitchFamily="34" charset="0"/>
              <a:buChar char="•"/>
            </a:pPr>
            <a:r>
              <a:rPr lang="hr-HR" dirty="0">
                <a:solidFill>
                  <a:schemeClr val="tx1">
                    <a:lumMod val="75000"/>
                    <a:lumOff val="25000"/>
                  </a:schemeClr>
                </a:solidFill>
              </a:rPr>
              <a:t>Odaberite aktivnosti i mijenjajte ih svakodnevno kako vam ne bi dosadile, a za dodatne ideje pitajte prijatelje ili pretražite Internet. </a:t>
            </a:r>
          </a:p>
          <a:p>
            <a:pPr>
              <a:lnSpc>
                <a:spcPct val="90000"/>
              </a:lnSpc>
              <a:buFont typeface="Arial" panose="020B0604020202020204" pitchFamily="34" charset="0"/>
              <a:buChar char="•"/>
            </a:pPr>
            <a:r>
              <a:rPr lang="hr-HR" dirty="0">
                <a:solidFill>
                  <a:schemeClr val="tx1">
                    <a:lumMod val="75000"/>
                    <a:lumOff val="25000"/>
                  </a:schemeClr>
                </a:solidFill>
              </a:rPr>
              <a:t>Ovakve će vam aktivnosti dati priliku da se dodatno zbližite, ali i ispuniti vrijeme te vas riješiti dosade.</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62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0318B79E-D234-4358-AFC4-FBF851983231}"/>
              </a:ext>
            </a:extLst>
          </p:cNvPr>
          <p:cNvSpPr>
            <a:spLocks noGrp="1"/>
          </p:cNvSpPr>
          <p:nvPr>
            <p:ph type="title"/>
          </p:nvPr>
        </p:nvSpPr>
        <p:spPr>
          <a:xfrm>
            <a:off x="7532835" y="1420706"/>
            <a:ext cx="3466540" cy="4016587"/>
          </a:xfrm>
        </p:spPr>
        <p:txBody>
          <a:bodyPr>
            <a:normAutofit/>
          </a:bodyPr>
          <a:lstStyle/>
          <a:p>
            <a:r>
              <a:rPr lang="hr-HR" sz="3600"/>
              <a:t>Zabava</a:t>
            </a:r>
          </a:p>
        </p:txBody>
      </p:sp>
      <p:sp>
        <p:nvSpPr>
          <p:cNvPr id="3" name="Rezervirano mjesto sadržaja 2">
            <a:extLst>
              <a:ext uri="{FF2B5EF4-FFF2-40B4-BE49-F238E27FC236}">
                <a16:creationId xmlns:a16="http://schemas.microsoft.com/office/drawing/2014/main" id="{4B9DE275-ED10-4812-A7E1-924C2352F3F8}"/>
              </a:ext>
            </a:extLst>
          </p:cNvPr>
          <p:cNvSpPr>
            <a:spLocks noGrp="1"/>
          </p:cNvSpPr>
          <p:nvPr>
            <p:ph idx="1"/>
          </p:nvPr>
        </p:nvSpPr>
        <p:spPr>
          <a:xfrm>
            <a:off x="1440519" y="1420706"/>
            <a:ext cx="5514758" cy="4016587"/>
          </a:xfrm>
        </p:spPr>
        <p:txBody>
          <a:bodyPr anchor="ctr">
            <a:normAutofit/>
          </a:bodyPr>
          <a:lstStyle/>
          <a:p>
            <a:pPr>
              <a:lnSpc>
                <a:spcPct val="90000"/>
              </a:lnSpc>
              <a:buFont typeface="Arial" panose="020B0604020202020204" pitchFamily="34" charset="0"/>
              <a:buChar char="•"/>
            </a:pPr>
            <a:r>
              <a:rPr lang="hr-HR" sz="1400" dirty="0">
                <a:solidFill>
                  <a:schemeClr val="tx1">
                    <a:lumMod val="75000"/>
                    <a:lumOff val="25000"/>
                  </a:schemeClr>
                </a:solidFill>
              </a:rPr>
              <a:t>Odaberi vrijeme u danu kad ćeš čitati knjigu (sad imaš vremena pročitati sve te lektire), pogledati neki dobar film ili seriju (mnogo toga je dostupno online) ili naučiti neku novu vještinu (danas imaš mnoge upute kako se što izvodi).</a:t>
            </a:r>
          </a:p>
          <a:p>
            <a:pPr>
              <a:lnSpc>
                <a:spcPct val="90000"/>
              </a:lnSpc>
              <a:buFont typeface="Arial" panose="020B0604020202020204" pitchFamily="34" charset="0"/>
              <a:buChar char="•"/>
            </a:pPr>
            <a:r>
              <a:rPr lang="hr-HR" sz="1400" dirty="0">
                <a:solidFill>
                  <a:schemeClr val="tx1">
                    <a:lumMod val="75000"/>
                    <a:lumOff val="25000"/>
                  </a:schemeClr>
                </a:solidFill>
              </a:rPr>
              <a:t>Mnogo knjiga za lektiru imaš na stranici </a:t>
            </a:r>
            <a:r>
              <a:rPr lang="hr-HR" sz="1400" dirty="0">
                <a:solidFill>
                  <a:schemeClr val="tx1">
                    <a:lumMod val="75000"/>
                    <a:lumOff val="25000"/>
                  </a:schemeClr>
                </a:solidFill>
                <a:hlinkClick r:id="rId3"/>
              </a:rPr>
              <a:t>https://lektire.skole.hr/</a:t>
            </a:r>
            <a:r>
              <a:rPr lang="hr-HR" sz="1400" dirty="0">
                <a:solidFill>
                  <a:schemeClr val="tx1">
                    <a:lumMod val="75000"/>
                    <a:lumOff val="25000"/>
                  </a:schemeClr>
                </a:solidFill>
              </a:rPr>
              <a:t>, kako vam je već knjižničarka napisala.</a:t>
            </a:r>
          </a:p>
          <a:p>
            <a:pPr>
              <a:lnSpc>
                <a:spcPct val="90000"/>
              </a:lnSpc>
              <a:buFont typeface="Arial" panose="020B0604020202020204" pitchFamily="34" charset="0"/>
              <a:buChar char="•"/>
            </a:pPr>
            <a:r>
              <a:rPr lang="hr-HR" sz="1400" dirty="0">
                <a:solidFill>
                  <a:schemeClr val="tx1">
                    <a:lumMod val="75000"/>
                    <a:lumOff val="25000"/>
                  </a:schemeClr>
                </a:solidFill>
              </a:rPr>
              <a:t>Može se naći mnogo filmova s prijevodom online (ako imaš dobru vezu i flat Internet), npr. </a:t>
            </a:r>
            <a:r>
              <a:rPr lang="hr-HR" sz="1400" dirty="0">
                <a:solidFill>
                  <a:schemeClr val="tx1">
                    <a:lumMod val="75000"/>
                    <a:lumOff val="25000"/>
                  </a:schemeClr>
                </a:solidFill>
                <a:hlinkClick r:id="rId4"/>
              </a:rPr>
              <a:t>https://www.filmovita.com/onward-2020/</a:t>
            </a:r>
            <a:r>
              <a:rPr lang="hr-HR" sz="1400" dirty="0">
                <a:solidFill>
                  <a:schemeClr val="tx1">
                    <a:lumMod val="75000"/>
                    <a:lumOff val="25000"/>
                  </a:schemeClr>
                </a:solidFill>
              </a:rPr>
              <a:t> (a potraži što se sve nudi, uz suglasnost roditelja).</a:t>
            </a:r>
          </a:p>
          <a:p>
            <a:pPr>
              <a:lnSpc>
                <a:spcPct val="90000"/>
              </a:lnSpc>
              <a:buFont typeface="Arial" panose="020B0604020202020204" pitchFamily="34" charset="0"/>
              <a:buChar char="•"/>
            </a:pPr>
            <a:r>
              <a:rPr lang="hr-HR" sz="1400" dirty="0">
                <a:solidFill>
                  <a:schemeClr val="tx1">
                    <a:lumMod val="75000"/>
                    <a:lumOff val="25000"/>
                  </a:schemeClr>
                </a:solidFill>
              </a:rPr>
              <a:t>Pronađi novi hobi ili uvježbaj novu vještinu, npr. na </a:t>
            </a:r>
            <a:r>
              <a:rPr lang="hr-HR" sz="1400" dirty="0">
                <a:solidFill>
                  <a:schemeClr val="tx1">
                    <a:lumMod val="75000"/>
                    <a:lumOff val="25000"/>
                  </a:schemeClr>
                </a:solidFill>
                <a:hlinkClick r:id="rId5"/>
              </a:rPr>
              <a:t>ovom kanalu </a:t>
            </a:r>
            <a:r>
              <a:rPr lang="hr-HR" sz="1400" dirty="0">
                <a:solidFill>
                  <a:schemeClr val="tx1">
                    <a:lumMod val="75000"/>
                    <a:lumOff val="25000"/>
                  </a:schemeClr>
                </a:solidFill>
              </a:rPr>
              <a:t>možeš pronaći </a:t>
            </a:r>
            <a:r>
              <a:rPr lang="hr-HR" sz="1400" dirty="0" err="1">
                <a:solidFill>
                  <a:schemeClr val="tx1">
                    <a:lumMod val="75000"/>
                    <a:lumOff val="25000"/>
                  </a:schemeClr>
                </a:solidFill>
              </a:rPr>
              <a:t>tutorijale</a:t>
            </a:r>
            <a:r>
              <a:rPr lang="hr-HR" sz="1400" dirty="0">
                <a:solidFill>
                  <a:schemeClr val="tx1">
                    <a:lumMod val="75000"/>
                    <a:lumOff val="25000"/>
                  </a:schemeClr>
                </a:solidFill>
              </a:rPr>
              <a:t> za izradu origamija.</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6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30AB606A-B012-4E22-9396-361B12EBA5BD}"/>
              </a:ext>
            </a:extLst>
          </p:cNvPr>
          <p:cNvSpPr>
            <a:spLocks noGrp="1"/>
          </p:cNvSpPr>
          <p:nvPr>
            <p:ph type="title"/>
          </p:nvPr>
        </p:nvSpPr>
        <p:spPr>
          <a:xfrm>
            <a:off x="7532835" y="1420706"/>
            <a:ext cx="3466540" cy="4016587"/>
          </a:xfrm>
        </p:spPr>
        <p:txBody>
          <a:bodyPr>
            <a:normAutofit/>
          </a:bodyPr>
          <a:lstStyle/>
          <a:p>
            <a:r>
              <a:rPr lang="hr-HR" sz="3600"/>
              <a:t>Druženje s prijateljima</a:t>
            </a:r>
          </a:p>
        </p:txBody>
      </p:sp>
      <p:sp>
        <p:nvSpPr>
          <p:cNvPr id="3" name="Rezervirano mjesto sadržaja 2">
            <a:extLst>
              <a:ext uri="{FF2B5EF4-FFF2-40B4-BE49-F238E27FC236}">
                <a16:creationId xmlns:a16="http://schemas.microsoft.com/office/drawing/2014/main" id="{17597E8B-A557-445B-A365-0A26A56CA917}"/>
              </a:ext>
            </a:extLst>
          </p:cNvPr>
          <p:cNvSpPr>
            <a:spLocks noGrp="1"/>
          </p:cNvSpPr>
          <p:nvPr>
            <p:ph idx="1"/>
          </p:nvPr>
        </p:nvSpPr>
        <p:spPr>
          <a:xfrm>
            <a:off x="1440519" y="1420706"/>
            <a:ext cx="5514758" cy="4016587"/>
          </a:xfrm>
        </p:spPr>
        <p:txBody>
          <a:bodyPr anchor="ctr">
            <a:normAutofit/>
          </a:bodyPr>
          <a:lstStyle/>
          <a:p>
            <a:pPr>
              <a:buFont typeface="Arial" panose="020B0604020202020204" pitchFamily="34" charset="0"/>
              <a:buChar char="•"/>
            </a:pPr>
            <a:r>
              <a:rPr lang="hr-HR" dirty="0">
                <a:solidFill>
                  <a:schemeClr val="tx1">
                    <a:lumMod val="75000"/>
                    <a:lumOff val="25000"/>
                  </a:schemeClr>
                </a:solidFill>
              </a:rPr>
              <a:t>Pronađi nove načine komunikacije osim chata, koristite </a:t>
            </a:r>
            <a:r>
              <a:rPr lang="hr-HR" dirty="0" err="1">
                <a:solidFill>
                  <a:schemeClr val="tx1">
                    <a:lumMod val="75000"/>
                    <a:lumOff val="25000"/>
                  </a:schemeClr>
                </a:solidFill>
              </a:rPr>
              <a:t>videopozive</a:t>
            </a:r>
            <a:r>
              <a:rPr lang="hr-HR" dirty="0">
                <a:solidFill>
                  <a:schemeClr val="tx1">
                    <a:lumMod val="75000"/>
                    <a:lumOff val="25000"/>
                  </a:schemeClr>
                </a:solidFill>
              </a:rPr>
              <a:t> i često budite u kontaktu. </a:t>
            </a:r>
          </a:p>
          <a:p>
            <a:pPr>
              <a:buFont typeface="Arial" panose="020B0604020202020204" pitchFamily="34" charset="0"/>
              <a:buChar char="•"/>
            </a:pPr>
            <a:r>
              <a:rPr lang="hr-HR" dirty="0">
                <a:solidFill>
                  <a:schemeClr val="tx1">
                    <a:lumMod val="75000"/>
                    <a:lumOff val="25000"/>
                  </a:schemeClr>
                </a:solidFill>
              </a:rPr>
              <a:t>Okupite se i skupa radite aktivnosti online, npr. igranje igara koje s obitelji možete uživo (Čovječe, ne ljuti se; Monopol; igre s kartama…).</a:t>
            </a:r>
          </a:p>
          <a:p>
            <a:pPr>
              <a:buFont typeface="Arial" panose="020B0604020202020204" pitchFamily="34" charset="0"/>
              <a:buChar char="•"/>
            </a:pPr>
            <a:r>
              <a:rPr lang="hr-HR" dirty="0">
                <a:solidFill>
                  <a:schemeClr val="tx1">
                    <a:lumMod val="75000"/>
                    <a:lumOff val="25000"/>
                  </a:schemeClr>
                </a:solidFill>
              </a:rPr>
              <a:t>Osmislite svoje igre i budite kreativni!</a:t>
            </a:r>
          </a:p>
          <a:p>
            <a:pPr>
              <a:buFont typeface="Arial" panose="020B0604020202020204" pitchFamily="34" charset="0"/>
              <a:buChar char="•"/>
            </a:pPr>
            <a:endParaRPr lang="hr-HR"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27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Rectangle 21">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23">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6" name="Rectangle 25">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Naslov 1">
            <a:extLst>
              <a:ext uri="{FF2B5EF4-FFF2-40B4-BE49-F238E27FC236}">
                <a16:creationId xmlns:a16="http://schemas.microsoft.com/office/drawing/2014/main" id="{7C8D0AF6-D768-4DCD-8283-3D122DC85F63}"/>
              </a:ext>
            </a:extLst>
          </p:cNvPr>
          <p:cNvSpPr>
            <a:spLocks noGrp="1"/>
          </p:cNvSpPr>
          <p:nvPr>
            <p:ph type="title"/>
          </p:nvPr>
        </p:nvSpPr>
        <p:spPr>
          <a:xfrm>
            <a:off x="7532835" y="1420706"/>
            <a:ext cx="3466540" cy="4016587"/>
          </a:xfrm>
        </p:spPr>
        <p:txBody>
          <a:bodyPr>
            <a:normAutofit/>
          </a:bodyPr>
          <a:lstStyle/>
          <a:p>
            <a:r>
              <a:rPr lang="hr-HR" sz="3600"/>
              <a:t>Ostalo</a:t>
            </a:r>
          </a:p>
        </p:txBody>
      </p:sp>
      <p:sp>
        <p:nvSpPr>
          <p:cNvPr id="3" name="Rezervirano mjesto sadržaja 2">
            <a:extLst>
              <a:ext uri="{FF2B5EF4-FFF2-40B4-BE49-F238E27FC236}">
                <a16:creationId xmlns:a16="http://schemas.microsoft.com/office/drawing/2014/main" id="{AD1089EE-E180-4749-8F65-9D6F4E2FBE08}"/>
              </a:ext>
            </a:extLst>
          </p:cNvPr>
          <p:cNvSpPr>
            <a:spLocks noGrp="1"/>
          </p:cNvSpPr>
          <p:nvPr>
            <p:ph idx="1"/>
          </p:nvPr>
        </p:nvSpPr>
        <p:spPr>
          <a:xfrm>
            <a:off x="1440519" y="1420706"/>
            <a:ext cx="5514758" cy="4016587"/>
          </a:xfrm>
        </p:spPr>
        <p:txBody>
          <a:bodyPr anchor="ctr">
            <a:normAutofit/>
          </a:bodyPr>
          <a:lstStyle/>
          <a:p>
            <a:pPr>
              <a:lnSpc>
                <a:spcPct val="90000"/>
              </a:lnSpc>
              <a:buFont typeface="Arial" panose="020B0604020202020204" pitchFamily="34" charset="0"/>
              <a:buChar char="•"/>
            </a:pPr>
            <a:r>
              <a:rPr lang="hr-HR" sz="1700" dirty="0">
                <a:solidFill>
                  <a:schemeClr val="tx1">
                    <a:lumMod val="75000"/>
                    <a:lumOff val="25000"/>
                  </a:schemeClr>
                </a:solidFill>
              </a:rPr>
              <a:t>Razgovarajte o tome kako se osjećate s obitelji i prijateljima ili pišite dnevnik; često nam bude lakše kad nešto izbacimo iz sebe.</a:t>
            </a:r>
          </a:p>
          <a:p>
            <a:pPr>
              <a:lnSpc>
                <a:spcPct val="90000"/>
              </a:lnSpc>
              <a:buFont typeface="Arial" panose="020B0604020202020204" pitchFamily="34" charset="0"/>
              <a:buChar char="•"/>
            </a:pPr>
            <a:r>
              <a:rPr lang="hr-HR" sz="1700" dirty="0">
                <a:solidFill>
                  <a:schemeClr val="tx1">
                    <a:lumMod val="75000"/>
                    <a:lumOff val="25000"/>
                  </a:schemeClr>
                </a:solidFill>
              </a:rPr>
              <a:t>Utjehu pronađite u molitvi i zahvalite svaki dan za sve ono što imate, a nemojte se samo brinuti zbog onoga što nemate!</a:t>
            </a:r>
          </a:p>
          <a:p>
            <a:pPr>
              <a:lnSpc>
                <a:spcPct val="90000"/>
              </a:lnSpc>
              <a:buFont typeface="Arial" panose="020B0604020202020204" pitchFamily="34" charset="0"/>
              <a:buChar char="•"/>
            </a:pPr>
            <a:r>
              <a:rPr lang="hr-HR" sz="1700" dirty="0">
                <a:solidFill>
                  <a:schemeClr val="tx1">
                    <a:lumMod val="75000"/>
                    <a:lumOff val="25000"/>
                  </a:schemeClr>
                </a:solidFill>
              </a:rPr>
              <a:t>Plešite, pjevajte, ispunite se pozitivnim emocijama!</a:t>
            </a:r>
          </a:p>
          <a:p>
            <a:pPr>
              <a:lnSpc>
                <a:spcPct val="90000"/>
              </a:lnSpc>
              <a:buFont typeface="Arial" panose="020B0604020202020204" pitchFamily="34" charset="0"/>
              <a:buChar char="•"/>
            </a:pPr>
            <a:r>
              <a:rPr lang="hr-HR" sz="1700" dirty="0">
                <a:solidFill>
                  <a:schemeClr val="tx1">
                    <a:lumMod val="75000"/>
                    <a:lumOff val="25000"/>
                  </a:schemeClr>
                </a:solidFill>
              </a:rPr>
              <a:t>Pomažite jedni drugima i dijelite pozitivne emocije!</a:t>
            </a:r>
          </a:p>
        </p:txBody>
      </p:sp>
      <p:cxnSp>
        <p:nvCxnSpPr>
          <p:cNvPr id="28" name="Straight Connector 27">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533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un">
  <a:themeElements>
    <a:clrScheme name="Sap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p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p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7</TotalTime>
  <Words>739</Words>
  <Application>Microsoft Office PowerPoint</Application>
  <PresentationFormat>Široki zaslon</PresentationFormat>
  <Paragraphs>45</Paragraphs>
  <Slides>10</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10</vt:i4>
      </vt:variant>
    </vt:vector>
  </HeadingPairs>
  <TitlesOfParts>
    <vt:vector size="14" baseType="lpstr">
      <vt:lpstr>Arial</vt:lpstr>
      <vt:lpstr>Century Gothic</vt:lpstr>
      <vt:lpstr>Garamond</vt:lpstr>
      <vt:lpstr>Sapun</vt:lpstr>
      <vt:lpstr>Kako (uspješno) prebroditi izolaciju?</vt:lpstr>
      <vt:lpstr>RASPORED</vt:lpstr>
      <vt:lpstr>UČENJE I PISANJE ZADAĆE</vt:lpstr>
      <vt:lpstr>KUĆANSKI POSLOVI</vt:lpstr>
      <vt:lpstr>TJELOVJEŽBA</vt:lpstr>
      <vt:lpstr>Aktivno vrijeme s obitelji</vt:lpstr>
      <vt:lpstr>Zabava</vt:lpstr>
      <vt:lpstr>Druženje s prijateljima</vt:lpstr>
      <vt:lpstr>Ostalo</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Kako (uspješno) prebroditi izolaciju?</dc:title>
  <dc:creator>Jasna</dc:creator>
  <cp:lastModifiedBy>Jasna</cp:lastModifiedBy>
  <cp:revision>1</cp:revision>
  <dcterms:created xsi:type="dcterms:W3CDTF">2020-03-23T10:36:17Z</dcterms:created>
  <dcterms:modified xsi:type="dcterms:W3CDTF">2020-03-23T10:43:52Z</dcterms:modified>
</cp:coreProperties>
</file>