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lgerian" pitchFamily="82" charset="0"/>
              </a:rPr>
              <a:t>Halloween</a:t>
            </a:r>
            <a:endParaRPr lang="hr-HR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6" name="Content Placeholder 5" descr="downlo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Algerian" pitchFamily="82" charset="0"/>
              </a:rPr>
              <a:t>Halloween </a:t>
            </a:r>
            <a:r>
              <a:rPr lang="en-US" dirty="0">
                <a:latin typeface="Algerian" pitchFamily="82" charset="0"/>
              </a:rPr>
              <a:t>on October 31</a:t>
            </a:r>
            <a:r>
              <a:rPr lang="en-US" baseline="30000" dirty="0">
                <a:latin typeface="Algerian" pitchFamily="82" charset="0"/>
              </a:rPr>
              <a:t>st</a:t>
            </a:r>
            <a:r>
              <a:rPr lang="hr-HR" dirty="0">
                <a:latin typeface="Algerian" pitchFamily="82" charset="0"/>
              </a:rPr>
              <a:t>,</a:t>
            </a:r>
            <a:r>
              <a:rPr lang="en-US" dirty="0">
                <a:latin typeface="Algerian" pitchFamily="82" charset="0"/>
              </a:rPr>
              <a:t> is a pagan </a:t>
            </a:r>
            <a:r>
              <a:rPr lang="hr-HR" dirty="0" err="1">
                <a:latin typeface="Algerian" pitchFamily="82" charset="0"/>
              </a:rPr>
              <a:t>custom</a:t>
            </a:r>
            <a:r>
              <a:rPr lang="hr-HR" dirty="0">
                <a:latin typeface="Algerian" pitchFamily="82" charset="0"/>
              </a:rPr>
              <a:t> which</a:t>
            </a:r>
            <a:r>
              <a:rPr lang="en-US" dirty="0">
                <a:latin typeface="Algerian" pitchFamily="82" charset="0"/>
              </a:rPr>
              <a:t> celebrated the end of</a:t>
            </a:r>
            <a:r>
              <a:rPr lang="hr-HR" dirty="0">
                <a:latin typeface="Algerian" pitchFamily="82" charset="0"/>
              </a:rPr>
              <a:t> </a:t>
            </a:r>
            <a:r>
              <a:rPr lang="hr-HR" dirty="0" err="1">
                <a:latin typeface="Algerian" pitchFamily="82" charset="0"/>
              </a:rPr>
              <a:t>the</a:t>
            </a:r>
            <a:r>
              <a:rPr lang="en-US" dirty="0">
                <a:latin typeface="Algerian" pitchFamily="82" charset="0"/>
              </a:rPr>
              <a:t> summer</a:t>
            </a:r>
            <a:r>
              <a:rPr lang="hr-HR" dirty="0">
                <a:latin typeface="Algerian" pitchFamily="82" charset="0"/>
              </a:rPr>
              <a:t>.</a:t>
            </a:r>
            <a:r>
              <a:rPr lang="en-US" dirty="0">
                <a:latin typeface="Algerian" pitchFamily="82" charset="0"/>
              </a:rPr>
              <a:t> </a:t>
            </a:r>
            <a:endParaRPr lang="hr-HR" dirty="0">
              <a:latin typeface="Algerian" pitchFamily="82" charset="0"/>
            </a:endParaRPr>
          </a:p>
        </p:txBody>
      </p:sp>
      <p:pic>
        <p:nvPicPr>
          <p:cNvPr id="5" name="Picture 4" descr="h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800"/>
            <a:ext cx="4075176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0"/>
            <a:ext cx="3313113" cy="1435100"/>
          </a:xfrm>
        </p:spPr>
        <p:txBody>
          <a:bodyPr>
            <a:normAutofit/>
          </a:bodyPr>
          <a:lstStyle/>
          <a:p>
            <a:endParaRPr lang="hr-HR" sz="800" dirty="0"/>
          </a:p>
        </p:txBody>
      </p:sp>
      <p:pic>
        <p:nvPicPr>
          <p:cNvPr id="5" name="Content Placeholder 4" descr="rainbow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95157"/>
            <a:ext cx="5111750" cy="3408898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304800" y="1524000"/>
            <a:ext cx="3008313" cy="46910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hr-HR" sz="2400" dirty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600" dirty="0">
                <a:latin typeface="Algerian" pitchFamily="82" charset="0"/>
              </a:rPr>
              <a:t>  </a:t>
            </a:r>
            <a:r>
              <a:rPr lang="en-US" sz="2600" dirty="0">
                <a:latin typeface="Algerian" pitchFamily="82" charset="0"/>
              </a:rPr>
              <a:t>On November 1</a:t>
            </a:r>
            <a:r>
              <a:rPr lang="hr-HR" sz="2600" dirty="0">
                <a:latin typeface="Algerian" pitchFamily="82" charset="0"/>
              </a:rPr>
              <a:t>st</a:t>
            </a:r>
            <a:r>
              <a:rPr lang="en-US" sz="2600" dirty="0">
                <a:latin typeface="Algerian" pitchFamily="82" charset="0"/>
              </a:rPr>
              <a:t>,   days are getting shorter and  nights are getting longer. Fires </a:t>
            </a:r>
            <a:r>
              <a:rPr lang="hr-HR" sz="2600" dirty="0">
                <a:latin typeface="Algerian" pitchFamily="82" charset="0"/>
              </a:rPr>
              <a:t>are</a:t>
            </a:r>
            <a:r>
              <a:rPr lang="en-US" sz="2600" dirty="0">
                <a:latin typeface="Algerian" pitchFamily="82" charset="0"/>
              </a:rPr>
              <a:t> lit to drive away evil spirits</a:t>
            </a:r>
            <a:r>
              <a:rPr lang="hr-HR" sz="2600" dirty="0">
                <a:latin typeface="Algerian" pitchFamily="82" charset="0"/>
              </a:rPr>
              <a:t>.</a:t>
            </a:r>
            <a:r>
              <a:rPr lang="hr-HR" sz="2600" dirty="0" err="1">
                <a:latin typeface="Algerian" pitchFamily="82" charset="0"/>
              </a:rPr>
              <a:t>People</a:t>
            </a:r>
            <a:r>
              <a:rPr lang="hr-HR" sz="2600" dirty="0">
                <a:latin typeface="Algerian" pitchFamily="82" charset="0"/>
              </a:rPr>
              <a:t> </a:t>
            </a:r>
            <a:r>
              <a:rPr lang="en-US" sz="2600" dirty="0" err="1">
                <a:latin typeface="Algerian" pitchFamily="82" charset="0"/>
              </a:rPr>
              <a:t>wrapp</a:t>
            </a:r>
            <a:r>
              <a:rPr lang="en-US" sz="2600" dirty="0">
                <a:latin typeface="Algerian" pitchFamily="82" charset="0"/>
              </a:rPr>
              <a:t> in cloaks, and make noise </a:t>
            </a:r>
            <a:r>
              <a:rPr lang="hr-HR" sz="2600" dirty="0">
                <a:latin typeface="Algerian" pitchFamily="82" charset="0"/>
              </a:rPr>
              <a:t>to</a:t>
            </a:r>
            <a:r>
              <a:rPr lang="en-US" sz="2600" dirty="0">
                <a:latin typeface="Algerian" pitchFamily="82" charset="0"/>
              </a:rPr>
              <a:t> </a:t>
            </a:r>
            <a:r>
              <a:rPr lang="en-US" sz="2600" dirty="0" err="1">
                <a:latin typeface="Algerian" pitchFamily="82" charset="0"/>
              </a:rPr>
              <a:t>driv</a:t>
            </a:r>
            <a:r>
              <a:rPr lang="hr-HR" sz="2600" dirty="0">
                <a:latin typeface="Algerian" pitchFamily="82" charset="0"/>
              </a:rPr>
              <a:t>e</a:t>
            </a:r>
            <a:r>
              <a:rPr lang="en-US" sz="2600" dirty="0">
                <a:latin typeface="Algerian" pitchFamily="82" charset="0"/>
              </a:rPr>
              <a:t> </a:t>
            </a:r>
            <a:r>
              <a:rPr lang="hr-HR" sz="2600" dirty="0" err="1">
                <a:latin typeface="Algerian" pitchFamily="82" charset="0"/>
              </a:rPr>
              <a:t>evil</a:t>
            </a:r>
            <a:r>
              <a:rPr lang="hr-HR" sz="2600" dirty="0">
                <a:latin typeface="Algerian" pitchFamily="82" charset="0"/>
              </a:rPr>
              <a:t> </a:t>
            </a:r>
            <a:r>
              <a:rPr lang="hr-HR" sz="2600" dirty="0" err="1">
                <a:latin typeface="Algerian" pitchFamily="82" charset="0"/>
              </a:rPr>
              <a:t>spirits</a:t>
            </a:r>
            <a:r>
              <a:rPr lang="hr-HR" sz="2600" dirty="0">
                <a:latin typeface="Algerian" pitchFamily="82" charset="0"/>
              </a:rPr>
              <a:t> </a:t>
            </a:r>
            <a:r>
              <a:rPr lang="en-US" sz="2600" dirty="0">
                <a:latin typeface="Algerian" pitchFamily="82" charset="0"/>
              </a:rPr>
              <a:t>away</a:t>
            </a:r>
            <a:r>
              <a:rPr lang="en-US" sz="2400" dirty="0">
                <a:latin typeface="Algerian" pitchFamily="82" charset="0"/>
              </a:rPr>
              <a:t>.</a:t>
            </a:r>
            <a:endParaRPr lang="hr-HR" sz="2400" dirty="0">
              <a:latin typeface="Algerian" pitchFamily="82" charset="0"/>
            </a:endParaRPr>
          </a:p>
          <a:p>
            <a:endParaRPr lang="hr-H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1"/>
            <a:ext cx="4116388" cy="914400"/>
          </a:xfrm>
        </p:spPr>
        <p:txBody>
          <a:bodyPr>
            <a:normAutofit/>
          </a:bodyPr>
          <a:lstStyle/>
          <a:p>
            <a:r>
              <a:rPr lang="en-US" sz="3600" b="0" dirty="0">
                <a:latin typeface="Algerian" pitchFamily="82" charset="0"/>
              </a:rPr>
              <a:t>Symbols</a:t>
            </a:r>
            <a:endParaRPr lang="hr-HR" sz="3600" b="0" dirty="0"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>
              <a:latin typeface="Algerian" pitchFamily="82" charset="0"/>
            </a:endParaRPr>
          </a:p>
          <a:p>
            <a:r>
              <a:rPr lang="en-US" dirty="0">
                <a:latin typeface="Algerian" pitchFamily="82" charset="0"/>
              </a:rPr>
              <a:t>Symbols of this custom and that night are carved pumpkins, candles, witches, black cats, scary masks, bats, owls and other nocturnal animals.</a:t>
            </a:r>
            <a:endParaRPr lang="hr-HR" dirty="0">
              <a:latin typeface="Algerian" pitchFamily="82" charset="0"/>
            </a:endParaRPr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129155"/>
            <a:ext cx="3962400" cy="45719"/>
          </a:xfrm>
        </p:spPr>
        <p:txBody>
          <a:bodyPr>
            <a:normAutofit fontScale="25000" lnSpcReduction="20000"/>
          </a:bodyPr>
          <a:lstStyle/>
          <a:p>
            <a:endParaRPr lang="hr-HR" sz="800" dirty="0"/>
          </a:p>
        </p:txBody>
      </p:sp>
      <p:pic>
        <p:nvPicPr>
          <p:cNvPr id="7" name="Content Placeholder 6" descr="downloa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Algerian" pitchFamily="82" charset="0"/>
              </a:rPr>
              <a:t>Witches</a:t>
            </a:r>
            <a:endParaRPr lang="hr-HR" sz="4400" b="0" dirty="0"/>
          </a:p>
        </p:txBody>
      </p:sp>
      <p:pic>
        <p:nvPicPr>
          <p:cNvPr id="5" name="Content Placeholder 4" descr="Vještice-nisu-izumr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602184"/>
            <a:ext cx="5111750" cy="319484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lgerian" pitchFamily="82" charset="0"/>
              </a:rPr>
              <a:t>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>
                <a:latin typeface="Algerian" pitchFamily="82" charset="0"/>
              </a:rPr>
              <a:t>Witches are an integral and unavoidable part of this custom</a:t>
            </a:r>
            <a:r>
              <a:rPr lang="hr-HR" sz="2400" dirty="0">
                <a:latin typeface="Algerian" pitchFamily="82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Algerian" pitchFamily="82" charset="0"/>
              </a:rPr>
              <a:t>black cat</a:t>
            </a:r>
            <a:endParaRPr lang="hr-HR" sz="3200" b="0" dirty="0"/>
          </a:p>
        </p:txBody>
      </p:sp>
      <p:pic>
        <p:nvPicPr>
          <p:cNvPr id="5" name="Content Placeholder 4" descr="70392750_5c125e61556b29-363059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4283" y="273050"/>
            <a:ext cx="4753284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400" dirty="0">
              <a:latin typeface="Algerian" pitchFamily="82" charset="0"/>
            </a:endParaRPr>
          </a:p>
          <a:p>
            <a:endParaRPr lang="hr-HR" sz="2400" dirty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Algerian" pitchFamily="82" charset="0"/>
              </a:rPr>
              <a:t>  </a:t>
            </a:r>
            <a:r>
              <a:rPr lang="en-US" sz="2400" dirty="0">
                <a:latin typeface="Algerian" pitchFamily="82" charset="0"/>
              </a:rPr>
              <a:t>in the Middle Ages it was believed that witches could also turn into a black cat.</a:t>
            </a:r>
            <a:endParaRPr lang="hr-HR" sz="2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Algerian" pitchFamily="82" charset="0"/>
              </a:rPr>
              <a:t>nocturnal</a:t>
            </a:r>
            <a:r>
              <a:rPr lang="en-US" sz="3200" dirty="0">
                <a:latin typeface="Algerian" pitchFamily="82" charset="0"/>
              </a:rPr>
              <a:t> </a:t>
            </a:r>
            <a:r>
              <a:rPr lang="en-US" sz="3200" b="0" dirty="0">
                <a:latin typeface="Algerian" pitchFamily="82" charset="0"/>
              </a:rPr>
              <a:t>animals</a:t>
            </a:r>
            <a:endParaRPr lang="hr-HR" sz="3200" b="0" dirty="0">
              <a:latin typeface="Algerian" pitchFamily="82" charset="0"/>
            </a:endParaRPr>
          </a:p>
        </p:txBody>
      </p:sp>
      <p:pic>
        <p:nvPicPr>
          <p:cNvPr id="5" name="Content Placeholder 4" descr="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4925" y="1777714"/>
            <a:ext cx="4572000" cy="28437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400" dirty="0"/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Algerian" pitchFamily="82" charset="0"/>
              </a:rPr>
              <a:t>  </a:t>
            </a:r>
            <a:r>
              <a:rPr lang="en-US" sz="2400" dirty="0">
                <a:latin typeface="Algerian" pitchFamily="82" charset="0"/>
              </a:rPr>
              <a:t>It was believed that bats, owls and other </a:t>
            </a:r>
            <a:r>
              <a:rPr lang="hr-HR" sz="2400" dirty="0">
                <a:latin typeface="Algerian" pitchFamily="82" charset="0"/>
              </a:rPr>
              <a:t>night’S</a:t>
            </a:r>
            <a:r>
              <a:rPr lang="en-US" sz="2400" dirty="0">
                <a:latin typeface="Algerian" pitchFamily="82" charset="0"/>
              </a:rPr>
              <a:t> animals could communicate with the souls of the dead.</a:t>
            </a:r>
            <a:endParaRPr lang="hr-HR" sz="2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0" dirty="0">
                <a:latin typeface="Algerian" pitchFamily="82" charset="0"/>
              </a:rPr>
              <a:t>MASKS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sz="2400" dirty="0">
                <a:latin typeface="Algerian" pitchFamily="82" charset="0"/>
              </a:rPr>
              <a:t> </a:t>
            </a:r>
            <a:r>
              <a:rPr lang="en-US" sz="2400" dirty="0">
                <a:latin typeface="Algerian" pitchFamily="82" charset="0"/>
              </a:rPr>
              <a:t>On Halloween</a:t>
            </a:r>
            <a:r>
              <a:rPr lang="hr-HR" sz="2400">
                <a:latin typeface="Algerian" pitchFamily="82" charset="0"/>
              </a:rPr>
              <a:t> </a:t>
            </a:r>
            <a:r>
              <a:rPr lang="en-US" sz="2400">
                <a:latin typeface="Algerian" pitchFamily="82" charset="0"/>
              </a:rPr>
              <a:t>people</a:t>
            </a:r>
            <a:r>
              <a:rPr lang="hr-HR" sz="2400" dirty="0">
                <a:latin typeface="Algerian" pitchFamily="82" charset="0"/>
              </a:rPr>
              <a:t> </a:t>
            </a:r>
            <a:r>
              <a:rPr lang="en-US" sz="2400" dirty="0">
                <a:latin typeface="Algerian" pitchFamily="82" charset="0"/>
              </a:rPr>
              <a:t> wear scary masks of clowns, skeletons, zombies ...</a:t>
            </a:r>
            <a:endParaRPr lang="hr-HR" dirty="0"/>
          </a:p>
        </p:txBody>
      </p:sp>
      <p:pic>
        <p:nvPicPr>
          <p:cNvPr id="7" name="Content Placeholder 6" descr="d441af26-27ae-4316-ae66-bde6b49cce7b_1.f0bd3e7c25358322f80ab8efb86f8a2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0" dirty="0">
                <a:latin typeface="Algerian" pitchFamily="82" charset="0"/>
              </a:rPr>
              <a:t>food</a:t>
            </a:r>
          </a:p>
        </p:txBody>
      </p:sp>
      <p:pic>
        <p:nvPicPr>
          <p:cNvPr id="5" name="Content Placeholder 4" descr="Halloween_HotDo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387" y="1890689"/>
            <a:ext cx="2274947" cy="27575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hr-HR" sz="3200" dirty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>
                <a:latin typeface="Algerian" pitchFamily="82" charset="0"/>
              </a:rPr>
              <a:t> Candy and </a:t>
            </a:r>
            <a:r>
              <a:rPr lang="hr-HR" sz="2000" dirty="0" err="1">
                <a:latin typeface="Algerian" pitchFamily="82" charset="0"/>
              </a:rPr>
              <a:t>caramel</a:t>
            </a:r>
            <a:r>
              <a:rPr lang="hr-HR" sz="2000" dirty="0">
                <a:latin typeface="Algerian" pitchFamily="82" charset="0"/>
              </a:rPr>
              <a:t> </a:t>
            </a:r>
            <a:r>
              <a:rPr lang="hr-HR" sz="2000">
                <a:latin typeface="Algerian" pitchFamily="82" charset="0"/>
              </a:rPr>
              <a:t>apples</a:t>
            </a:r>
            <a:endParaRPr lang="hr-HR" sz="2000" dirty="0">
              <a:latin typeface="Algerian" pitchFamily="82" charset="0"/>
            </a:endParaRPr>
          </a:p>
          <a:p>
            <a:endParaRPr lang="hr-HR" sz="2000" dirty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>
                <a:latin typeface="Algerian" pitchFamily="82" charset="0"/>
              </a:rPr>
              <a:t> Apple bread</a:t>
            </a:r>
          </a:p>
          <a:p>
            <a:pPr>
              <a:buFont typeface="Arial" pitchFamily="34" charset="0"/>
              <a:buChar char="•"/>
            </a:pPr>
            <a:endParaRPr lang="hr-HR" sz="2000" dirty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>
                <a:latin typeface="Algerian" pitchFamily="82" charset="0"/>
              </a:rPr>
              <a:t>Caramel corn</a:t>
            </a:r>
          </a:p>
          <a:p>
            <a:pPr>
              <a:buFont typeface="Arial" pitchFamily="34" charset="0"/>
              <a:buChar char="•"/>
            </a:pPr>
            <a:endParaRPr lang="hr-HR" sz="2000" dirty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>
                <a:latin typeface="Algerian" pitchFamily="82" charset="0"/>
              </a:rPr>
              <a:t>Candy corn</a:t>
            </a:r>
          </a:p>
          <a:p>
            <a:pPr>
              <a:buFont typeface="Arial" pitchFamily="34" charset="0"/>
              <a:buChar char="•"/>
            </a:pPr>
            <a:endParaRPr lang="hr-HR" sz="2000" dirty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>
                <a:latin typeface="Algerian" pitchFamily="82" charset="0"/>
              </a:rPr>
              <a:t>Pumpkin bread</a:t>
            </a:r>
            <a:endParaRPr lang="en-US" sz="2000" dirty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endParaRPr lang="hr-HR" sz="8000" dirty="0">
              <a:latin typeface="Algerian" pitchFamily="82" charset="0"/>
            </a:endParaRPr>
          </a:p>
        </p:txBody>
      </p:sp>
      <p:pic>
        <p:nvPicPr>
          <p:cNvPr id="6" name="Picture 5" descr="5939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295400"/>
            <a:ext cx="4876800" cy="487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175</Words>
  <Application>Microsoft Office PowerPoint</Application>
  <PresentationFormat>Prikaz na zaslonu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Algerian</vt:lpstr>
      <vt:lpstr>Arial</vt:lpstr>
      <vt:lpstr>Calibri</vt:lpstr>
      <vt:lpstr>Office Theme</vt:lpstr>
      <vt:lpstr>Halloween</vt:lpstr>
      <vt:lpstr>PowerPoint prezentacija</vt:lpstr>
      <vt:lpstr> </vt:lpstr>
      <vt:lpstr>Witches</vt:lpstr>
      <vt:lpstr>black cat</vt:lpstr>
      <vt:lpstr>nocturnal animals</vt:lpstr>
      <vt:lpstr>MASKS</vt:lpstr>
      <vt:lpstr>food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Anabella</dc:creator>
  <cp:lastModifiedBy>Marijana Buljan</cp:lastModifiedBy>
  <cp:revision>9</cp:revision>
  <dcterms:created xsi:type="dcterms:W3CDTF">2006-08-16T00:00:00Z</dcterms:created>
  <dcterms:modified xsi:type="dcterms:W3CDTF">2020-11-14T11:54:57Z</dcterms:modified>
</cp:coreProperties>
</file>