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24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71C8-8EF1-41CC-9B0A-43ECADB0A328}" type="datetimeFigureOut">
              <a:rPr lang="hr-HR" smtClean="0"/>
              <a:pPr/>
              <a:t>3.11.2020.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1307-95C9-4D15-B839-8C4A081228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71C8-8EF1-41CC-9B0A-43ECADB0A328}" type="datetimeFigureOut">
              <a:rPr lang="hr-HR" smtClean="0"/>
              <a:pPr/>
              <a:t>3.11.2020.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1307-95C9-4D15-B839-8C4A081228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71C8-8EF1-41CC-9B0A-43ECADB0A328}" type="datetimeFigureOut">
              <a:rPr lang="hr-HR" smtClean="0"/>
              <a:pPr/>
              <a:t>3.11.2020.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1307-95C9-4D15-B839-8C4A081228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71C8-8EF1-41CC-9B0A-43ECADB0A328}" type="datetimeFigureOut">
              <a:rPr lang="hr-HR" smtClean="0"/>
              <a:pPr/>
              <a:t>3.11.2020.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1307-95C9-4D15-B839-8C4A081228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71C8-8EF1-41CC-9B0A-43ECADB0A328}" type="datetimeFigureOut">
              <a:rPr lang="hr-HR" smtClean="0"/>
              <a:pPr/>
              <a:t>3.11.2020.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1307-95C9-4D15-B839-8C4A081228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71C8-8EF1-41CC-9B0A-43ECADB0A328}" type="datetimeFigureOut">
              <a:rPr lang="hr-HR" smtClean="0"/>
              <a:pPr/>
              <a:t>3.11.2020.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1307-95C9-4D15-B839-8C4A081228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71C8-8EF1-41CC-9B0A-43ECADB0A328}" type="datetimeFigureOut">
              <a:rPr lang="hr-HR" smtClean="0"/>
              <a:pPr/>
              <a:t>3.11.2020.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1307-95C9-4D15-B839-8C4A081228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71C8-8EF1-41CC-9B0A-43ECADB0A328}" type="datetimeFigureOut">
              <a:rPr lang="hr-HR" smtClean="0"/>
              <a:pPr/>
              <a:t>3.11.2020.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1307-95C9-4D15-B839-8C4A081228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71C8-8EF1-41CC-9B0A-43ECADB0A328}" type="datetimeFigureOut">
              <a:rPr lang="hr-HR" smtClean="0"/>
              <a:pPr/>
              <a:t>3.11.2020.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1307-95C9-4D15-B839-8C4A081228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71C8-8EF1-41CC-9B0A-43ECADB0A328}" type="datetimeFigureOut">
              <a:rPr lang="hr-HR" smtClean="0"/>
              <a:pPr/>
              <a:t>3.11.2020.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1307-95C9-4D15-B839-8C4A081228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71C8-8EF1-41CC-9B0A-43ECADB0A328}" type="datetimeFigureOut">
              <a:rPr lang="hr-HR" smtClean="0"/>
              <a:pPr/>
              <a:t>3.11.2020.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1307-95C9-4D15-B839-8C4A081228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F71C8-8EF1-41CC-9B0A-43ECADB0A328}" type="datetimeFigureOut">
              <a:rPr lang="hr-HR" smtClean="0"/>
              <a:pPr/>
              <a:t>3.11.2020.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61307-95C9-4D15-B839-8C4A0812282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584175"/>
          </a:xfrm>
        </p:spPr>
        <p:txBody>
          <a:bodyPr>
            <a:normAutofit/>
          </a:bodyPr>
          <a:lstStyle/>
          <a:p>
            <a:r>
              <a:rPr lang="hr-HR" sz="7200" b="1" u="sng" dirty="0">
                <a:solidFill>
                  <a:srgbClr val="0070C0"/>
                </a:solidFill>
              </a:rPr>
              <a:t>HALLOWEEN</a:t>
            </a: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251520" y="2996952"/>
            <a:ext cx="4104456" cy="2304256"/>
          </a:xfrm>
        </p:spPr>
        <p:txBody>
          <a:bodyPr>
            <a:noAutofit/>
          </a:bodyPr>
          <a:lstStyle/>
          <a:p>
            <a:pPr algn="l"/>
            <a:r>
              <a:rPr lang="hr-HR" dirty="0" err="1">
                <a:solidFill>
                  <a:schemeClr val="tx1"/>
                </a:solidFill>
              </a:rPr>
              <a:t>Halloween</a:t>
            </a:r>
            <a:r>
              <a:rPr lang="hr-HR" dirty="0">
                <a:solidFill>
                  <a:schemeClr val="tx1"/>
                </a:solidFill>
              </a:rPr>
              <a:t> or </a:t>
            </a:r>
            <a:r>
              <a:rPr lang="hr-HR" dirty="0" err="1">
                <a:solidFill>
                  <a:schemeClr val="tx1"/>
                </a:solidFill>
              </a:rPr>
              <a:t>Hallowe</a:t>
            </a:r>
            <a:r>
              <a:rPr lang="hr-HR" dirty="0">
                <a:solidFill>
                  <a:schemeClr val="tx1"/>
                </a:solidFill>
              </a:rPr>
              <a:t>’ </a:t>
            </a:r>
            <a:r>
              <a:rPr lang="hr-HR" dirty="0" err="1">
                <a:solidFill>
                  <a:schemeClr val="tx1"/>
                </a:solidFill>
              </a:rPr>
              <a:t>en</a:t>
            </a:r>
            <a:r>
              <a:rPr lang="hr-HR" dirty="0">
                <a:solidFill>
                  <a:schemeClr val="tx1"/>
                </a:solidFill>
              </a:rPr>
              <a:t> (a </a:t>
            </a:r>
            <a:r>
              <a:rPr lang="hr-HR" dirty="0" err="1">
                <a:solidFill>
                  <a:schemeClr val="tx1"/>
                </a:solidFill>
              </a:rPr>
              <a:t>contraction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of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Hallows</a:t>
            </a:r>
            <a:r>
              <a:rPr lang="hr-HR" dirty="0">
                <a:solidFill>
                  <a:schemeClr val="tx1"/>
                </a:solidFill>
              </a:rPr>
              <a:t>’ </a:t>
            </a:r>
            <a:r>
              <a:rPr lang="hr-HR" dirty="0" err="1">
                <a:solidFill>
                  <a:schemeClr val="tx1"/>
                </a:solidFill>
              </a:rPr>
              <a:t>Even</a:t>
            </a:r>
            <a:r>
              <a:rPr lang="hr-HR" dirty="0">
                <a:solidFill>
                  <a:schemeClr val="tx1"/>
                </a:solidFill>
              </a:rPr>
              <a:t> or </a:t>
            </a:r>
            <a:r>
              <a:rPr lang="hr-HR" dirty="0" err="1">
                <a:solidFill>
                  <a:schemeClr val="tx1"/>
                </a:solidFill>
              </a:rPr>
              <a:t>Hallows</a:t>
            </a:r>
            <a:r>
              <a:rPr lang="hr-HR" dirty="0">
                <a:solidFill>
                  <a:schemeClr val="tx1"/>
                </a:solidFill>
              </a:rPr>
              <a:t>’ </a:t>
            </a:r>
            <a:r>
              <a:rPr lang="hr-HR" dirty="0" err="1">
                <a:solidFill>
                  <a:schemeClr val="tx1"/>
                </a:solidFill>
              </a:rPr>
              <a:t>Evening</a:t>
            </a:r>
            <a:r>
              <a:rPr lang="hr-HR" dirty="0">
                <a:solidFill>
                  <a:schemeClr val="tx1"/>
                </a:solidFill>
              </a:rPr>
              <a:t>), </a:t>
            </a:r>
            <a:r>
              <a:rPr lang="hr-HR" dirty="0" err="1">
                <a:solidFill>
                  <a:schemeClr val="tx1"/>
                </a:solidFill>
              </a:rPr>
              <a:t>also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known</a:t>
            </a:r>
            <a:r>
              <a:rPr lang="hr-HR" dirty="0">
                <a:solidFill>
                  <a:schemeClr val="tx1"/>
                </a:solidFill>
              </a:rPr>
              <a:t> as </a:t>
            </a:r>
            <a:r>
              <a:rPr lang="hr-HR" dirty="0" err="1">
                <a:solidFill>
                  <a:schemeClr val="tx1"/>
                </a:solidFill>
              </a:rPr>
              <a:t>Alhalloween</a:t>
            </a:r>
            <a:r>
              <a:rPr lang="hr-HR" dirty="0">
                <a:solidFill>
                  <a:schemeClr val="tx1"/>
                </a:solidFill>
              </a:rPr>
              <a:t>, </a:t>
            </a:r>
            <a:r>
              <a:rPr lang="hr-HR" dirty="0" err="1">
                <a:solidFill>
                  <a:schemeClr val="tx1"/>
                </a:solidFill>
              </a:rPr>
              <a:t>All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Hallows</a:t>
            </a:r>
            <a:r>
              <a:rPr lang="hr-HR" dirty="0">
                <a:solidFill>
                  <a:schemeClr val="tx1"/>
                </a:solidFill>
              </a:rPr>
              <a:t>’ Eve, or </a:t>
            </a:r>
            <a:r>
              <a:rPr lang="hr-HR" dirty="0" err="1">
                <a:solidFill>
                  <a:schemeClr val="tx1"/>
                </a:solidFill>
              </a:rPr>
              <a:t>All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Saints</a:t>
            </a:r>
            <a:r>
              <a:rPr lang="hr-HR" dirty="0">
                <a:solidFill>
                  <a:schemeClr val="tx1"/>
                </a:solidFill>
              </a:rPr>
              <a:t>’ Eve.</a:t>
            </a:r>
          </a:p>
        </p:txBody>
      </p:sp>
      <p:pic>
        <p:nvPicPr>
          <p:cNvPr id="11266" name="Picture 2" descr="HercegBosna.org • Pogledaj temu - Noć vještica - Hallow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708920"/>
            <a:ext cx="3456384" cy="24905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944215"/>
          </a:xfrm>
        </p:spPr>
        <p:txBody>
          <a:bodyPr/>
          <a:lstStyle/>
          <a:p>
            <a:r>
              <a:rPr lang="hr-HR" b="1" dirty="0" err="1"/>
              <a:t>Celebration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4320480" cy="2713856"/>
          </a:xfrm>
        </p:spPr>
        <p:txBody>
          <a:bodyPr>
            <a:noAutofit/>
          </a:bodyPr>
          <a:lstStyle/>
          <a:p>
            <a:pPr algn="l"/>
            <a:r>
              <a:rPr lang="hr-HR" dirty="0" err="1">
                <a:solidFill>
                  <a:schemeClr val="tx1"/>
                </a:solidFill>
              </a:rPr>
              <a:t>Celebration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observed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in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many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countries</a:t>
            </a:r>
            <a:r>
              <a:rPr lang="hr-HR" dirty="0">
                <a:solidFill>
                  <a:schemeClr val="tx1"/>
                </a:solidFill>
              </a:rPr>
              <a:t> on </a:t>
            </a:r>
            <a:r>
              <a:rPr lang="hr-HR" dirty="0" err="1">
                <a:solidFill>
                  <a:schemeClr val="tx1"/>
                </a:solidFill>
              </a:rPr>
              <a:t>October</a:t>
            </a:r>
            <a:r>
              <a:rPr lang="hr-HR" dirty="0">
                <a:solidFill>
                  <a:schemeClr val="tx1"/>
                </a:solidFill>
              </a:rPr>
              <a:t> 31 st, </a:t>
            </a:r>
            <a:r>
              <a:rPr lang="hr-HR" dirty="0" err="1">
                <a:solidFill>
                  <a:schemeClr val="tx1"/>
                </a:solidFill>
              </a:rPr>
              <a:t>the</a:t>
            </a:r>
            <a:r>
              <a:rPr lang="hr-HR" dirty="0">
                <a:solidFill>
                  <a:schemeClr val="tx1"/>
                </a:solidFill>
              </a:rPr>
              <a:t> eve </a:t>
            </a:r>
            <a:r>
              <a:rPr lang="hr-HR" dirty="0" err="1">
                <a:solidFill>
                  <a:schemeClr val="tx1"/>
                </a:solidFill>
              </a:rPr>
              <a:t>of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the</a:t>
            </a:r>
            <a:r>
              <a:rPr lang="hr-HR" dirty="0">
                <a:solidFill>
                  <a:schemeClr val="tx1"/>
                </a:solidFill>
              </a:rPr>
              <a:t> Western Christian </a:t>
            </a:r>
            <a:r>
              <a:rPr lang="hr-HR" dirty="0" err="1">
                <a:solidFill>
                  <a:schemeClr val="tx1"/>
                </a:solidFill>
              </a:rPr>
              <a:t>feast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of</a:t>
            </a:r>
            <a:r>
              <a:rPr lang="hr-HR" dirty="0">
                <a:solidFill>
                  <a:schemeClr val="tx1"/>
                </a:solidFill>
              </a:rPr>
              <a:t> All </a:t>
            </a:r>
            <a:r>
              <a:rPr lang="hr-HR" dirty="0" err="1">
                <a:solidFill>
                  <a:schemeClr val="tx1"/>
                </a:solidFill>
              </a:rPr>
              <a:t>Hallows</a:t>
            </a:r>
            <a:r>
              <a:rPr lang="hr-HR" dirty="0">
                <a:solidFill>
                  <a:schemeClr val="tx1"/>
                </a:solidFill>
              </a:rPr>
              <a:t>’ Day. In </a:t>
            </a:r>
            <a:r>
              <a:rPr lang="hr-HR" dirty="0" err="1">
                <a:solidFill>
                  <a:schemeClr val="tx1"/>
                </a:solidFill>
              </a:rPr>
              <a:t>day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of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celebration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people</a:t>
            </a:r>
            <a:r>
              <a:rPr lang="hr-HR" dirty="0">
                <a:solidFill>
                  <a:schemeClr val="tx1"/>
                </a:solidFill>
              </a:rPr>
              <a:t> make </a:t>
            </a:r>
            <a:r>
              <a:rPr lang="hr-HR" dirty="0" err="1">
                <a:solidFill>
                  <a:schemeClr val="tx1"/>
                </a:solidFill>
              </a:rPr>
              <a:t>scary</a:t>
            </a:r>
            <a:r>
              <a:rPr lang="hr-HR" dirty="0">
                <a:solidFill>
                  <a:schemeClr val="tx1"/>
                </a:solidFill>
              </a:rPr>
              <a:t> face on </a:t>
            </a:r>
            <a:r>
              <a:rPr lang="hr-HR" dirty="0" err="1">
                <a:solidFill>
                  <a:schemeClr val="tx1"/>
                </a:solidFill>
              </a:rPr>
              <a:t>the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pumkins</a:t>
            </a:r>
            <a:r>
              <a:rPr lang="hr-HR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4338" name="Picture 2" descr="Noć vještica kao maskenbal ili pijanka do jutra - Večernji.h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132856"/>
            <a:ext cx="3957092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2016224"/>
          </a:xfrm>
        </p:spPr>
        <p:txBody>
          <a:bodyPr/>
          <a:lstStyle/>
          <a:p>
            <a:r>
              <a:rPr lang="hr-HR" b="1" dirty="0" err="1"/>
              <a:t>What</a:t>
            </a:r>
            <a:r>
              <a:rPr lang="hr-HR" b="1" dirty="0"/>
              <a:t> </a:t>
            </a:r>
            <a:r>
              <a:rPr lang="hr-HR" b="1" dirty="0" err="1"/>
              <a:t>people</a:t>
            </a:r>
            <a:r>
              <a:rPr lang="hr-HR" b="1" dirty="0"/>
              <a:t> do on </a:t>
            </a:r>
            <a:r>
              <a:rPr lang="hr-HR" b="1" dirty="0" err="1"/>
              <a:t>Halloween</a:t>
            </a:r>
            <a:r>
              <a:rPr lang="hr-HR" b="1" dirty="0"/>
              <a:t> </a:t>
            </a:r>
            <a:r>
              <a:rPr lang="hr-HR" b="1" dirty="0" err="1"/>
              <a:t>day</a:t>
            </a:r>
            <a:r>
              <a:rPr lang="hr-HR" b="1" dirty="0"/>
              <a:t>?</a:t>
            </a: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4392488" cy="2736304"/>
          </a:xfrm>
        </p:spPr>
        <p:txBody>
          <a:bodyPr>
            <a:noAutofit/>
          </a:bodyPr>
          <a:lstStyle/>
          <a:p>
            <a:pPr algn="l"/>
            <a:r>
              <a:rPr lang="hr-HR" dirty="0">
                <a:solidFill>
                  <a:schemeClr val="tx1"/>
                </a:solidFill>
              </a:rPr>
              <a:t>On  </a:t>
            </a:r>
            <a:r>
              <a:rPr lang="hr-HR" dirty="0" err="1">
                <a:solidFill>
                  <a:schemeClr val="tx1"/>
                </a:solidFill>
              </a:rPr>
              <a:t>Halloween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people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have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costume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parties</a:t>
            </a:r>
            <a:r>
              <a:rPr lang="hr-HR" dirty="0">
                <a:solidFill>
                  <a:schemeClr val="tx1"/>
                </a:solidFill>
              </a:rPr>
              <a:t>, make </a:t>
            </a:r>
            <a:r>
              <a:rPr lang="hr-HR" dirty="0" err="1">
                <a:solidFill>
                  <a:schemeClr val="tx1"/>
                </a:solidFill>
              </a:rPr>
              <a:t>jack</a:t>
            </a:r>
            <a:r>
              <a:rPr lang="hr-HR" dirty="0">
                <a:solidFill>
                  <a:schemeClr val="tx1"/>
                </a:solidFill>
              </a:rPr>
              <a:t>-o’-</a:t>
            </a:r>
            <a:r>
              <a:rPr lang="hr-HR" dirty="0" err="1">
                <a:solidFill>
                  <a:schemeClr val="tx1"/>
                </a:solidFill>
              </a:rPr>
              <a:t>lanterns</a:t>
            </a:r>
            <a:r>
              <a:rPr lang="hr-HR" dirty="0">
                <a:solidFill>
                  <a:schemeClr val="tx1"/>
                </a:solidFill>
              </a:rPr>
              <a:t>, </a:t>
            </a:r>
            <a:r>
              <a:rPr lang="hr-HR" dirty="0" err="1">
                <a:solidFill>
                  <a:schemeClr val="tx1"/>
                </a:solidFill>
              </a:rPr>
              <a:t>light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bonifires</a:t>
            </a:r>
            <a:r>
              <a:rPr lang="hr-HR" dirty="0">
                <a:solidFill>
                  <a:schemeClr val="tx1"/>
                </a:solidFill>
              </a:rPr>
              <a:t>, </a:t>
            </a:r>
            <a:r>
              <a:rPr lang="hr-HR" dirty="0" err="1">
                <a:solidFill>
                  <a:schemeClr val="tx1"/>
                </a:solidFill>
              </a:rPr>
              <a:t>play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apple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bobbing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or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visit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haunted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attractions</a:t>
            </a:r>
            <a:r>
              <a:rPr lang="hr-HR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6386" name="Picture 2" descr="Djevojčica u Chicagu upucana dok je skupljala slatkiše za Noć vještica,  životno je ugrože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492896"/>
            <a:ext cx="3826396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944215"/>
          </a:xfrm>
        </p:spPr>
        <p:txBody>
          <a:bodyPr/>
          <a:lstStyle/>
          <a:p>
            <a:r>
              <a:rPr lang="hr-HR" b="1" dirty="0" err="1"/>
              <a:t>Halloween</a:t>
            </a:r>
            <a:r>
              <a:rPr lang="hr-HR" b="1" dirty="0"/>
              <a:t> </a:t>
            </a:r>
            <a:r>
              <a:rPr lang="hr-HR" b="1" dirty="0" err="1"/>
              <a:t>customs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4032448" cy="2304256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§"/>
            </a:pPr>
            <a:r>
              <a:rPr lang="hr-HR" sz="2800" dirty="0">
                <a:solidFill>
                  <a:schemeClr val="tx1"/>
                </a:solidFill>
              </a:rPr>
              <a:t>are </a:t>
            </a:r>
            <a:r>
              <a:rPr lang="hr-HR" sz="2800" dirty="0" err="1">
                <a:solidFill>
                  <a:schemeClr val="tx1"/>
                </a:solidFill>
              </a:rPr>
              <a:t>thought</a:t>
            </a:r>
            <a:r>
              <a:rPr lang="hr-HR" sz="2800" dirty="0">
                <a:solidFill>
                  <a:schemeClr val="tx1"/>
                </a:solidFill>
              </a:rPr>
              <a:t> to </a:t>
            </a:r>
            <a:r>
              <a:rPr lang="hr-HR" sz="2800" dirty="0" err="1">
                <a:solidFill>
                  <a:schemeClr val="tx1"/>
                </a:solidFill>
              </a:rPr>
              <a:t>have</a:t>
            </a:r>
            <a:r>
              <a:rPr lang="hr-HR" sz="2800" dirty="0">
                <a:solidFill>
                  <a:schemeClr val="tx1"/>
                </a:solidFill>
              </a:rPr>
              <a:t> </a:t>
            </a:r>
            <a:r>
              <a:rPr lang="hr-HR" sz="2800" dirty="0" err="1">
                <a:solidFill>
                  <a:schemeClr val="tx1"/>
                </a:solidFill>
              </a:rPr>
              <a:t>been</a:t>
            </a:r>
            <a:r>
              <a:rPr lang="hr-HR" sz="2800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hr-HR" sz="2800" dirty="0" err="1">
                <a:solidFill>
                  <a:schemeClr val="tx1"/>
                </a:solidFill>
              </a:rPr>
              <a:t>influenced</a:t>
            </a:r>
            <a:r>
              <a:rPr lang="hr-HR" sz="2800" dirty="0">
                <a:solidFill>
                  <a:schemeClr val="tx1"/>
                </a:solidFill>
              </a:rPr>
              <a:t> </a:t>
            </a:r>
            <a:r>
              <a:rPr lang="hr-HR" sz="2800" dirty="0" err="1">
                <a:solidFill>
                  <a:schemeClr val="tx1"/>
                </a:solidFill>
              </a:rPr>
              <a:t>by</a:t>
            </a:r>
            <a:r>
              <a:rPr lang="hr-HR" sz="2800" dirty="0">
                <a:solidFill>
                  <a:schemeClr val="tx1"/>
                </a:solidFill>
              </a:rPr>
              <a:t> </a:t>
            </a:r>
            <a:r>
              <a:rPr lang="hr-HR" sz="2800" dirty="0" err="1">
                <a:solidFill>
                  <a:schemeClr val="tx1"/>
                </a:solidFill>
              </a:rPr>
              <a:t>folk</a:t>
            </a:r>
            <a:r>
              <a:rPr lang="hr-HR" sz="2800" dirty="0">
                <a:solidFill>
                  <a:schemeClr val="tx1"/>
                </a:solidFill>
              </a:rPr>
              <a:t> </a:t>
            </a:r>
            <a:r>
              <a:rPr lang="hr-HR" sz="2800" dirty="0" err="1">
                <a:solidFill>
                  <a:schemeClr val="tx1"/>
                </a:solidFill>
              </a:rPr>
              <a:t>customs</a:t>
            </a:r>
            <a:r>
              <a:rPr lang="hr-HR" sz="2800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hr-HR" sz="2800" dirty="0" err="1">
                <a:solidFill>
                  <a:schemeClr val="tx1"/>
                </a:solidFill>
              </a:rPr>
              <a:t>and</a:t>
            </a:r>
            <a:r>
              <a:rPr lang="hr-HR" sz="2800" dirty="0">
                <a:solidFill>
                  <a:schemeClr val="tx1"/>
                </a:solidFill>
              </a:rPr>
              <a:t> </a:t>
            </a:r>
            <a:r>
              <a:rPr lang="hr-HR" sz="2800" dirty="0" err="1">
                <a:solidFill>
                  <a:schemeClr val="tx1"/>
                </a:solidFill>
              </a:rPr>
              <a:t>beliefs</a:t>
            </a:r>
            <a:r>
              <a:rPr lang="hr-HR" sz="2800" dirty="0">
                <a:solidFill>
                  <a:schemeClr val="tx1"/>
                </a:solidFill>
              </a:rPr>
              <a:t> </a:t>
            </a:r>
            <a:r>
              <a:rPr lang="hr-HR" sz="2800" dirty="0" err="1">
                <a:solidFill>
                  <a:schemeClr val="tx1"/>
                </a:solidFill>
              </a:rPr>
              <a:t>from</a:t>
            </a:r>
            <a:r>
              <a:rPr lang="hr-HR" sz="2800" dirty="0">
                <a:solidFill>
                  <a:schemeClr val="tx1"/>
                </a:solidFill>
              </a:rPr>
              <a:t> </a:t>
            </a:r>
            <a:r>
              <a:rPr lang="hr-HR" sz="2800" dirty="0" err="1">
                <a:solidFill>
                  <a:schemeClr val="tx1"/>
                </a:solidFill>
              </a:rPr>
              <a:t>the</a:t>
            </a:r>
            <a:r>
              <a:rPr lang="hr-HR" sz="2800" dirty="0">
                <a:solidFill>
                  <a:schemeClr val="tx1"/>
                </a:solidFill>
              </a:rPr>
              <a:t> </a:t>
            </a:r>
            <a:r>
              <a:rPr lang="hr-HR" sz="2800" dirty="0" err="1">
                <a:solidFill>
                  <a:schemeClr val="tx1"/>
                </a:solidFill>
              </a:rPr>
              <a:t>Celtic</a:t>
            </a:r>
            <a:r>
              <a:rPr lang="hr-HR" sz="2800" dirty="0">
                <a:solidFill>
                  <a:schemeClr val="tx1"/>
                </a:solidFill>
              </a:rPr>
              <a:t>-</a:t>
            </a:r>
            <a:r>
              <a:rPr lang="hr-HR" sz="2800" dirty="0" err="1">
                <a:solidFill>
                  <a:schemeClr val="tx1"/>
                </a:solidFill>
              </a:rPr>
              <a:t>speaking</a:t>
            </a:r>
            <a:r>
              <a:rPr lang="hr-HR" sz="2800" dirty="0">
                <a:solidFill>
                  <a:schemeClr val="tx1"/>
                </a:solidFill>
              </a:rPr>
              <a:t> </a:t>
            </a:r>
            <a:r>
              <a:rPr lang="hr-HR" sz="2800" dirty="0" err="1">
                <a:solidFill>
                  <a:schemeClr val="tx1"/>
                </a:solidFill>
              </a:rPr>
              <a:t>countries</a:t>
            </a:r>
            <a:r>
              <a:rPr lang="hr-HR" sz="2800" dirty="0">
                <a:solidFill>
                  <a:schemeClr val="tx1"/>
                </a:solidFill>
              </a:rPr>
              <a:t>, some </a:t>
            </a:r>
            <a:r>
              <a:rPr lang="hr-HR" sz="2800" dirty="0" err="1">
                <a:solidFill>
                  <a:schemeClr val="tx1"/>
                </a:solidFill>
              </a:rPr>
              <a:t>of</a:t>
            </a:r>
            <a:r>
              <a:rPr lang="hr-HR" sz="2800" dirty="0">
                <a:solidFill>
                  <a:schemeClr val="tx1"/>
                </a:solidFill>
              </a:rPr>
              <a:t> </a:t>
            </a:r>
            <a:r>
              <a:rPr lang="hr-HR" sz="2800" dirty="0" err="1">
                <a:solidFill>
                  <a:schemeClr val="tx1"/>
                </a:solidFill>
              </a:rPr>
              <a:t>which</a:t>
            </a:r>
            <a:r>
              <a:rPr lang="hr-HR" sz="2800" dirty="0">
                <a:solidFill>
                  <a:schemeClr val="tx1"/>
                </a:solidFill>
              </a:rPr>
              <a:t> are </a:t>
            </a:r>
            <a:r>
              <a:rPr lang="hr-HR" sz="2800" dirty="0" err="1">
                <a:solidFill>
                  <a:schemeClr val="tx1"/>
                </a:solidFill>
              </a:rPr>
              <a:t>believed</a:t>
            </a:r>
            <a:r>
              <a:rPr lang="hr-HR" sz="2800" dirty="0">
                <a:solidFill>
                  <a:schemeClr val="tx1"/>
                </a:solidFill>
              </a:rPr>
              <a:t> to </a:t>
            </a:r>
            <a:r>
              <a:rPr lang="hr-HR" sz="2800" dirty="0" err="1">
                <a:solidFill>
                  <a:schemeClr val="tx1"/>
                </a:solidFill>
              </a:rPr>
              <a:t>have</a:t>
            </a:r>
            <a:r>
              <a:rPr lang="hr-HR" sz="2800" dirty="0">
                <a:solidFill>
                  <a:schemeClr val="tx1"/>
                </a:solidFill>
              </a:rPr>
              <a:t> </a:t>
            </a:r>
            <a:r>
              <a:rPr lang="hr-HR" sz="2800" dirty="0" err="1">
                <a:solidFill>
                  <a:schemeClr val="tx1"/>
                </a:solidFill>
              </a:rPr>
              <a:t>pagan</a:t>
            </a:r>
            <a:r>
              <a:rPr lang="hr-HR" sz="2800" dirty="0">
                <a:solidFill>
                  <a:schemeClr val="tx1"/>
                </a:solidFill>
              </a:rPr>
              <a:t> </a:t>
            </a:r>
            <a:r>
              <a:rPr lang="hr-HR" sz="2800" dirty="0" err="1">
                <a:solidFill>
                  <a:schemeClr val="tx1"/>
                </a:solidFill>
              </a:rPr>
              <a:t>roots</a:t>
            </a:r>
            <a:r>
              <a:rPr lang="hr-HR" sz="28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5362" name="Picture 2" descr="KRVAVA NOĆ VJEŠTICA Dvije osobe ubijene na zabavi koja je organizovana u  privatnoj kući - Srpskainf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988840"/>
            <a:ext cx="3600400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296144"/>
          </a:xfrm>
        </p:spPr>
        <p:txBody>
          <a:bodyPr>
            <a:normAutofit/>
          </a:bodyPr>
          <a:lstStyle/>
          <a:p>
            <a:r>
              <a:rPr lang="hr-HR" b="1" dirty="0" err="1"/>
              <a:t>Food</a:t>
            </a:r>
            <a:r>
              <a:rPr lang="hr-HR" b="1" dirty="0"/>
              <a:t> on </a:t>
            </a:r>
            <a:r>
              <a:rPr lang="hr-HR" b="1" dirty="0" err="1"/>
              <a:t>Halloween</a:t>
            </a:r>
            <a:r>
              <a:rPr lang="hr-HR" b="1" dirty="0"/>
              <a:t> </a:t>
            </a:r>
            <a:r>
              <a:rPr lang="hr-HR" b="1" dirty="0" err="1"/>
              <a:t>day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160240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hr-HR" dirty="0" err="1">
                <a:solidFill>
                  <a:schemeClr val="tx1"/>
                </a:solidFill>
              </a:rPr>
              <a:t>Hot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dogs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mummy</a:t>
            </a:r>
            <a:endParaRPr lang="hr-HR" dirty="0">
              <a:solidFill>
                <a:schemeClr val="tx1"/>
              </a:solidFill>
            </a:endParaRPr>
          </a:p>
          <a:p>
            <a:pPr algn="l"/>
            <a:endParaRPr lang="hr-HR" dirty="0"/>
          </a:p>
          <a:p>
            <a:pPr algn="l">
              <a:buFont typeface="Arial" pitchFamily="34" charset="0"/>
              <a:buChar char="•"/>
            </a:pPr>
            <a:endParaRPr lang="hr-HR" dirty="0"/>
          </a:p>
          <a:p>
            <a:pPr algn="l">
              <a:buFont typeface="Arial" pitchFamily="34" charset="0"/>
              <a:buChar char="•"/>
            </a:pPr>
            <a:r>
              <a:rPr lang="hr-HR" dirty="0" err="1">
                <a:solidFill>
                  <a:schemeClr val="tx1"/>
                </a:solidFill>
              </a:rPr>
              <a:t>Monster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from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the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case</a:t>
            </a:r>
            <a:endParaRPr lang="hr-HR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hr-HR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hr-HR" dirty="0">
              <a:solidFill>
                <a:schemeClr val="tx1"/>
              </a:solidFill>
            </a:endParaRPr>
          </a:p>
          <a:p>
            <a:pPr algn="l"/>
            <a:endParaRPr lang="hr-HR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hr-HR" dirty="0"/>
          </a:p>
          <a:p>
            <a:pPr algn="l">
              <a:buFont typeface="Arial" pitchFamily="34" charset="0"/>
              <a:buChar char="•"/>
            </a:pPr>
            <a:endParaRPr lang="hr-HR" dirty="0"/>
          </a:p>
          <a:p>
            <a:pPr algn="l">
              <a:buFont typeface="Arial" pitchFamily="34" charset="0"/>
              <a:buChar char="•"/>
            </a:pPr>
            <a:endParaRPr lang="hr-HR" dirty="0"/>
          </a:p>
        </p:txBody>
      </p:sp>
      <p:pic>
        <p:nvPicPr>
          <p:cNvPr id="4" name="Slika 3" descr="Sedam jednostavnih i ukusnih recepata za Noć vještica - Studentski.h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3" y="2276873"/>
            <a:ext cx="244827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 descr="Last-minute ideje za Halloween - nasmijte se uz 'strašna' jela | 24sat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221088"/>
            <a:ext cx="2016224" cy="2285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139</Words>
  <Application>Microsoft Office PowerPoint</Application>
  <PresentationFormat>Prikaz na zaslonu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tema</vt:lpstr>
      <vt:lpstr>HALLOWEEN</vt:lpstr>
      <vt:lpstr>Celebration</vt:lpstr>
      <vt:lpstr>What people do on Halloween day?</vt:lpstr>
      <vt:lpstr>Halloween customs</vt:lpstr>
      <vt:lpstr>Food on Halloween 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Halloween</dc:title>
  <dc:creator>SMILJANA</dc:creator>
  <cp:lastModifiedBy>Marijana Buljan</cp:lastModifiedBy>
  <cp:revision>13</cp:revision>
  <dcterms:created xsi:type="dcterms:W3CDTF">2020-10-27T12:54:22Z</dcterms:created>
  <dcterms:modified xsi:type="dcterms:W3CDTF">2020-11-03T07:57:39Z</dcterms:modified>
</cp:coreProperties>
</file>