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66" r:id="rId4"/>
    <p:sldId id="270" r:id="rId5"/>
    <p:sldId id="269" r:id="rId6"/>
    <p:sldId id="258" r:id="rId7"/>
    <p:sldId id="268" r:id="rId8"/>
    <p:sldId id="264" r:id="rId9"/>
    <p:sldId id="262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4F7"/>
    <a:srgbClr val="28B5F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3" autoAdjust="0"/>
    <p:restoredTop sz="94660"/>
  </p:normalViewPr>
  <p:slideViewPr>
    <p:cSldViewPr>
      <p:cViewPr varScale="1">
        <p:scale>
          <a:sx n="78" d="100"/>
          <a:sy n="78" d="100"/>
        </p:scale>
        <p:origin x="-12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17ACD9-3A0B-4DAD-8349-04E1318EE692}" type="datetimeFigureOut">
              <a:rPr lang="hr-HR" smtClean="0"/>
              <a:pPr/>
              <a:t>26.9.2014.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647C0D-B6EE-48F6-98EB-4F549E07478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untrymeters.info/en/Croatia" TargetMode="External"/><Relationship Id="rId2" Type="http://schemas.openxmlformats.org/officeDocument/2006/relationships/hyperlink" Target="file:///G:\Croatia\Croatia.eu%20-%20Distribution%20and%20composition%20of%20the%20population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6347048" cy="2697414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sz="5400" b="1" i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POPULATION</a:t>
            </a:r>
          </a:p>
          <a:p>
            <a:endParaRPr lang="hr-HR" sz="5400" b="1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hr-HR" sz="22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r>
              <a:rPr lang="hr-HR" sz="220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By</a:t>
            </a:r>
            <a:r>
              <a:rPr lang="hr-HR" sz="22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: Morena Kurtović, Iva        Plazibat, Nina Rađa, Karmen </a:t>
            </a:r>
            <a:r>
              <a:rPr lang="hr-HR" sz="220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Gazibara</a:t>
            </a:r>
            <a:r>
              <a:rPr lang="hr-HR" sz="22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 i Matea </a:t>
            </a:r>
            <a:r>
              <a:rPr lang="hr-HR" sz="2200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Lauš</a:t>
            </a:r>
            <a:r>
              <a:rPr lang="hr-HR" sz="220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ucida Calligraphy" pitchFamily="66" charset="0"/>
              </a:rPr>
              <a:t> </a:t>
            </a:r>
            <a:endParaRPr lang="hr-HR" sz="220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5" name="Picture 4" descr="k126509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293096"/>
            <a:ext cx="2160240" cy="1804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45820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hr-HR" sz="9600" cap="none" dirty="0" smtClean="0">
                <a:ln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CROATIA</a:t>
            </a:r>
            <a:endParaRPr lang="hr-HR" sz="9600" cap="none" dirty="0">
              <a:ln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file"/>
              </a:rPr>
              <a:t>file:///G:/Croatia/Croatia.eu%20-%20Distribution%20and%20composition%20of%20the%20population.htm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 smtClean="0">
                <a:hlinkClick r:id="rId3"/>
              </a:rPr>
              <a:t>http://countrymeters.info/en/Croatia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hr-HR" dirty="0" err="1" smtClean="0"/>
              <a:t>Wikipedija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611560" y="1124744"/>
            <a:ext cx="453842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9C4F7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References</a:t>
            </a: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9C4F7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0668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hr-HR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hr-HR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hr-HR" sz="5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pPr>
              <a:buNone/>
            </a:pPr>
            <a:r>
              <a:rPr lang="hr-HR" dirty="0" smtClean="0"/>
              <a:t>   </a:t>
            </a:r>
            <a:r>
              <a:rPr lang="hr-HR" sz="3300" dirty="0" smtClean="0">
                <a:latin typeface="Comic Sans MS" pitchFamily="66" charset="0"/>
              </a:rPr>
              <a:t>Croatia has  a population of about 4  million and 500 thousand people.There are about 4 million Croatians and the rest are national minorities. </a:t>
            </a:r>
          </a:p>
          <a:p>
            <a:pPr>
              <a:buNone/>
            </a:pPr>
            <a:r>
              <a:rPr lang="hr-HR" sz="3300" dirty="0" smtClean="0">
                <a:latin typeface="Comic Sans MS" pitchFamily="66" charset="0"/>
              </a:rPr>
              <a:t>    The president is Ivo Josipović.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67544" y="1196752"/>
            <a:ext cx="529984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B5F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Introduction</a:t>
            </a: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8B5F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 descr="Croatia_Map-of-Croatia_7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52081">
            <a:off x="4788024" y="2276871"/>
            <a:ext cx="3744416" cy="368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Distribution and composition of the population</a:t>
            </a:r>
            <a:endParaRPr lang="hr-H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6660232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Distribution of the population is another important demographic characteristic.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Almost two thirds of the population today live in a little more than one third of the territory of the Croatia.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The greatest </a:t>
            </a:r>
            <a:r>
              <a:rPr lang="hr-HR" dirty="0" err="1" smtClean="0">
                <a:latin typeface="Comic Sans MS" pitchFamily="66" charset="0"/>
              </a:rPr>
              <a:t>population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concentration</a:t>
            </a:r>
            <a:r>
              <a:rPr lang="hr-HR" dirty="0" smtClean="0">
                <a:latin typeface="Comic Sans MS" pitchFamily="66" charset="0"/>
              </a:rPr>
              <a:t> is in  Zagreb.The </a:t>
            </a:r>
            <a:r>
              <a:rPr lang="hr-HR" dirty="0" err="1" smtClean="0">
                <a:latin typeface="Comic Sans MS" pitchFamily="66" charset="0"/>
              </a:rPr>
              <a:t>smallest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concentration</a:t>
            </a:r>
            <a:r>
              <a:rPr lang="hr-HR" dirty="0" smtClean="0">
                <a:latin typeface="Comic Sans MS" pitchFamily="66" charset="0"/>
              </a:rPr>
              <a:t> is in Senj.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293096"/>
            <a:ext cx="26289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roatia_pop_den_1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844824"/>
            <a:ext cx="2290960" cy="1723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060848"/>
            <a:ext cx="8507288" cy="4513688"/>
          </a:xfrm>
        </p:spPr>
        <p:txBody>
          <a:bodyPr/>
          <a:lstStyle/>
          <a:p>
            <a:pPr marL="109728" indent="0">
              <a:buNone/>
            </a:pPr>
            <a:r>
              <a:rPr lang="de-CH" dirty="0" smtClean="0">
                <a:latin typeface="Comic Sans MS" pitchFamily="66" charset="0"/>
              </a:rPr>
              <a:t>The </a:t>
            </a:r>
            <a:r>
              <a:rPr lang="de-CH" dirty="0" err="1" smtClean="0">
                <a:latin typeface="Comic Sans MS" pitchFamily="66" charset="0"/>
              </a:rPr>
              <a:t>official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language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is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Croatian</a:t>
            </a:r>
            <a:r>
              <a:rPr lang="de-CH" dirty="0" smtClean="0">
                <a:latin typeface="Comic Sans MS" pitchFamily="66" charset="0"/>
              </a:rPr>
              <a:t>, </a:t>
            </a:r>
            <a:r>
              <a:rPr lang="de-CH" dirty="0" err="1" smtClean="0">
                <a:latin typeface="Comic Sans MS" pitchFamily="66" charset="0"/>
              </a:rPr>
              <a:t>and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the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script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is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Latin</a:t>
            </a:r>
            <a:r>
              <a:rPr lang="de-CH" dirty="0" smtClean="0">
                <a:latin typeface="Comic Sans MS" pitchFamily="66" charset="0"/>
              </a:rPr>
              <a:t>. </a:t>
            </a:r>
          </a:p>
          <a:p>
            <a:pPr marL="109728" indent="0">
              <a:buNone/>
            </a:pPr>
            <a:r>
              <a:rPr lang="de-CH" dirty="0" smtClean="0">
                <a:latin typeface="Comic Sans MS" pitchFamily="66" charset="0"/>
              </a:rPr>
              <a:t>Other </a:t>
            </a:r>
            <a:r>
              <a:rPr lang="de-CH" dirty="0" err="1" smtClean="0">
                <a:latin typeface="Comic Sans MS" pitchFamily="66" charset="0"/>
              </a:rPr>
              <a:t>languages</a:t>
            </a:r>
            <a:r>
              <a:rPr lang="de-CH" dirty="0" smtClean="0">
                <a:latin typeface="Comic Sans MS" pitchFamily="66" charset="0"/>
              </a:rPr>
              <a:t>  </a:t>
            </a:r>
            <a:r>
              <a:rPr lang="de-CH" dirty="0" err="1" smtClean="0">
                <a:latin typeface="Comic Sans MS" pitchFamily="66" charset="0"/>
              </a:rPr>
              <a:t>are</a:t>
            </a:r>
            <a:r>
              <a:rPr lang="de-CH" dirty="0" smtClean="0">
                <a:latin typeface="Comic Sans MS" pitchFamily="66" charset="0"/>
              </a:rPr>
              <a:t>:</a:t>
            </a:r>
          </a:p>
          <a:p>
            <a:r>
              <a:rPr lang="de-CH" dirty="0" err="1" smtClean="0">
                <a:latin typeface="Comic Sans MS" pitchFamily="66" charset="0"/>
              </a:rPr>
              <a:t>Serbian</a:t>
            </a:r>
            <a:endParaRPr lang="de-CH" dirty="0" smtClean="0">
              <a:latin typeface="Comic Sans MS" pitchFamily="66" charset="0"/>
            </a:endParaRPr>
          </a:p>
          <a:p>
            <a:r>
              <a:rPr lang="de-CH" dirty="0" err="1" smtClean="0">
                <a:latin typeface="Comic Sans MS" pitchFamily="66" charset="0"/>
              </a:rPr>
              <a:t>Italian</a:t>
            </a:r>
            <a:endParaRPr lang="de-CH" dirty="0" smtClean="0">
              <a:latin typeface="Comic Sans MS" pitchFamily="66" charset="0"/>
            </a:endParaRPr>
          </a:p>
          <a:p>
            <a:r>
              <a:rPr lang="de-CH" dirty="0" err="1" smtClean="0">
                <a:latin typeface="Comic Sans MS" pitchFamily="66" charset="0"/>
              </a:rPr>
              <a:t>Hungarian</a:t>
            </a:r>
            <a:endParaRPr lang="de-CH" dirty="0" smtClean="0">
              <a:latin typeface="Comic Sans MS" pitchFamily="66" charset="0"/>
            </a:endParaRPr>
          </a:p>
          <a:p>
            <a:r>
              <a:rPr lang="de-CH" dirty="0" err="1" smtClean="0">
                <a:latin typeface="Comic Sans MS" pitchFamily="66" charset="0"/>
              </a:rPr>
              <a:t>Slovakian</a:t>
            </a:r>
            <a:endParaRPr lang="de-CH" dirty="0" smtClean="0">
              <a:latin typeface="Comic Sans MS" pitchFamily="66" charset="0"/>
            </a:endParaRPr>
          </a:p>
          <a:p>
            <a:r>
              <a:rPr lang="de-CH" dirty="0" err="1" smtClean="0">
                <a:latin typeface="Comic Sans MS" pitchFamily="66" charset="0"/>
              </a:rPr>
              <a:t>and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others</a:t>
            </a:r>
            <a:r>
              <a:rPr lang="de-CH" dirty="0" smtClean="0">
                <a:latin typeface="Comic Sans MS" pitchFamily="66" charset="0"/>
              </a:rPr>
              <a:t>.</a:t>
            </a:r>
            <a:endParaRPr lang="de-CH" dirty="0">
              <a:latin typeface="Comic Sans MS" pitchFamily="66" charset="0"/>
            </a:endParaRPr>
          </a:p>
          <a:p>
            <a:pPr marL="109728" indent="0">
              <a:buNone/>
            </a:pPr>
            <a:endParaRPr lang="de-CH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921496"/>
            <a:ext cx="4024480" cy="393305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95536" y="1032251"/>
            <a:ext cx="4323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B5F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Languages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8B5F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1105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de-CH" dirty="0" smtClean="0">
                <a:latin typeface="Comic Sans MS" pitchFamily="66" charset="0"/>
                <a:cs typeface="Consolas" pitchFamily="49" charset="0"/>
              </a:rPr>
              <a:t>17%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of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people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are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older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than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65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years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and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each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year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more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people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die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than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are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born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, so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population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growth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is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a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big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 </a:t>
            </a:r>
            <a:r>
              <a:rPr lang="de-CH" dirty="0" err="1" smtClean="0">
                <a:latin typeface="Comic Sans MS" pitchFamily="66" charset="0"/>
                <a:cs typeface="Consolas" pitchFamily="49" charset="0"/>
              </a:rPr>
              <a:t>problem</a:t>
            </a:r>
            <a:r>
              <a:rPr lang="de-CH" dirty="0" smtClean="0">
                <a:latin typeface="Comic Sans MS" pitchFamily="66" charset="0"/>
                <a:cs typeface="Consolas" pitchFamily="49" charset="0"/>
              </a:rPr>
              <a:t>.</a:t>
            </a:r>
            <a:endParaRPr lang="de-CH" dirty="0">
              <a:latin typeface="Comic Sans MS" pitchFamily="66" charset="0"/>
              <a:cs typeface="Consolas" pitchFamily="49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1268760"/>
            <a:ext cx="7217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B5F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Populaton</a:t>
            </a:r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de-DE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B5F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growth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8B5F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1459" y="3645024"/>
            <a:ext cx="5953125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6051410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6264696" cy="1615056"/>
          </a:xfrm>
        </p:spPr>
        <p:txBody>
          <a:bodyPr>
            <a:noAutofit/>
          </a:bodyPr>
          <a:lstStyle/>
          <a:p>
            <a:r>
              <a:rPr lang="hr-HR" sz="5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28B5F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Cities</a:t>
            </a:r>
            <a:endParaRPr lang="hr-HR" sz="5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28B5F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The capital city is Zagreb. </a:t>
            </a:r>
            <a:r>
              <a:rPr lang="hr-HR" dirty="0" err="1" smtClean="0">
                <a:latin typeface="Comic Sans MS" pitchFamily="66" charset="0"/>
              </a:rPr>
              <a:t>In</a:t>
            </a:r>
            <a:r>
              <a:rPr lang="hr-HR" dirty="0" smtClean="0">
                <a:latin typeface="Comic Sans MS" pitchFamily="66" charset="0"/>
              </a:rPr>
              <a:t> Zagreb </a:t>
            </a:r>
            <a:r>
              <a:rPr lang="hr-HR" dirty="0" err="1" smtClean="0">
                <a:latin typeface="Comic Sans MS" pitchFamily="66" charset="0"/>
              </a:rPr>
              <a:t>lives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almost</a:t>
            </a:r>
            <a:r>
              <a:rPr lang="de-CH" dirty="0" smtClean="0">
                <a:latin typeface="Comic Sans MS" pitchFamily="66" charset="0"/>
              </a:rPr>
              <a:t> 1 </a:t>
            </a:r>
            <a:r>
              <a:rPr lang="de-CH" dirty="0" err="1" smtClean="0">
                <a:latin typeface="Comic Sans MS" pitchFamily="66" charset="0"/>
              </a:rPr>
              <a:t>million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hr-HR" dirty="0" smtClean="0">
                <a:latin typeface="Comic Sans MS" pitchFamily="66" charset="0"/>
              </a:rPr>
              <a:t>people.</a:t>
            </a:r>
          </a:p>
          <a:p>
            <a:pPr marL="624078" indent="-514350">
              <a:buNone/>
            </a:pPr>
            <a:r>
              <a:rPr lang="hr-HR" dirty="0" smtClean="0">
                <a:latin typeface="Comic Sans MS" pitchFamily="66" charset="0"/>
              </a:rPr>
              <a:t>  </a:t>
            </a:r>
          </a:p>
          <a:p>
            <a:pPr marL="624078" indent="-514350">
              <a:buNone/>
            </a:pPr>
            <a:r>
              <a:rPr lang="hr-HR" dirty="0" smtClean="0">
                <a:latin typeface="Comic Sans MS" pitchFamily="66" charset="0"/>
              </a:rPr>
              <a:t>   The other big cities:</a:t>
            </a:r>
          </a:p>
          <a:p>
            <a:pPr marL="624078" indent="-514350"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Split 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  Osijek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  Šibenik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  Rijeka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  Dubrovnik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  Zadar</a:t>
            </a:r>
            <a:endParaRPr lang="hr-HR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1866">
            <a:off x="4815528" y="3520054"/>
            <a:ext cx="3861867" cy="289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74124">
            <a:off x="558697" y="4363706"/>
            <a:ext cx="3024336" cy="211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18556">
            <a:off x="5631901" y="2452014"/>
            <a:ext cx="2949352" cy="1980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4862">
            <a:off x="4163324" y="337995"/>
            <a:ext cx="3086083" cy="2059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2190">
            <a:off x="4681656" y="4665244"/>
            <a:ext cx="3024336" cy="202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59651">
            <a:off x="2017084" y="2595135"/>
            <a:ext cx="2736304" cy="182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98138">
            <a:off x="382904" y="553804"/>
            <a:ext cx="2780928" cy="208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5142072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National minorities in Croatia are the next :</a:t>
            </a:r>
          </a:p>
          <a:p>
            <a:pPr>
              <a:buClr>
                <a:schemeClr val="accent2"/>
              </a:buClr>
              <a:buSzPct val="101000"/>
            </a:pPr>
            <a:r>
              <a:rPr lang="hr-HR" dirty="0" smtClean="0">
                <a:latin typeface="Comic Sans MS" pitchFamily="66" charset="0"/>
              </a:rPr>
              <a:t>Serbian </a:t>
            </a:r>
          </a:p>
          <a:p>
            <a:pPr>
              <a:buClr>
                <a:schemeClr val="accent2"/>
              </a:buClr>
              <a:buSzPct val="101000"/>
            </a:pPr>
            <a:r>
              <a:rPr lang="hr-HR" dirty="0" smtClean="0">
                <a:latin typeface="Comic Sans MS" pitchFamily="66" charset="0"/>
              </a:rPr>
              <a:t>Bosnian </a:t>
            </a:r>
          </a:p>
          <a:p>
            <a:pPr>
              <a:buClr>
                <a:schemeClr val="accent2"/>
              </a:buClr>
            </a:pPr>
            <a:r>
              <a:rPr lang="hr-HR" dirty="0" smtClean="0">
                <a:latin typeface="Comic Sans MS" pitchFamily="66" charset="0"/>
              </a:rPr>
              <a:t>Italian </a:t>
            </a:r>
          </a:p>
          <a:p>
            <a:pPr>
              <a:buClr>
                <a:schemeClr val="accent2"/>
              </a:buClr>
            </a:pPr>
            <a:r>
              <a:rPr lang="de-CH" dirty="0" err="1" smtClean="0">
                <a:latin typeface="Comic Sans MS" pitchFamily="66" charset="0"/>
              </a:rPr>
              <a:t>And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the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rest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de-CH" dirty="0" err="1" smtClean="0">
                <a:latin typeface="Comic Sans MS" pitchFamily="66" charset="0"/>
              </a:rPr>
              <a:t>are</a:t>
            </a:r>
            <a:r>
              <a:rPr lang="de-CH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C</a:t>
            </a:r>
            <a:r>
              <a:rPr lang="de-CH" dirty="0" err="1" smtClean="0">
                <a:latin typeface="Comic Sans MS" pitchFamily="66" charset="0"/>
              </a:rPr>
              <a:t>roatian</a:t>
            </a:r>
            <a:endParaRPr lang="de-CH" dirty="0" smtClean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196752"/>
            <a:ext cx="8135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National minorities </a:t>
            </a: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4509120"/>
            <a:ext cx="7920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5" name="Slika 4" descr="flag_256.jpg"/>
          <p:cNvPicPr>
            <a:picLocks noChangeAspect="1"/>
          </p:cNvPicPr>
          <p:nvPr/>
        </p:nvPicPr>
        <p:blipFill>
          <a:blip r:embed="rId2" cstate="print"/>
          <a:srcRect l="15243" r="10234"/>
          <a:stretch>
            <a:fillRect/>
          </a:stretch>
        </p:blipFill>
        <p:spPr>
          <a:xfrm>
            <a:off x="5220072" y="2852936"/>
            <a:ext cx="3744416" cy="376840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/>
          </a:bodyPr>
          <a:lstStyle/>
          <a:p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Counties</a:t>
            </a:r>
            <a:endParaRPr lang="hr-H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5040560"/>
          </a:xfrm>
        </p:spPr>
        <p:txBody>
          <a:bodyPr numCol="1"/>
          <a:lstStyle/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Croatia is divided into twenty counties and the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capital city named Zagreb.  </a:t>
            </a:r>
          </a:p>
          <a:p>
            <a:pPr>
              <a:buNone/>
            </a:pPr>
            <a:r>
              <a:rPr lang="hr-HR" dirty="0" smtClean="0">
                <a:latin typeface="Comic Sans MS" pitchFamily="66" charset="0"/>
              </a:rPr>
              <a:t>   </a:t>
            </a:r>
          </a:p>
          <a:p>
            <a:pPr>
              <a:buNone/>
            </a:pPr>
            <a:r>
              <a:rPr lang="hr-HR" dirty="0" smtClean="0"/>
              <a:t>                                                   </a:t>
            </a:r>
          </a:p>
          <a:p>
            <a:pPr>
              <a:buNone/>
            </a:pPr>
            <a:r>
              <a:rPr lang="hr-HR" dirty="0" smtClean="0"/>
              <a:t>   </a:t>
            </a:r>
            <a:endParaRPr lang="hr-HR" dirty="0"/>
          </a:p>
        </p:txBody>
      </p:sp>
      <p:pic>
        <p:nvPicPr>
          <p:cNvPr id="14" name="Picture 13" descr="619px-Counties_of_Croatia-f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392488" cy="4250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map-croatia-split-10051727.jpg"/>
          <p:cNvPicPr>
            <a:picLocks noChangeAspect="1"/>
          </p:cNvPicPr>
          <p:nvPr/>
        </p:nvPicPr>
        <p:blipFill>
          <a:blip r:embed="rId3" cstate="print"/>
          <a:srcRect r="1867" b="11130"/>
          <a:stretch>
            <a:fillRect/>
          </a:stretch>
        </p:blipFill>
        <p:spPr>
          <a:xfrm>
            <a:off x="179512" y="2852936"/>
            <a:ext cx="2268252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tock-photo-push-pin-pointing-at-zagreb-croatia-1321275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5013176"/>
            <a:ext cx="2195736" cy="1561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agesH65JMOL2.jpg"/>
          <p:cNvPicPr>
            <a:picLocks noChangeAspect="1"/>
          </p:cNvPicPr>
          <p:nvPr/>
        </p:nvPicPr>
        <p:blipFill>
          <a:blip r:embed="rId5" cstate="print"/>
          <a:srcRect l="3000" t="3780" r="1001" b="5501"/>
          <a:stretch>
            <a:fillRect/>
          </a:stretch>
        </p:blipFill>
        <p:spPr>
          <a:xfrm>
            <a:off x="251520" y="4653136"/>
            <a:ext cx="230425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imagesMNOMCKAO.jpg"/>
          <p:cNvPicPr>
            <a:picLocks noChangeAspect="1"/>
          </p:cNvPicPr>
          <p:nvPr/>
        </p:nvPicPr>
        <p:blipFill>
          <a:blip r:embed="rId6" cstate="print"/>
          <a:srcRect l="2961" t="2751" r="2961" b="6126"/>
          <a:stretch>
            <a:fillRect/>
          </a:stretch>
        </p:blipFill>
        <p:spPr>
          <a:xfrm>
            <a:off x="6876256" y="2780928"/>
            <a:ext cx="2160240" cy="1656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</TotalTime>
  <Words>243</Words>
  <Application>Microsoft Office PowerPoint</Application>
  <PresentationFormat>Prikaz na zaslonu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Urban</vt:lpstr>
      <vt:lpstr>CROATIA</vt:lpstr>
      <vt:lpstr> </vt:lpstr>
      <vt:lpstr>Distribution and composition of the population</vt:lpstr>
      <vt:lpstr>Slajd 4</vt:lpstr>
      <vt:lpstr>Slajd 5</vt:lpstr>
      <vt:lpstr>Cities</vt:lpstr>
      <vt:lpstr>Slajd 7</vt:lpstr>
      <vt:lpstr>Slajd 8</vt:lpstr>
      <vt:lpstr>Counties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</dc:title>
  <dc:creator>Korisnik</dc:creator>
  <cp:lastModifiedBy>pc11</cp:lastModifiedBy>
  <cp:revision>51</cp:revision>
  <dcterms:created xsi:type="dcterms:W3CDTF">2014-09-21T12:47:23Z</dcterms:created>
  <dcterms:modified xsi:type="dcterms:W3CDTF">2014-09-26T13:12:24Z</dcterms:modified>
</cp:coreProperties>
</file>