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94"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95" r:id="rId25"/>
    <p:sldId id="278"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6" r:id="rId40"/>
    <p:sldId id="293" r:id="rId41"/>
    <p:sldId id="297" r:id="rId42"/>
    <p:sldId id="298" r:id="rId43"/>
    <p:sldId id="299" r:id="rId44"/>
    <p:sldId id="300" r:id="rId45"/>
    <p:sldId id="301" r:id="rId46"/>
    <p:sldId id="302" r:id="rId47"/>
    <p:sldId id="303" r:id="rId48"/>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hr-HR" smtClean="0"/>
              <a:t>Uredite stil naslova matrice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Uredite stil podnaslova matrice</a:t>
            </a:r>
            <a:endParaRPr lang="en-US"/>
          </a:p>
        </p:txBody>
      </p:sp>
      <p:sp>
        <p:nvSpPr>
          <p:cNvPr id="4" name="Date Placeholder 3"/>
          <p:cNvSpPr>
            <a:spLocks noGrp="1"/>
          </p:cNvSpPr>
          <p:nvPr>
            <p:ph type="dt" sz="half" idx="10"/>
          </p:nvPr>
        </p:nvSpPr>
        <p:spPr/>
        <p:txBody>
          <a:bodyPr/>
          <a:lstStyle/>
          <a:p>
            <a:fld id="{A75C8334-922B-4C6D-8CAE-398383999406}" type="datetimeFigureOut">
              <a:rPr lang="hr-HR" smtClean="0"/>
              <a:t>12.5.2015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04C4BAF6-37DF-4FAD-8287-3A01CB69762A}" type="slidenum">
              <a:rPr lang="hr-HR" smtClean="0"/>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Date Placeholder 3"/>
          <p:cNvSpPr>
            <a:spLocks noGrp="1"/>
          </p:cNvSpPr>
          <p:nvPr>
            <p:ph type="dt" sz="half" idx="10"/>
          </p:nvPr>
        </p:nvSpPr>
        <p:spPr/>
        <p:txBody>
          <a:bodyPr/>
          <a:lstStyle/>
          <a:p>
            <a:fld id="{A75C8334-922B-4C6D-8CAE-398383999406}" type="datetimeFigureOut">
              <a:rPr lang="hr-HR" smtClean="0"/>
              <a:t>12.5.2015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04C4BAF6-37DF-4FAD-8287-3A01CB69762A}" type="slidenum">
              <a:rPr lang="hr-HR" smtClean="0"/>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hr-HR" smtClean="0"/>
              <a:t>Uredite stil naslova matrice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Date Placeholder 3"/>
          <p:cNvSpPr>
            <a:spLocks noGrp="1"/>
          </p:cNvSpPr>
          <p:nvPr>
            <p:ph type="dt" sz="half" idx="10"/>
          </p:nvPr>
        </p:nvSpPr>
        <p:spPr/>
        <p:txBody>
          <a:bodyPr/>
          <a:lstStyle/>
          <a:p>
            <a:fld id="{A75C8334-922B-4C6D-8CAE-398383999406}" type="datetimeFigureOut">
              <a:rPr lang="hr-HR" smtClean="0"/>
              <a:t>12.5.2015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04C4BAF6-37DF-4FAD-8287-3A01CB69762A}" type="slidenum">
              <a:rPr lang="hr-HR" smtClean="0"/>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Date Placeholder 3"/>
          <p:cNvSpPr>
            <a:spLocks noGrp="1"/>
          </p:cNvSpPr>
          <p:nvPr>
            <p:ph type="dt" sz="half" idx="10"/>
          </p:nvPr>
        </p:nvSpPr>
        <p:spPr/>
        <p:txBody>
          <a:bodyPr/>
          <a:lstStyle/>
          <a:p>
            <a:fld id="{A75C8334-922B-4C6D-8CAE-398383999406}" type="datetimeFigureOut">
              <a:rPr lang="hr-HR" smtClean="0"/>
              <a:t>12.5.2015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04C4BAF6-37DF-4FAD-8287-3A01CB69762A}" type="slidenum">
              <a:rPr lang="hr-HR" smtClean="0"/>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hr-HR" smtClean="0"/>
              <a:t>Uredite stil naslova matrice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A75C8334-922B-4C6D-8CAE-398383999406}" type="datetimeFigureOut">
              <a:rPr lang="hr-HR" smtClean="0"/>
              <a:t>12.5.2015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04C4BAF6-37DF-4FAD-8287-3A01CB69762A}" type="slidenum">
              <a:rPr lang="hr-HR" smtClean="0"/>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hr-HR" smtClean="0"/>
              <a:t>Uredite stil naslova matrice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Date Placeholder 4"/>
          <p:cNvSpPr>
            <a:spLocks noGrp="1"/>
          </p:cNvSpPr>
          <p:nvPr>
            <p:ph type="dt" sz="half" idx="10"/>
          </p:nvPr>
        </p:nvSpPr>
        <p:spPr/>
        <p:txBody>
          <a:bodyPr/>
          <a:lstStyle/>
          <a:p>
            <a:fld id="{A75C8334-922B-4C6D-8CAE-398383999406}" type="datetimeFigureOut">
              <a:rPr lang="hr-HR" smtClean="0"/>
              <a:t>12.5.2015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04C4BAF6-37DF-4FAD-8287-3A01CB69762A}" type="slidenum">
              <a:rPr lang="hr-HR" smtClean="0"/>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r-HR" smtClean="0"/>
              <a:t>Uredite stil naslova matrice</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7" name="Date Placeholder 6"/>
          <p:cNvSpPr>
            <a:spLocks noGrp="1"/>
          </p:cNvSpPr>
          <p:nvPr>
            <p:ph type="dt" sz="half" idx="10"/>
          </p:nvPr>
        </p:nvSpPr>
        <p:spPr/>
        <p:txBody>
          <a:bodyPr/>
          <a:lstStyle/>
          <a:p>
            <a:fld id="{A75C8334-922B-4C6D-8CAE-398383999406}" type="datetimeFigureOut">
              <a:rPr lang="hr-HR" smtClean="0"/>
              <a:t>12.5.2015</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04C4BAF6-37DF-4FAD-8287-3A01CB69762A}" type="slidenum">
              <a:rPr lang="hr-HR" smtClean="0"/>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a:p>
        </p:txBody>
      </p:sp>
      <p:sp>
        <p:nvSpPr>
          <p:cNvPr id="3" name="Date Placeholder 2"/>
          <p:cNvSpPr>
            <a:spLocks noGrp="1"/>
          </p:cNvSpPr>
          <p:nvPr>
            <p:ph type="dt" sz="half" idx="10"/>
          </p:nvPr>
        </p:nvSpPr>
        <p:spPr/>
        <p:txBody>
          <a:bodyPr/>
          <a:lstStyle/>
          <a:p>
            <a:fld id="{A75C8334-922B-4C6D-8CAE-398383999406}" type="datetimeFigureOut">
              <a:rPr lang="hr-HR" smtClean="0"/>
              <a:t>12.5.2015</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04C4BAF6-37DF-4FAD-8287-3A01CB69762A}" type="slidenum">
              <a:rPr lang="hr-HR" smtClean="0"/>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5C8334-922B-4C6D-8CAE-398383999406}" type="datetimeFigureOut">
              <a:rPr lang="hr-HR" smtClean="0"/>
              <a:t>12.5.2015</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04C4BAF6-37DF-4FAD-8287-3A01CB69762A}" type="slidenum">
              <a:rPr lang="hr-HR" smtClean="0"/>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hr-HR" smtClean="0"/>
              <a:t>Uredite stil naslova matrice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A75C8334-922B-4C6D-8CAE-398383999406}" type="datetimeFigureOut">
              <a:rPr lang="hr-HR" smtClean="0"/>
              <a:t>12.5.2015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04C4BAF6-37DF-4FAD-8287-3A01CB69762A}" type="slidenum">
              <a:rPr lang="hr-HR" smtClean="0"/>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hr-HR" smtClean="0"/>
              <a:t>Uredite stil naslova matrice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A75C8334-922B-4C6D-8CAE-398383999406}" type="datetimeFigureOut">
              <a:rPr lang="hr-HR" smtClean="0"/>
              <a:t>12.5.2015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04C4BAF6-37DF-4FAD-8287-3A01CB69762A}" type="slidenum">
              <a:rPr lang="hr-HR" smtClean="0"/>
              <a:t>‹#›</a:t>
            </a:fld>
            <a:endParaRPr lang="hr-HR"/>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hr-HR" smtClean="0"/>
              <a:t>Kliknite ikonu da biste dodali  sliku</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hr-HR" smtClean="0"/>
              <a:t>Uredite stil naslova matrice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A75C8334-922B-4C6D-8CAE-398383999406}" type="datetimeFigureOut">
              <a:rPr lang="hr-HR" smtClean="0"/>
              <a:t>12.5.2015</a:t>
            </a:fld>
            <a:endParaRPr lang="hr-HR"/>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hr-HR"/>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04C4BAF6-37DF-4FAD-8287-3A01CB69762A}" type="slidenum">
              <a:rPr lang="hr-HR" smtClean="0"/>
              <a:t>‹#›</a:t>
            </a:fld>
            <a:endParaRPr lang="hr-H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upisi.hr/"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www.upisi.hr/"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a:xfrm>
            <a:off x="1331640" y="1196752"/>
            <a:ext cx="6400800" cy="4365848"/>
          </a:xfrm>
        </p:spPr>
        <p:txBody>
          <a:bodyPr>
            <a:normAutofit/>
          </a:bodyPr>
          <a:lstStyle/>
          <a:p>
            <a:pPr algn="ctr"/>
            <a:r>
              <a:rPr lang="hr-HR" b="1" dirty="0"/>
              <a:t>ODLUKA O ELEMENTIMA I KRITERIJIMA ZA IZBOR KANDIDATA ZA UPIS U SREDNJE ŠKOLE U ŠKOLSKOJ GODINI </a:t>
            </a:r>
            <a:r>
              <a:rPr lang="hr-HR" b="1" dirty="0" smtClean="0"/>
              <a:t>2015./2016.</a:t>
            </a:r>
            <a:r>
              <a:rPr lang="hr-HR" b="1" dirty="0"/>
              <a:t/>
            </a:r>
            <a:br>
              <a:rPr lang="hr-HR" b="1" dirty="0"/>
            </a:br>
            <a:endParaRPr lang="hr-HR" b="1" dirty="0"/>
          </a:p>
        </p:txBody>
      </p:sp>
    </p:spTree>
    <p:extLst>
      <p:ext uri="{BB962C8B-B14F-4D97-AF65-F5344CB8AC3E}">
        <p14:creationId xmlns:p14="http://schemas.microsoft.com/office/powerpoint/2010/main" val="3809545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Autofit/>
          </a:bodyPr>
          <a:lstStyle/>
          <a:p>
            <a:r>
              <a:rPr lang="hr-HR" sz="2000" b="1" dirty="0" smtClean="0"/>
              <a:t>Upis kandidata u programe likovne umjetnosti i dizajna</a:t>
            </a:r>
            <a:endParaRPr lang="hr-HR" sz="2000" b="1" dirty="0"/>
          </a:p>
        </p:txBody>
      </p:sp>
      <p:sp>
        <p:nvSpPr>
          <p:cNvPr id="3" name="Rezervirano mjesto sadržaja 2"/>
          <p:cNvSpPr>
            <a:spLocks noGrp="1"/>
          </p:cNvSpPr>
          <p:nvPr>
            <p:ph idx="1"/>
          </p:nvPr>
        </p:nvSpPr>
        <p:spPr>
          <a:xfrm>
            <a:off x="1371600" y="2438400"/>
            <a:ext cx="6400800" cy="3294856"/>
          </a:xfrm>
        </p:spPr>
        <p:txBody>
          <a:bodyPr>
            <a:normAutofit fontScale="85000" lnSpcReduction="10000"/>
          </a:bodyPr>
          <a:lstStyle/>
          <a:p>
            <a:pPr>
              <a:lnSpc>
                <a:spcPct val="100000"/>
              </a:lnSpc>
            </a:pPr>
            <a:r>
              <a:rPr lang="hr-HR" sz="2000" dirty="0" smtClean="0"/>
              <a:t>Za upis kandidata u ove programe provjerava se darovitost kandidata za likovno izražavanje crtanjem olovkom ili ugljenom te slikanjem.</a:t>
            </a:r>
          </a:p>
          <a:p>
            <a:pPr>
              <a:lnSpc>
                <a:spcPct val="100000"/>
              </a:lnSpc>
            </a:pPr>
            <a:r>
              <a:rPr lang="hr-HR" sz="2000" dirty="0" smtClean="0"/>
              <a:t>Na ovaj način moguće je steći najviše </a:t>
            </a:r>
            <a:r>
              <a:rPr lang="hr-HR" sz="2000" b="1" dirty="0" smtClean="0"/>
              <a:t>120 bodova</a:t>
            </a:r>
            <a:r>
              <a:rPr lang="hr-HR" sz="2000" dirty="0" smtClean="0"/>
              <a:t>, a minimalni bodovni prag na provjeri je 70 bodova</a:t>
            </a:r>
          </a:p>
          <a:p>
            <a:pPr>
              <a:lnSpc>
                <a:spcPct val="100000"/>
              </a:lnSpc>
            </a:pPr>
            <a:r>
              <a:rPr lang="hr-HR" sz="2000" dirty="0" smtClean="0"/>
              <a:t>Konačna ljestvica utvrđuje se zbrajanjem bodova s provjere darovitosti i zajedničkog, dodatnog i posebnog elementa vrednovanja</a:t>
            </a:r>
          </a:p>
          <a:p>
            <a:pPr>
              <a:lnSpc>
                <a:spcPct val="100000"/>
              </a:lnSpc>
            </a:pPr>
            <a:r>
              <a:rPr lang="hr-HR" sz="2000" dirty="0" smtClean="0"/>
              <a:t>Ako više kandidata ima isti ukupan broj bodova, upisuje se onaj kandidat koji je ostvario veći broj bodova iz provjere darovitosti za likovno izražavanje</a:t>
            </a:r>
          </a:p>
          <a:p>
            <a:pPr indent="0">
              <a:buNone/>
            </a:pPr>
            <a:endParaRPr lang="hr-HR" dirty="0"/>
          </a:p>
        </p:txBody>
      </p:sp>
    </p:spTree>
    <p:extLst>
      <p:ext uri="{BB962C8B-B14F-4D97-AF65-F5344CB8AC3E}">
        <p14:creationId xmlns:p14="http://schemas.microsoft.com/office/powerpoint/2010/main" val="2892135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Autofit/>
          </a:bodyPr>
          <a:lstStyle/>
          <a:p>
            <a:r>
              <a:rPr lang="hr-HR" sz="2000" b="1" dirty="0" smtClean="0"/>
              <a:t>Upis kandidata u programe glazbene umjetnosti</a:t>
            </a:r>
            <a:endParaRPr lang="hr-HR" sz="2000" b="1" dirty="0"/>
          </a:p>
        </p:txBody>
      </p:sp>
      <p:sp>
        <p:nvSpPr>
          <p:cNvPr id="3" name="Rezervirano mjesto sadržaja 2"/>
          <p:cNvSpPr>
            <a:spLocks noGrp="1"/>
          </p:cNvSpPr>
          <p:nvPr>
            <p:ph idx="1"/>
          </p:nvPr>
        </p:nvSpPr>
        <p:spPr/>
        <p:txBody>
          <a:bodyPr>
            <a:noAutofit/>
          </a:bodyPr>
          <a:lstStyle/>
          <a:p>
            <a:pPr>
              <a:lnSpc>
                <a:spcPct val="110000"/>
              </a:lnSpc>
            </a:pPr>
            <a:r>
              <a:rPr lang="hr-HR" sz="2000" dirty="0" smtClean="0"/>
              <a:t>Kandidatima koji su završili osnovno glazbeno obrazovanje ili drugi (II.) pripremni razred srednje glazbene škole za upis u 1.razred četverogodišnjeg srednjeg glazbenog programa vrednuju se:</a:t>
            </a:r>
          </a:p>
          <a:p>
            <a:pPr marL="285750" indent="-285750">
              <a:lnSpc>
                <a:spcPct val="110000"/>
              </a:lnSpc>
              <a:buFontTx/>
              <a:buChar char="-"/>
            </a:pPr>
            <a:r>
              <a:rPr lang="hr-HR" sz="2000" dirty="0" smtClean="0"/>
              <a:t>Zajednički, dodatni i poseban element vrednovanja</a:t>
            </a:r>
          </a:p>
          <a:p>
            <a:pPr marL="285750" indent="-285750">
              <a:lnSpc>
                <a:spcPct val="110000"/>
              </a:lnSpc>
              <a:buFontTx/>
              <a:buChar char="-"/>
            </a:pPr>
            <a:r>
              <a:rPr lang="hr-HR" sz="2000" dirty="0" smtClean="0"/>
              <a:t>Opći uspjeh iz petog i šestog razreda glazbene škole ili dva razreda pripremnog obrazovanja,</a:t>
            </a:r>
          </a:p>
          <a:p>
            <a:pPr marL="285750" indent="-285750">
              <a:lnSpc>
                <a:spcPct val="110000"/>
              </a:lnSpc>
              <a:buFontTx/>
              <a:buChar char="-"/>
            </a:pPr>
            <a:r>
              <a:rPr lang="hr-HR" sz="2000" dirty="0" smtClean="0"/>
              <a:t>Ostvareni rezultati na prijemnom ispitu glazbene darovitosti</a:t>
            </a:r>
          </a:p>
          <a:p>
            <a:pPr marL="285750" indent="-285750">
              <a:lnSpc>
                <a:spcPct val="110000"/>
              </a:lnSpc>
            </a:pPr>
            <a:r>
              <a:rPr lang="hr-HR" sz="2000" dirty="0" smtClean="0"/>
              <a:t>Moguće je steći najviše </a:t>
            </a:r>
            <a:r>
              <a:rPr lang="hr-HR" sz="2000" b="1" dirty="0" smtClean="0"/>
              <a:t>260 bodova</a:t>
            </a:r>
            <a:endParaRPr lang="hr-HR" sz="2000" b="1" dirty="0"/>
          </a:p>
        </p:txBody>
      </p:sp>
    </p:spTree>
    <p:extLst>
      <p:ext uri="{BB962C8B-B14F-4D97-AF65-F5344CB8AC3E}">
        <p14:creationId xmlns:p14="http://schemas.microsoft.com/office/powerpoint/2010/main" val="509590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niOkvir 2"/>
          <p:cNvSpPr txBox="1"/>
          <p:nvPr/>
        </p:nvSpPr>
        <p:spPr>
          <a:xfrm>
            <a:off x="1115616" y="1484784"/>
            <a:ext cx="7056784" cy="5078313"/>
          </a:xfrm>
          <a:prstGeom prst="rect">
            <a:avLst/>
          </a:prstGeom>
          <a:noFill/>
        </p:spPr>
        <p:txBody>
          <a:bodyPr wrap="square" rtlCol="0">
            <a:spAutoFit/>
          </a:bodyPr>
          <a:lstStyle/>
          <a:p>
            <a:pPr marL="285750" indent="-285750">
              <a:buFont typeface="Wingdings" pitchFamily="2" charset="2"/>
              <a:buChar char="v"/>
            </a:pPr>
            <a:r>
              <a:rPr lang="hr-HR" dirty="0" smtClean="0"/>
              <a:t>Prijamni ispit za instrumentaliste i pjevače obuhvaća provjeru iz temeljnoga predmeta struke i solfeggia, za teoretičara provjeru iz klavira i solfeggia, a za graditelja i restauratora glazbala provjeru solfeggia i ocjenu priloženog rada (izgrađenog glazbala).</a:t>
            </a:r>
          </a:p>
          <a:p>
            <a:pPr marL="285750" indent="-285750">
              <a:buFont typeface="Wingdings" pitchFamily="2" charset="2"/>
              <a:buChar char="v"/>
            </a:pPr>
            <a:r>
              <a:rPr lang="hr-HR" dirty="0" smtClean="0"/>
              <a:t>Na temelju prijamnog ispita moguće je steći najviše </a:t>
            </a:r>
            <a:r>
              <a:rPr lang="hr-HR" b="1" dirty="0" smtClean="0"/>
              <a:t>170 bodova</a:t>
            </a:r>
            <a:r>
              <a:rPr lang="hr-HR" dirty="0" smtClean="0"/>
              <a:t>, a minimalni bodovni prag na prijamnom ispitu je 70 bodova</a:t>
            </a:r>
          </a:p>
          <a:p>
            <a:pPr marL="285750" indent="-285750">
              <a:buFont typeface="Wingdings" pitchFamily="2" charset="2"/>
              <a:buChar char="v"/>
            </a:pPr>
            <a:r>
              <a:rPr lang="hr-HR" dirty="0" smtClean="0"/>
              <a:t>Ako više kandidata ima isti broj bodova, upisuje se onaj kandidat koji je postigao bolji rezultat na prijamnom ispitu</a:t>
            </a:r>
          </a:p>
          <a:p>
            <a:pPr marL="285750" indent="-285750">
              <a:buFont typeface="Wingdings" pitchFamily="2" charset="2"/>
              <a:buChar char="v"/>
            </a:pPr>
            <a:r>
              <a:rPr lang="hr-HR" dirty="0" smtClean="0"/>
              <a:t>Kandidati koji nisu pohađali osnovnu glazbenu školu upisuju prvi pripremni razred srednje glazbene škole nakon prijamnog ispita (provjera sluha, glazbenog pamćenja i ritma, a za glazbenika pjevača i izvedbu dviju vokalnih skladbi po vlastitom izboru)- moguće ostvariti najviše </a:t>
            </a:r>
            <a:r>
              <a:rPr lang="hr-HR" b="1" dirty="0" smtClean="0"/>
              <a:t>180 bodova, </a:t>
            </a:r>
            <a:r>
              <a:rPr lang="hr-HR" dirty="0" smtClean="0"/>
              <a:t>a minimalni prag je 100 bodova</a:t>
            </a:r>
            <a:endParaRPr lang="hr-HR" dirty="0"/>
          </a:p>
        </p:txBody>
      </p:sp>
    </p:spTree>
    <p:extLst>
      <p:ext uri="{BB962C8B-B14F-4D97-AF65-F5344CB8AC3E}">
        <p14:creationId xmlns:p14="http://schemas.microsoft.com/office/powerpoint/2010/main" val="2236303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Autofit/>
          </a:bodyPr>
          <a:lstStyle/>
          <a:p>
            <a:r>
              <a:rPr lang="hr-HR" sz="2000" b="1" dirty="0" smtClean="0"/>
              <a:t>Upis kandidata u prograME PLESNE UMJETNOSTI</a:t>
            </a:r>
            <a:endParaRPr lang="hr-HR" sz="2000" b="1" dirty="0"/>
          </a:p>
        </p:txBody>
      </p:sp>
      <p:sp>
        <p:nvSpPr>
          <p:cNvPr id="3" name="Rezervirano mjesto sadržaja 2"/>
          <p:cNvSpPr>
            <a:spLocks noGrp="1"/>
          </p:cNvSpPr>
          <p:nvPr>
            <p:ph idx="1"/>
          </p:nvPr>
        </p:nvSpPr>
        <p:spPr/>
        <p:txBody>
          <a:bodyPr>
            <a:noAutofit/>
          </a:bodyPr>
          <a:lstStyle/>
          <a:p>
            <a:pPr>
              <a:lnSpc>
                <a:spcPct val="100000"/>
              </a:lnSpc>
            </a:pPr>
            <a:r>
              <a:rPr lang="hr-HR" sz="2000" dirty="0" smtClean="0"/>
              <a:t>Kandidatima koji su uspješno završili osnovno plesno odnosno baletno obrazovanje vrednuju se:</a:t>
            </a:r>
          </a:p>
          <a:p>
            <a:pPr indent="0">
              <a:lnSpc>
                <a:spcPct val="100000"/>
              </a:lnSpc>
              <a:buNone/>
            </a:pPr>
            <a:r>
              <a:rPr lang="hr-HR" sz="2000" dirty="0" smtClean="0"/>
              <a:t>-    zajednički, dodatni i poseban element vrednovanja</a:t>
            </a:r>
          </a:p>
          <a:p>
            <a:pPr marL="285750" indent="-285750">
              <a:lnSpc>
                <a:spcPct val="100000"/>
              </a:lnSpc>
              <a:buFontTx/>
              <a:buChar char="-"/>
            </a:pPr>
            <a:r>
              <a:rPr lang="hr-HR" sz="2000" dirty="0" smtClean="0"/>
              <a:t>opći uspjeh iz 4.razreda plesne ili baletne škole ili uspjeh iz pripremnog razreda</a:t>
            </a:r>
          </a:p>
          <a:p>
            <a:pPr marL="285750" indent="-285750">
              <a:lnSpc>
                <a:spcPct val="100000"/>
              </a:lnSpc>
              <a:buFontTx/>
              <a:buChar char="-"/>
            </a:pPr>
            <a:r>
              <a:rPr lang="hr-HR" sz="2000" dirty="0"/>
              <a:t>o</a:t>
            </a:r>
            <a:r>
              <a:rPr lang="hr-HR" sz="2000" dirty="0" smtClean="0"/>
              <a:t>stvareni rezultat na prijamnom ispitu  plesne darovitosti (uspjeh iz glavnih plesnih predmeta koje utvrđuje škola i objavljuje u sklopu natječaja za upis</a:t>
            </a:r>
          </a:p>
          <a:p>
            <a:pPr indent="0">
              <a:buNone/>
            </a:pPr>
            <a:endParaRPr lang="hr-HR" dirty="0"/>
          </a:p>
        </p:txBody>
      </p:sp>
    </p:spTree>
    <p:extLst>
      <p:ext uri="{BB962C8B-B14F-4D97-AF65-F5344CB8AC3E}">
        <p14:creationId xmlns:p14="http://schemas.microsoft.com/office/powerpoint/2010/main" val="1308807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p:cNvSpPr txBox="1"/>
          <p:nvPr/>
        </p:nvSpPr>
        <p:spPr>
          <a:xfrm>
            <a:off x="1259632" y="1196752"/>
            <a:ext cx="6768752" cy="2862322"/>
          </a:xfrm>
          <a:prstGeom prst="rect">
            <a:avLst/>
          </a:prstGeom>
          <a:noFill/>
        </p:spPr>
        <p:txBody>
          <a:bodyPr wrap="square" rtlCol="0">
            <a:spAutoFit/>
          </a:bodyPr>
          <a:lstStyle/>
          <a:p>
            <a:pPr marL="285750" indent="-285750">
              <a:buFontTx/>
              <a:buChar char="-"/>
            </a:pPr>
            <a:r>
              <a:rPr lang="hr-HR" sz="2000" dirty="0" smtClean="0"/>
              <a:t>Moguće je steći </a:t>
            </a:r>
            <a:r>
              <a:rPr lang="hr-HR" sz="2000" b="1" dirty="0" smtClean="0"/>
              <a:t>najviše 200 bodova </a:t>
            </a:r>
            <a:r>
              <a:rPr lang="hr-HR" sz="2000" dirty="0" smtClean="0"/>
              <a:t>(prijemni ispit-najviše 115 bodova, a minimalni prag je 70 bodova)</a:t>
            </a:r>
          </a:p>
          <a:p>
            <a:endParaRPr lang="hr-HR" sz="2000" dirty="0" smtClean="0"/>
          </a:p>
          <a:p>
            <a:pPr marL="285750" indent="-285750">
              <a:buFont typeface="Wingdings" pitchFamily="2" charset="2"/>
              <a:buChar char="v"/>
            </a:pPr>
            <a:r>
              <a:rPr lang="hr-HR" sz="2000" dirty="0" smtClean="0"/>
              <a:t>ako više kandidata ima isti broj bodova, upisuje se onaj koji je ostvario veći broj bodova na prijamnom ispitu</a:t>
            </a:r>
          </a:p>
          <a:p>
            <a:endParaRPr lang="hr-HR" sz="2000" dirty="0" smtClean="0"/>
          </a:p>
          <a:p>
            <a:pPr marL="285750" indent="-285750">
              <a:buFont typeface="Wingdings" pitchFamily="2" charset="2"/>
              <a:buChar char="v"/>
            </a:pPr>
            <a:r>
              <a:rPr lang="hr-HR" sz="2000" dirty="0" smtClean="0"/>
              <a:t>Kandidati koji nisu pohađali osnovnu plesnu školu upisuju pripremni razred nakon položenog prijamnog ispita plesne darovitosti (</a:t>
            </a:r>
            <a:r>
              <a:rPr lang="hr-HR" sz="2000" b="1" dirty="0" err="1" smtClean="0"/>
              <a:t>max</a:t>
            </a:r>
            <a:r>
              <a:rPr lang="hr-HR" sz="2000" b="1" dirty="0" smtClean="0"/>
              <a:t> 120 bodova- </a:t>
            </a:r>
            <a:r>
              <a:rPr lang="hr-HR" sz="2000" dirty="0" smtClean="0"/>
              <a:t>minimalni prag je 70 bodova)</a:t>
            </a:r>
            <a:endParaRPr lang="hr-HR" sz="2000" dirty="0"/>
          </a:p>
        </p:txBody>
      </p:sp>
    </p:spTree>
    <p:extLst>
      <p:ext uri="{BB962C8B-B14F-4D97-AF65-F5344CB8AC3E}">
        <p14:creationId xmlns:p14="http://schemas.microsoft.com/office/powerpoint/2010/main" val="390153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Autofit/>
          </a:bodyPr>
          <a:lstStyle/>
          <a:p>
            <a:r>
              <a:rPr lang="hr-HR" sz="2000" b="1" dirty="0" smtClean="0"/>
              <a:t>Upis iznimno darovitih kandidata</a:t>
            </a:r>
            <a:endParaRPr lang="hr-HR" sz="2000" b="1" dirty="0"/>
          </a:p>
        </p:txBody>
      </p:sp>
      <p:sp>
        <p:nvSpPr>
          <p:cNvPr id="3" name="Rezervirano mjesto sadržaja 2"/>
          <p:cNvSpPr>
            <a:spLocks noGrp="1"/>
          </p:cNvSpPr>
          <p:nvPr>
            <p:ph idx="1"/>
          </p:nvPr>
        </p:nvSpPr>
        <p:spPr/>
        <p:txBody>
          <a:bodyPr>
            <a:normAutofit/>
          </a:bodyPr>
          <a:lstStyle/>
          <a:p>
            <a:r>
              <a:rPr lang="hr-HR" sz="2000" dirty="0" smtClean="0"/>
              <a:t>Uz suglasnost nastavničkog vijeća, a na temelju pokazane iznimne darovitosti, u pripremni program srednje škole odnosno u prvi razred srednje glazbene ili plesne škole mogu se upisati i kandidati koji još nisu završili završni razred osnovne škole, a nakon provjere darovitosti koju provodi glazbena ili plesna škola</a:t>
            </a:r>
            <a:endParaRPr lang="hr-HR" sz="2000" dirty="0"/>
          </a:p>
        </p:txBody>
      </p:sp>
    </p:spTree>
    <p:extLst>
      <p:ext uri="{BB962C8B-B14F-4D97-AF65-F5344CB8AC3E}">
        <p14:creationId xmlns:p14="http://schemas.microsoft.com/office/powerpoint/2010/main" val="72401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2400" b="1" dirty="0" smtClean="0"/>
              <a:t>Upis kandidata u razredne odjele za sportaše</a:t>
            </a:r>
            <a:endParaRPr lang="hr-HR" sz="2400" b="1" dirty="0"/>
          </a:p>
        </p:txBody>
      </p:sp>
      <p:sp>
        <p:nvSpPr>
          <p:cNvPr id="3" name="Rezervirano mjesto sadržaja 2"/>
          <p:cNvSpPr>
            <a:spLocks noGrp="1"/>
          </p:cNvSpPr>
          <p:nvPr>
            <p:ph idx="1"/>
          </p:nvPr>
        </p:nvSpPr>
        <p:spPr/>
        <p:txBody>
          <a:bodyPr>
            <a:noAutofit/>
          </a:bodyPr>
          <a:lstStyle/>
          <a:p>
            <a:pPr>
              <a:lnSpc>
                <a:spcPct val="100000"/>
              </a:lnSpc>
              <a:spcBef>
                <a:spcPts val="0"/>
              </a:spcBef>
            </a:pPr>
            <a:r>
              <a:rPr lang="hr-HR" sz="2000" dirty="0" smtClean="0"/>
              <a:t>Pravo prijave za upis u razredne odjele za sportaše imaju kandidati koji su uvršteni na rang-listu određenog nacionalnog sportskog saveza</a:t>
            </a:r>
          </a:p>
          <a:p>
            <a:pPr>
              <a:lnSpc>
                <a:spcPct val="100000"/>
              </a:lnSpc>
              <a:spcBef>
                <a:spcPts val="0"/>
              </a:spcBef>
            </a:pPr>
            <a:r>
              <a:rPr lang="hr-HR" sz="2000" dirty="0" smtClean="0"/>
              <a:t>Bodovanje za upis provodi se na sljedeći način:</a:t>
            </a:r>
          </a:p>
          <a:p>
            <a:pPr marL="285750" indent="-285750">
              <a:lnSpc>
                <a:spcPct val="100000"/>
              </a:lnSpc>
              <a:spcBef>
                <a:spcPts val="0"/>
              </a:spcBef>
              <a:buFontTx/>
              <a:buChar char="-"/>
            </a:pPr>
            <a:r>
              <a:rPr lang="hr-HR" sz="2000" dirty="0" smtClean="0"/>
              <a:t>Maksimalan broj bodova na temelju sportske uspješnosti i uspjeha u prethodnom obrazovanju je </a:t>
            </a:r>
            <a:r>
              <a:rPr lang="hr-HR" sz="2000" b="1" dirty="0" smtClean="0"/>
              <a:t>160</a:t>
            </a:r>
          </a:p>
          <a:p>
            <a:pPr marL="285750" indent="-285750">
              <a:lnSpc>
                <a:spcPct val="100000"/>
              </a:lnSpc>
              <a:spcBef>
                <a:spcPts val="0"/>
              </a:spcBef>
              <a:buFontTx/>
              <a:buChar char="-"/>
            </a:pPr>
            <a:r>
              <a:rPr lang="hr-HR" sz="2000" dirty="0" smtClean="0"/>
              <a:t>Od toga, do 80 bodova kandidat ostvaruje na temelju kriterija sportske uspješnosti</a:t>
            </a:r>
          </a:p>
          <a:p>
            <a:pPr marL="285750" indent="-285750">
              <a:lnSpc>
                <a:spcPct val="100000"/>
              </a:lnSpc>
              <a:spcBef>
                <a:spcPts val="0"/>
              </a:spcBef>
              <a:buFontTx/>
              <a:buChar char="-"/>
            </a:pPr>
            <a:r>
              <a:rPr lang="hr-HR" sz="2000" dirty="0" smtClean="0"/>
              <a:t>Daljnjih 80 bodova kandidat ostvaruje na temelju zajedničkoga elementa vrednovanja uspjeha u osnovnom školovanju</a:t>
            </a:r>
          </a:p>
          <a:p>
            <a:pPr marL="285750" indent="-285750">
              <a:lnSpc>
                <a:spcPct val="100000"/>
              </a:lnSpc>
              <a:spcBef>
                <a:spcPts val="0"/>
              </a:spcBef>
              <a:buFontTx/>
              <a:buChar char="-"/>
            </a:pPr>
            <a:endParaRPr lang="hr-HR" sz="2000" dirty="0"/>
          </a:p>
        </p:txBody>
      </p:sp>
    </p:spTree>
    <p:extLst>
      <p:ext uri="{BB962C8B-B14F-4D97-AF65-F5344CB8AC3E}">
        <p14:creationId xmlns:p14="http://schemas.microsoft.com/office/powerpoint/2010/main" val="36229362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p:cNvSpPr txBox="1"/>
          <p:nvPr/>
        </p:nvSpPr>
        <p:spPr>
          <a:xfrm>
            <a:off x="1259632" y="1268760"/>
            <a:ext cx="6912768" cy="5232202"/>
          </a:xfrm>
          <a:prstGeom prst="rect">
            <a:avLst/>
          </a:prstGeom>
          <a:noFill/>
        </p:spPr>
        <p:txBody>
          <a:bodyPr wrap="square" rtlCol="0">
            <a:spAutoFit/>
          </a:bodyPr>
          <a:lstStyle/>
          <a:p>
            <a:pPr marL="285750" indent="-285750">
              <a:buFont typeface="Wingdings" pitchFamily="2" charset="2"/>
              <a:buChar char="v"/>
            </a:pPr>
            <a:r>
              <a:rPr lang="hr-HR" sz="2000" dirty="0" smtClean="0"/>
              <a:t>Izračun broja bodova uzima u obzir:</a:t>
            </a:r>
          </a:p>
          <a:p>
            <a:pPr marL="285750" indent="-285750">
              <a:buFontTx/>
              <a:buChar char="-"/>
            </a:pPr>
            <a:r>
              <a:rPr lang="hr-HR" sz="2000" dirty="0" smtClean="0"/>
              <a:t>Položaj kandidata na rang listi matičnog </a:t>
            </a:r>
            <a:r>
              <a:rPr lang="hr-HR" sz="2000" dirty="0"/>
              <a:t>n</a:t>
            </a:r>
            <a:r>
              <a:rPr lang="hr-HR" sz="2000" dirty="0" smtClean="0"/>
              <a:t>acionalnog sportskog saveza</a:t>
            </a:r>
          </a:p>
          <a:p>
            <a:endParaRPr lang="hr-HR" sz="2000" dirty="0" smtClean="0"/>
          </a:p>
          <a:p>
            <a:pPr marL="285750" indent="-285750">
              <a:buFontTx/>
              <a:buChar char="-"/>
            </a:pPr>
            <a:r>
              <a:rPr lang="hr-HR" sz="2000" dirty="0" smtClean="0"/>
              <a:t>Ukupan broj kandidata na rang-listi matičnog nacionalnog sportskog saveza</a:t>
            </a:r>
          </a:p>
          <a:p>
            <a:endParaRPr lang="hr-HR" sz="2000" dirty="0" smtClean="0"/>
          </a:p>
          <a:p>
            <a:pPr marL="285750" indent="-285750">
              <a:buFontTx/>
              <a:buChar char="-"/>
            </a:pPr>
            <a:r>
              <a:rPr lang="hr-HR" sz="2000" dirty="0" smtClean="0"/>
              <a:t>Skupinu u koji je pojedini sport razvrstan, sukladno odluci Povjerenstva za upis učenika u 1. razred srednje škole u </a:t>
            </a:r>
            <a:r>
              <a:rPr lang="hr-HR" sz="2000" dirty="0" err="1" smtClean="0"/>
              <a:t>šk.godini</a:t>
            </a:r>
            <a:r>
              <a:rPr lang="hr-HR" sz="2000" dirty="0" smtClean="0"/>
              <a:t> 2015./2016. za razredne odjele za sportaše</a:t>
            </a:r>
          </a:p>
          <a:p>
            <a:pPr marL="285750" indent="-285750">
              <a:buFontTx/>
              <a:buChar char="-"/>
            </a:pPr>
            <a:endParaRPr lang="hr-HR" sz="2000" dirty="0"/>
          </a:p>
          <a:p>
            <a:pPr marL="285750" indent="-285750">
              <a:buFontTx/>
              <a:buChar char="-"/>
            </a:pPr>
            <a:r>
              <a:rPr lang="hr-HR" sz="2000" dirty="0" smtClean="0"/>
              <a:t>Formula za izračun bodova dostupna u Pravilniku o elementima i kriterijima za izbor kandidata za upis u 1.razred srednje škole u </a:t>
            </a:r>
            <a:r>
              <a:rPr lang="hr-HR" sz="2000" dirty="0" err="1" smtClean="0"/>
              <a:t>šk.godini</a:t>
            </a:r>
            <a:r>
              <a:rPr lang="hr-HR" sz="2000" dirty="0" smtClean="0"/>
              <a:t> 2015./2016. (</a:t>
            </a:r>
            <a:r>
              <a:rPr lang="hr-HR" sz="2000" dirty="0" smtClean="0">
                <a:hlinkClick r:id="rId2"/>
              </a:rPr>
              <a:t>www.upisi.hr</a:t>
            </a:r>
            <a:r>
              <a:rPr lang="hr-HR" sz="2000" dirty="0" smtClean="0"/>
              <a:t> )</a:t>
            </a:r>
          </a:p>
          <a:p>
            <a:endParaRPr lang="hr-HR" dirty="0" smtClean="0"/>
          </a:p>
          <a:p>
            <a:endParaRPr lang="hr-HR" dirty="0"/>
          </a:p>
          <a:p>
            <a:endParaRPr lang="hr-HR" dirty="0"/>
          </a:p>
        </p:txBody>
      </p:sp>
    </p:spTree>
    <p:extLst>
      <p:ext uri="{BB962C8B-B14F-4D97-AF65-F5344CB8AC3E}">
        <p14:creationId xmlns:p14="http://schemas.microsoft.com/office/powerpoint/2010/main" val="3124122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331640" y="980728"/>
            <a:ext cx="6400800" cy="360040"/>
          </a:xfrm>
        </p:spPr>
        <p:txBody>
          <a:bodyPr>
            <a:noAutofit/>
          </a:bodyPr>
          <a:lstStyle/>
          <a:p>
            <a:r>
              <a:rPr lang="hr-HR" sz="2000" b="1" dirty="0" smtClean="0"/>
              <a:t>Vrednovanje rezultata kandidata postignutih na natjecanjima iz znanja i u sportu</a:t>
            </a:r>
            <a:endParaRPr lang="hr-HR" sz="2000" b="1" dirty="0"/>
          </a:p>
        </p:txBody>
      </p:sp>
      <p:sp>
        <p:nvSpPr>
          <p:cNvPr id="3" name="Rezervirano mjesto sadržaja 2"/>
          <p:cNvSpPr>
            <a:spLocks noGrp="1"/>
          </p:cNvSpPr>
          <p:nvPr>
            <p:ph idx="1"/>
          </p:nvPr>
        </p:nvSpPr>
        <p:spPr/>
        <p:txBody>
          <a:bodyPr>
            <a:normAutofit/>
          </a:bodyPr>
          <a:lstStyle/>
          <a:p>
            <a:r>
              <a:rPr lang="hr-HR" dirty="0" smtClean="0"/>
              <a:t>Kandidatu se vrednuje </a:t>
            </a:r>
            <a:r>
              <a:rPr lang="hr-HR" b="1" dirty="0" smtClean="0"/>
              <a:t>isključivo jedno (najpovoljnije) postignuće</a:t>
            </a:r>
          </a:p>
          <a:p>
            <a:pPr>
              <a:lnSpc>
                <a:spcPct val="110000"/>
              </a:lnSpc>
              <a:spcBef>
                <a:spcPts val="0"/>
              </a:spcBef>
            </a:pPr>
            <a:r>
              <a:rPr lang="hr-HR" dirty="0" smtClean="0"/>
              <a:t>Pravo na izravan upis ili dodatne bodove ostvaruju kandidati na osnovi rezultata koje su postigli na:</a:t>
            </a:r>
          </a:p>
          <a:p>
            <a:pPr marL="285750" indent="-285750">
              <a:lnSpc>
                <a:spcPct val="110000"/>
              </a:lnSpc>
              <a:spcBef>
                <a:spcPts val="0"/>
              </a:spcBef>
              <a:buFontTx/>
              <a:buChar char="-"/>
            </a:pPr>
            <a:r>
              <a:rPr lang="hr-HR" dirty="0" smtClean="0"/>
              <a:t>Natjecanjima u znanju iz Hrvatskog jezika, Matematike, prvog stranog jezika</a:t>
            </a:r>
          </a:p>
          <a:p>
            <a:pPr marL="285750" indent="-285750">
              <a:lnSpc>
                <a:spcPct val="110000"/>
              </a:lnSpc>
              <a:spcBef>
                <a:spcPts val="0"/>
              </a:spcBef>
              <a:buFontTx/>
              <a:buChar char="-"/>
            </a:pPr>
            <a:r>
              <a:rPr lang="hr-HR" dirty="0" smtClean="0"/>
              <a:t>Natjecanjima u znanju iz dvaju nastavnih predmeta posebno važnih za upis</a:t>
            </a:r>
          </a:p>
          <a:p>
            <a:pPr marL="285750" indent="-285750">
              <a:lnSpc>
                <a:spcPct val="110000"/>
              </a:lnSpc>
              <a:spcBef>
                <a:spcPts val="0"/>
              </a:spcBef>
              <a:buFontTx/>
              <a:buChar char="-"/>
            </a:pPr>
            <a:r>
              <a:rPr lang="hr-HR" dirty="0" smtClean="0"/>
              <a:t>Jednom natjecanju iz znanja koji samo stalno određuje srednja škola, a koja se provode u organizaciji Agencije za odgoj i obrazovanje</a:t>
            </a:r>
          </a:p>
          <a:p>
            <a:pPr marL="285750" indent="-285750">
              <a:buFontTx/>
              <a:buChar char="-"/>
            </a:pPr>
            <a:endParaRPr lang="hr-HR" dirty="0"/>
          </a:p>
        </p:txBody>
      </p:sp>
    </p:spTree>
    <p:extLst>
      <p:ext uri="{BB962C8B-B14F-4D97-AF65-F5344CB8AC3E}">
        <p14:creationId xmlns:p14="http://schemas.microsoft.com/office/powerpoint/2010/main" val="4099784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niOkvir 2"/>
          <p:cNvSpPr txBox="1"/>
          <p:nvPr/>
        </p:nvSpPr>
        <p:spPr>
          <a:xfrm>
            <a:off x="1259632" y="1484784"/>
            <a:ext cx="6984776" cy="4062651"/>
          </a:xfrm>
          <a:prstGeom prst="rect">
            <a:avLst/>
          </a:prstGeom>
          <a:noFill/>
        </p:spPr>
        <p:txBody>
          <a:bodyPr wrap="square" rtlCol="0">
            <a:spAutoFit/>
          </a:bodyPr>
          <a:lstStyle/>
          <a:p>
            <a:pPr marL="285750" indent="-285750">
              <a:buFont typeface="Wingdings" pitchFamily="2" charset="2"/>
              <a:buChar char="v"/>
            </a:pPr>
            <a:r>
              <a:rPr lang="hr-HR" sz="2000" u="sng" dirty="0" smtClean="0"/>
              <a:t>Državna/ međunarodna natjecanja iz znanja</a:t>
            </a:r>
          </a:p>
          <a:p>
            <a:endParaRPr lang="hr-HR" dirty="0" smtClean="0"/>
          </a:p>
          <a:p>
            <a:pPr marL="285750" indent="-285750">
              <a:buFontTx/>
              <a:buChar char="-"/>
            </a:pPr>
            <a:r>
              <a:rPr lang="hr-HR" sz="2000" b="1" u="sng" dirty="0" smtClean="0"/>
              <a:t>prvo, drugo ili treće mjesto kao pojedinac u 5.,6.,7. ili 8.razredu- IZRAVAN UPIS</a:t>
            </a:r>
            <a:r>
              <a:rPr lang="hr-HR" sz="2000" dirty="0" smtClean="0"/>
              <a:t> (pod uvjetom da zadovolje na ispitu sposobnosti i darovitosti u školama gdje je to potrebno)</a:t>
            </a:r>
          </a:p>
          <a:p>
            <a:pPr marL="285750" indent="-285750">
              <a:buFontTx/>
              <a:buChar char="-"/>
            </a:pPr>
            <a:endParaRPr lang="hr-HR" sz="2000" dirty="0"/>
          </a:p>
          <a:p>
            <a:pPr marL="285750" indent="-285750">
              <a:buFontTx/>
              <a:buChar char="-"/>
            </a:pPr>
            <a:r>
              <a:rPr lang="hr-HR" sz="2000" b="1" dirty="0" smtClean="0"/>
              <a:t>Prvo mjesto kao član skupine- 4 boda</a:t>
            </a:r>
          </a:p>
          <a:p>
            <a:pPr marL="285750" indent="-285750">
              <a:buFontTx/>
              <a:buChar char="-"/>
            </a:pPr>
            <a:endParaRPr lang="hr-HR" sz="2000" dirty="0"/>
          </a:p>
          <a:p>
            <a:pPr marL="285750" indent="-285750">
              <a:buFontTx/>
              <a:buChar char="-"/>
            </a:pPr>
            <a:r>
              <a:rPr lang="hr-HR" sz="2000" b="1" dirty="0" smtClean="0"/>
              <a:t>Drugo mjesto kao član skupine- 3 bo</a:t>
            </a:r>
            <a:r>
              <a:rPr lang="hr-HR" sz="2000" dirty="0" smtClean="0"/>
              <a:t>da</a:t>
            </a:r>
          </a:p>
          <a:p>
            <a:pPr marL="285750" indent="-285750">
              <a:buFontTx/>
              <a:buChar char="-"/>
            </a:pPr>
            <a:endParaRPr lang="hr-HR" sz="2000" dirty="0"/>
          </a:p>
          <a:p>
            <a:pPr marL="285750" indent="-285750">
              <a:buFontTx/>
              <a:buChar char="-"/>
            </a:pPr>
            <a:r>
              <a:rPr lang="hr-HR" sz="2000" b="1" dirty="0" smtClean="0"/>
              <a:t>Treće mjesto kao član skupine- 2 bod</a:t>
            </a:r>
          </a:p>
          <a:p>
            <a:pPr marL="285750" indent="-285750">
              <a:buFontTx/>
              <a:buChar char="-"/>
            </a:pPr>
            <a:endParaRPr lang="hr-HR" sz="2000" b="1" dirty="0"/>
          </a:p>
          <a:p>
            <a:pPr marL="285750" indent="-285750">
              <a:buFontTx/>
              <a:buChar char="-"/>
            </a:pPr>
            <a:r>
              <a:rPr lang="hr-HR" sz="2000" b="1" dirty="0" smtClean="0"/>
              <a:t>Sudjelovanje kao pojedinac ili član skupine- 1 bod</a:t>
            </a:r>
            <a:endParaRPr lang="hr-HR" sz="2000" b="1" dirty="0"/>
          </a:p>
        </p:txBody>
      </p:sp>
    </p:spTree>
    <p:extLst>
      <p:ext uri="{BB962C8B-B14F-4D97-AF65-F5344CB8AC3E}">
        <p14:creationId xmlns:p14="http://schemas.microsoft.com/office/powerpoint/2010/main" val="2952784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niOkvir 3"/>
          <p:cNvSpPr txBox="1"/>
          <p:nvPr/>
        </p:nvSpPr>
        <p:spPr>
          <a:xfrm>
            <a:off x="1979712" y="1628800"/>
            <a:ext cx="5760640" cy="3293209"/>
          </a:xfrm>
          <a:prstGeom prst="rect">
            <a:avLst/>
          </a:prstGeom>
          <a:noFill/>
        </p:spPr>
        <p:txBody>
          <a:bodyPr wrap="square" rtlCol="0">
            <a:spAutoFit/>
          </a:bodyPr>
          <a:lstStyle/>
          <a:p>
            <a:pPr marL="285750" indent="-285750">
              <a:buFont typeface="Wingdings" pitchFamily="2" charset="2"/>
              <a:buChar char="v"/>
            </a:pPr>
            <a:r>
              <a:rPr lang="hr-HR" sz="2400" dirty="0" smtClean="0"/>
              <a:t>Kandidati se za upis u obrazovne programe prijavljuju i upisuju putem mrežne stranice Nacionalnoga informacijskog sustava prijava i upisa u srednje škole (</a:t>
            </a:r>
            <a:r>
              <a:rPr lang="hr-HR" sz="2400" dirty="0" err="1" smtClean="0"/>
              <a:t>NISpuSŠ</a:t>
            </a:r>
            <a:r>
              <a:rPr lang="hr-HR" sz="2400" dirty="0" smtClean="0"/>
              <a:t>)</a:t>
            </a:r>
          </a:p>
          <a:p>
            <a:pPr marL="285750" indent="-285750">
              <a:buFont typeface="Wingdings" pitchFamily="2" charset="2"/>
              <a:buChar char="v"/>
            </a:pPr>
            <a:endParaRPr lang="hr-HR" sz="2000" dirty="0"/>
          </a:p>
          <a:p>
            <a:pPr marL="285750" indent="-285750">
              <a:buFont typeface="Wingdings" pitchFamily="2" charset="2"/>
              <a:buChar char="v"/>
            </a:pPr>
            <a:r>
              <a:rPr lang="hr-HR" sz="2400" dirty="0" smtClean="0"/>
              <a:t>U svakome upisnom roku kandidat se može prijaviti za upis u najviše šest obrazovnih programa</a:t>
            </a:r>
          </a:p>
          <a:p>
            <a:endParaRPr lang="hr-HR" sz="2000" dirty="0"/>
          </a:p>
        </p:txBody>
      </p:sp>
    </p:spTree>
    <p:extLst>
      <p:ext uri="{BB962C8B-B14F-4D97-AF65-F5344CB8AC3E}">
        <p14:creationId xmlns:p14="http://schemas.microsoft.com/office/powerpoint/2010/main" val="32295944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p:cNvSpPr txBox="1"/>
          <p:nvPr/>
        </p:nvSpPr>
        <p:spPr>
          <a:xfrm>
            <a:off x="1475656" y="1196752"/>
            <a:ext cx="6624736" cy="4678204"/>
          </a:xfrm>
          <a:prstGeom prst="rect">
            <a:avLst/>
          </a:prstGeom>
          <a:noFill/>
        </p:spPr>
        <p:txBody>
          <a:bodyPr wrap="square" rtlCol="0">
            <a:spAutoFit/>
          </a:bodyPr>
          <a:lstStyle/>
          <a:p>
            <a:pPr marL="285750" indent="-285750">
              <a:buFont typeface="Wingdings" pitchFamily="2" charset="2"/>
              <a:buChar char="v"/>
            </a:pPr>
            <a:r>
              <a:rPr lang="hr-HR" sz="2000" dirty="0" smtClean="0"/>
              <a:t>Natjecanja iz sporta:</a:t>
            </a:r>
          </a:p>
          <a:p>
            <a:pPr marL="285750" indent="-285750">
              <a:buFont typeface="Wingdings" pitchFamily="2" charset="2"/>
              <a:buChar char="v"/>
            </a:pPr>
            <a:endParaRPr lang="hr-HR" dirty="0"/>
          </a:p>
          <a:p>
            <a:pPr marL="285750" indent="-285750">
              <a:buFontTx/>
              <a:buChar char="-"/>
            </a:pPr>
            <a:r>
              <a:rPr lang="hr-HR" sz="2000" dirty="0" smtClean="0"/>
              <a:t>Pravo na dodatne bodove kandidati ostvaruju na temelju službene evidencije o rezultatima natjecanja školskih sportskih društava ( vodi je Hrvatski školski športski savez)- u zadnja četiri razreda</a:t>
            </a:r>
          </a:p>
          <a:p>
            <a:pPr marL="285750" indent="-285750">
              <a:buFontTx/>
              <a:buChar char="-"/>
            </a:pPr>
            <a:endParaRPr lang="hr-HR" sz="2000" dirty="0"/>
          </a:p>
          <a:p>
            <a:pPr marL="285750" indent="-285750">
              <a:buFontTx/>
              <a:buChar char="-"/>
            </a:pPr>
            <a:r>
              <a:rPr lang="hr-HR" sz="2000" b="1" dirty="0" smtClean="0"/>
              <a:t>Prvo mjesto na državnom natjecanju kao članovi ekipe- 3 boda</a:t>
            </a:r>
          </a:p>
          <a:p>
            <a:pPr marL="285750" indent="-285750">
              <a:buFontTx/>
              <a:buChar char="-"/>
            </a:pPr>
            <a:endParaRPr lang="hr-HR" sz="2000" b="1" dirty="0"/>
          </a:p>
          <a:p>
            <a:pPr marL="285750" indent="-285750">
              <a:buFontTx/>
              <a:buChar char="-"/>
            </a:pPr>
            <a:r>
              <a:rPr lang="hr-HR" sz="2000" b="1" dirty="0" smtClean="0"/>
              <a:t>Drugo mjesto na državnom natjecanju kao članovi ekipe- 2 boda</a:t>
            </a:r>
          </a:p>
          <a:p>
            <a:pPr marL="285750" indent="-285750">
              <a:buFontTx/>
              <a:buChar char="-"/>
            </a:pPr>
            <a:endParaRPr lang="hr-HR" sz="2000" b="1" dirty="0"/>
          </a:p>
          <a:p>
            <a:pPr marL="285750" indent="-285750">
              <a:buFontTx/>
              <a:buChar char="-"/>
            </a:pPr>
            <a:r>
              <a:rPr lang="hr-HR" sz="2000" b="1" dirty="0" smtClean="0"/>
              <a:t>Treće mjesto na državnom natjecanju kao članovi ekipe- 1 bod</a:t>
            </a:r>
            <a:endParaRPr lang="hr-HR" sz="2000" b="1" dirty="0"/>
          </a:p>
        </p:txBody>
      </p:sp>
    </p:spTree>
    <p:extLst>
      <p:ext uri="{BB962C8B-B14F-4D97-AF65-F5344CB8AC3E}">
        <p14:creationId xmlns:p14="http://schemas.microsoft.com/office/powerpoint/2010/main" val="2068207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niOkvir 2"/>
          <p:cNvSpPr txBox="1"/>
          <p:nvPr/>
        </p:nvSpPr>
        <p:spPr>
          <a:xfrm>
            <a:off x="1475656" y="1988840"/>
            <a:ext cx="6192688" cy="2585323"/>
          </a:xfrm>
          <a:prstGeom prst="rect">
            <a:avLst/>
          </a:prstGeom>
          <a:noFill/>
        </p:spPr>
        <p:txBody>
          <a:bodyPr wrap="square" rtlCol="0">
            <a:spAutoFit/>
          </a:bodyPr>
          <a:lstStyle/>
          <a:p>
            <a:pPr algn="ctr"/>
            <a:r>
              <a:rPr lang="hr-HR" sz="5400" b="1" dirty="0" smtClean="0"/>
              <a:t>POSEBAN ELEMENT VREDNOVANJA</a:t>
            </a:r>
            <a:endParaRPr lang="hr-HR" sz="5400" b="1" dirty="0"/>
          </a:p>
        </p:txBody>
      </p:sp>
    </p:spTree>
    <p:extLst>
      <p:ext uri="{BB962C8B-B14F-4D97-AF65-F5344CB8AC3E}">
        <p14:creationId xmlns:p14="http://schemas.microsoft.com/office/powerpoint/2010/main" val="16360974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p:cNvSpPr txBox="1"/>
          <p:nvPr/>
        </p:nvSpPr>
        <p:spPr>
          <a:xfrm>
            <a:off x="1403648" y="1556792"/>
            <a:ext cx="6408712" cy="3785652"/>
          </a:xfrm>
          <a:prstGeom prst="rect">
            <a:avLst/>
          </a:prstGeom>
          <a:noFill/>
        </p:spPr>
        <p:txBody>
          <a:bodyPr wrap="square" rtlCol="0">
            <a:spAutoFit/>
          </a:bodyPr>
          <a:lstStyle/>
          <a:p>
            <a:pPr marL="285750" indent="-285750">
              <a:buFont typeface="Wingdings" pitchFamily="2" charset="2"/>
              <a:buChar char="v"/>
            </a:pPr>
            <a:r>
              <a:rPr lang="hr-HR" sz="2000" dirty="0" smtClean="0"/>
              <a:t>Poseban element vrednovanja čini:</a:t>
            </a:r>
          </a:p>
          <a:p>
            <a:pPr marL="457200" indent="-457200">
              <a:buAutoNum type="arabicParenR"/>
            </a:pPr>
            <a:r>
              <a:rPr lang="hr-HR" sz="2000" dirty="0" smtClean="0"/>
              <a:t>uspjeh kandidata koji su ostvarili u otežanim uvjetima obrazovanja</a:t>
            </a:r>
          </a:p>
          <a:p>
            <a:pPr marL="457200" indent="-457200">
              <a:buAutoNum type="arabicParenR"/>
            </a:pPr>
            <a:r>
              <a:rPr lang="hr-HR" sz="2000" dirty="0" smtClean="0"/>
              <a:t>Zdravstvene teškoće</a:t>
            </a:r>
          </a:p>
          <a:p>
            <a:pPr marL="457200" indent="-457200">
              <a:buAutoNum type="arabicParenR"/>
            </a:pPr>
            <a:endParaRPr lang="hr-HR" sz="2000" dirty="0"/>
          </a:p>
          <a:p>
            <a:pPr marL="457200" indent="-457200">
              <a:buAutoNum type="arabicParenR"/>
            </a:pPr>
            <a:r>
              <a:rPr lang="hr-HR" sz="2000" dirty="0" smtClean="0"/>
              <a:t>Status roditelja kao državnih službenika koji su po službenoj dužnosti u ime RH bili upućeni na rad u inozemstvo</a:t>
            </a:r>
          </a:p>
          <a:p>
            <a:pPr marL="285750" indent="-285750">
              <a:buFont typeface="Wingdings" pitchFamily="2" charset="2"/>
              <a:buChar char="v"/>
            </a:pPr>
            <a:endParaRPr lang="hr-HR" sz="2000" dirty="0"/>
          </a:p>
          <a:p>
            <a:pPr marL="285750" indent="-285750">
              <a:buFont typeface="Wingdings" pitchFamily="2" charset="2"/>
              <a:buChar char="v"/>
            </a:pPr>
            <a:r>
              <a:rPr lang="hr-HR" sz="2000" dirty="0" smtClean="0"/>
              <a:t>Kandidatima će se priznati ostvarivanje </a:t>
            </a:r>
            <a:r>
              <a:rPr lang="hr-HR" sz="2000" b="1" dirty="0" smtClean="0"/>
              <a:t>isključivo jednoga (najpovoljnijeg) od prava</a:t>
            </a:r>
            <a:r>
              <a:rPr lang="hr-HR" sz="2000" dirty="0" smtClean="0"/>
              <a:t>, bez obzira na to mogu li ostvariti dva ili više prava</a:t>
            </a:r>
            <a:endParaRPr lang="hr-HR" sz="2000" dirty="0"/>
          </a:p>
        </p:txBody>
      </p:sp>
    </p:spTree>
    <p:extLst>
      <p:ext uri="{BB962C8B-B14F-4D97-AF65-F5344CB8AC3E}">
        <p14:creationId xmlns:p14="http://schemas.microsoft.com/office/powerpoint/2010/main" val="57714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Autofit/>
          </a:bodyPr>
          <a:lstStyle/>
          <a:p>
            <a:r>
              <a:rPr lang="hr-HR" sz="2400" b="1" dirty="0" smtClean="0"/>
              <a:t>Upis kandidata s teškoćama u razvoju</a:t>
            </a:r>
            <a:endParaRPr lang="hr-HR" sz="2400" b="1" dirty="0"/>
          </a:p>
        </p:txBody>
      </p:sp>
      <p:sp>
        <p:nvSpPr>
          <p:cNvPr id="3" name="Rezervirano mjesto sadržaja 2"/>
          <p:cNvSpPr>
            <a:spLocks noGrp="1"/>
          </p:cNvSpPr>
          <p:nvPr>
            <p:ph idx="1"/>
          </p:nvPr>
        </p:nvSpPr>
        <p:spPr/>
        <p:txBody>
          <a:bodyPr>
            <a:noAutofit/>
          </a:bodyPr>
          <a:lstStyle/>
          <a:p>
            <a:pPr>
              <a:lnSpc>
                <a:spcPct val="100000"/>
              </a:lnSpc>
            </a:pPr>
            <a:r>
              <a:rPr lang="hr-HR" sz="2000" dirty="0" smtClean="0"/>
              <a:t>Kandidati s teškoćama u razvoju su kandidati koji su osnovnu školu završili prema rješenju državne uprave o primjerenome obliku školovanja</a:t>
            </a:r>
          </a:p>
          <a:p>
            <a:pPr>
              <a:lnSpc>
                <a:spcPct val="100000"/>
              </a:lnSpc>
            </a:pPr>
            <a:r>
              <a:rPr lang="hr-HR" sz="2000" b="1" dirty="0" smtClean="0"/>
              <a:t>Kandidati se rangiraju na zasebnim ljestvicama poretka, a temeljem ostvarenog ukupnog broja bodova u programima obrazovanja za koje posjeduju stručno mišljenje službe za profesionalno usmjeravanje HZZ-</a:t>
            </a:r>
            <a:r>
              <a:rPr lang="hr-HR" sz="2000" dirty="0" smtClean="0"/>
              <a:t>a, pod uvjetom da zadovolje na ispitu sposobnosti i darovitosti u školama u kojima je to uvjet</a:t>
            </a:r>
            <a:endParaRPr lang="hr-HR" sz="2000" dirty="0"/>
          </a:p>
        </p:txBody>
      </p:sp>
    </p:spTree>
    <p:extLst>
      <p:ext uri="{BB962C8B-B14F-4D97-AF65-F5344CB8AC3E}">
        <p14:creationId xmlns:p14="http://schemas.microsoft.com/office/powerpoint/2010/main" val="1475044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hr-HR"/>
          </a:p>
        </p:txBody>
      </p:sp>
      <p:sp>
        <p:nvSpPr>
          <p:cNvPr id="3" name="Rezervirano mjesto sadržaja 2"/>
          <p:cNvSpPr>
            <a:spLocks noGrp="1"/>
          </p:cNvSpPr>
          <p:nvPr>
            <p:ph idx="1"/>
          </p:nvPr>
        </p:nvSpPr>
        <p:spPr/>
        <p:txBody>
          <a:bodyPr/>
          <a:lstStyle/>
          <a:p>
            <a:r>
              <a:rPr lang="hr-HR" dirty="0" smtClean="0"/>
              <a:t>Pravo upisa u nekom programu ostvaruje onoliko kandidata koliko se u tome programu može upisati kandidata s teškoćama u razvoju sukladno Državnome pedagoškom standardu srednjoškolskog odgoja i obrazovanja</a:t>
            </a:r>
            <a:endParaRPr lang="hr-HR" dirty="0"/>
          </a:p>
        </p:txBody>
      </p:sp>
    </p:spTree>
    <p:extLst>
      <p:ext uri="{BB962C8B-B14F-4D97-AF65-F5344CB8AC3E}">
        <p14:creationId xmlns:p14="http://schemas.microsoft.com/office/powerpoint/2010/main" val="1065284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p:cNvSpPr txBox="1"/>
          <p:nvPr/>
        </p:nvSpPr>
        <p:spPr>
          <a:xfrm>
            <a:off x="1475656" y="1412776"/>
            <a:ext cx="6624736" cy="2862322"/>
          </a:xfrm>
          <a:prstGeom prst="rect">
            <a:avLst/>
          </a:prstGeom>
          <a:noFill/>
        </p:spPr>
        <p:txBody>
          <a:bodyPr wrap="square" rtlCol="0">
            <a:spAutoFit/>
          </a:bodyPr>
          <a:lstStyle/>
          <a:p>
            <a:pPr marL="285750" indent="-285750">
              <a:buFont typeface="Wingdings" pitchFamily="2" charset="2"/>
              <a:buChar char="v"/>
            </a:pPr>
            <a:r>
              <a:rPr lang="hr-HR" sz="2000" b="1" dirty="0"/>
              <a:t>P</a:t>
            </a:r>
            <a:r>
              <a:rPr lang="hr-HR" sz="2000" b="1" dirty="0" smtClean="0"/>
              <a:t>otrebno je priložiti:</a:t>
            </a:r>
          </a:p>
          <a:p>
            <a:endParaRPr lang="hr-HR" sz="2000" b="1" dirty="0" smtClean="0"/>
          </a:p>
          <a:p>
            <a:pPr marL="342900" indent="-342900">
              <a:buAutoNum type="arabicParenR"/>
            </a:pPr>
            <a:r>
              <a:rPr lang="hr-HR" sz="2000" dirty="0" smtClean="0"/>
              <a:t>Rješenje ureda državne uprave o primjerenome obliku školovanja</a:t>
            </a:r>
          </a:p>
          <a:p>
            <a:r>
              <a:rPr lang="hr-HR" sz="2000" dirty="0"/>
              <a:t>2</a:t>
            </a:r>
            <a:r>
              <a:rPr lang="hr-HR" sz="2000" dirty="0" smtClean="0"/>
              <a:t>)   Stručno mišljenje službe za profesionalno usmjeravanje Hrvatskog zavoda za zapošljavanje za u pravilu pet, a najmanje tri primjerena programa obrazovanja- izdanog na temelju mišljenja nadležnog školskog liječnika, a na temelju prethodno dostavljene specijalističke medicinske dokumentacije</a:t>
            </a:r>
            <a:endParaRPr lang="hr-HR" sz="2000" dirty="0"/>
          </a:p>
        </p:txBody>
      </p:sp>
    </p:spTree>
    <p:extLst>
      <p:ext uri="{BB962C8B-B14F-4D97-AF65-F5344CB8AC3E}">
        <p14:creationId xmlns:p14="http://schemas.microsoft.com/office/powerpoint/2010/main" val="31309110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Autofit/>
          </a:bodyPr>
          <a:lstStyle/>
          <a:p>
            <a:r>
              <a:rPr lang="hr-HR" sz="2400" b="1" dirty="0" smtClean="0"/>
              <a:t>Upis kandidata sa zdravstvenim teškoćama</a:t>
            </a:r>
            <a:endParaRPr lang="hr-HR" sz="2400" b="1" dirty="0"/>
          </a:p>
        </p:txBody>
      </p:sp>
      <p:sp>
        <p:nvSpPr>
          <p:cNvPr id="3" name="Rezervirano mjesto sadržaja 2"/>
          <p:cNvSpPr>
            <a:spLocks noGrp="1"/>
          </p:cNvSpPr>
          <p:nvPr>
            <p:ph idx="1"/>
          </p:nvPr>
        </p:nvSpPr>
        <p:spPr/>
        <p:txBody>
          <a:bodyPr>
            <a:noAutofit/>
          </a:bodyPr>
          <a:lstStyle/>
          <a:p>
            <a:pPr>
              <a:lnSpc>
                <a:spcPct val="110000"/>
              </a:lnSpc>
              <a:spcBef>
                <a:spcPts val="0"/>
              </a:spcBef>
            </a:pPr>
            <a:r>
              <a:rPr lang="hr-HR" sz="2000" dirty="0" smtClean="0"/>
              <a:t>Kandidati sa zdravstvenim teškoćama su kandidati koji su osnovno obrazovanje završili po redovitom nastavnom planu i programu, a kojima su teže zdravstvene teškoće i/ili dugotrajnije liječenje utjecali na postizanje rezultata ili im značajno sužavaju mogući izbor zanimanja</a:t>
            </a:r>
          </a:p>
          <a:p>
            <a:pPr>
              <a:lnSpc>
                <a:spcPct val="110000"/>
              </a:lnSpc>
              <a:spcBef>
                <a:spcPts val="0"/>
              </a:spcBef>
            </a:pPr>
            <a:r>
              <a:rPr lang="hr-HR" sz="2000" dirty="0" smtClean="0"/>
              <a:t>Kandidatima sa zdravstvenim teškoćama </a:t>
            </a:r>
            <a:r>
              <a:rPr lang="hr-HR" sz="2000" b="1" u="sng" dirty="0" smtClean="0"/>
              <a:t>dodaje se 1 bod </a:t>
            </a:r>
            <a:r>
              <a:rPr lang="hr-HR" sz="2000" dirty="0" smtClean="0"/>
              <a:t>na broj bodova utvrđen tijekom postupka vrednovanja za one programe obrazovanja za koje posjeduju stručno mišljenje službe za profesionalno usmjeravanje Hrvatskoga zavoda za zapošljavanje.</a:t>
            </a:r>
            <a:endParaRPr lang="hr-HR" sz="2000" dirty="0"/>
          </a:p>
        </p:txBody>
      </p:sp>
    </p:spTree>
    <p:extLst>
      <p:ext uri="{BB962C8B-B14F-4D97-AF65-F5344CB8AC3E}">
        <p14:creationId xmlns:p14="http://schemas.microsoft.com/office/powerpoint/2010/main" val="33129294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p:cNvSpPr txBox="1"/>
          <p:nvPr/>
        </p:nvSpPr>
        <p:spPr>
          <a:xfrm>
            <a:off x="1331640" y="1340768"/>
            <a:ext cx="6768752" cy="3416320"/>
          </a:xfrm>
          <a:prstGeom prst="rect">
            <a:avLst/>
          </a:prstGeom>
          <a:noFill/>
        </p:spPr>
        <p:txBody>
          <a:bodyPr wrap="square" rtlCol="0">
            <a:spAutoFit/>
          </a:bodyPr>
          <a:lstStyle/>
          <a:p>
            <a:pPr marL="285750" indent="-285750">
              <a:buFont typeface="Wingdings" pitchFamily="2" charset="2"/>
              <a:buChar char="v"/>
            </a:pPr>
            <a:r>
              <a:rPr lang="hr-HR" sz="2000" b="1" dirty="0" smtClean="0"/>
              <a:t>Za ostvarivanje prava na dodatni bod potrebno je priložiti:</a:t>
            </a:r>
          </a:p>
          <a:p>
            <a:endParaRPr lang="hr-HR" dirty="0"/>
          </a:p>
          <a:p>
            <a:pPr marL="285750" indent="-285750">
              <a:buFontTx/>
              <a:buChar char="-"/>
            </a:pPr>
            <a:r>
              <a:rPr lang="hr-HR" sz="2000" dirty="0" smtClean="0"/>
              <a:t>Stručno mišljenje nadležnog školskog liječnika o težim zdravstvenim teškoćama i/ili dugotrajnijem liječenju koji su utjecali na postizanje rezultata tijekom obrazovanja i/ili mu značajno sužavaju izbor obrazovnih programa</a:t>
            </a:r>
          </a:p>
          <a:p>
            <a:pPr marL="285750" indent="-285750">
              <a:buFontTx/>
              <a:buChar char="-"/>
            </a:pPr>
            <a:r>
              <a:rPr lang="hr-HR" sz="2000" dirty="0" smtClean="0"/>
              <a:t>Stručno mišljenje službe za profesionalno usmjeravanje Hrvatskoga zavoda za zapošljavanje o sposobnostima i motivaciji učenika za u pravilu pet, a najmanje tri primjerena programa obrazovanj</a:t>
            </a:r>
            <a:r>
              <a:rPr lang="hr-HR" dirty="0" smtClean="0"/>
              <a:t>a- na temelju medicinske dokumentacije i stručnog mišljenja nadležnog školskog liječnika</a:t>
            </a:r>
            <a:endParaRPr lang="hr-HR" dirty="0"/>
          </a:p>
        </p:txBody>
      </p:sp>
    </p:spTree>
    <p:extLst>
      <p:ext uri="{BB962C8B-B14F-4D97-AF65-F5344CB8AC3E}">
        <p14:creationId xmlns:p14="http://schemas.microsoft.com/office/powerpoint/2010/main" val="37511966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331640" y="1340768"/>
            <a:ext cx="6400800" cy="685800"/>
          </a:xfrm>
        </p:spPr>
        <p:txBody>
          <a:bodyPr>
            <a:noAutofit/>
          </a:bodyPr>
          <a:lstStyle/>
          <a:p>
            <a:r>
              <a:rPr lang="hr-HR" sz="1600" b="1" dirty="0" smtClean="0"/>
              <a:t>Upis kandidata koji žive u otežanim uvjetima obrazovanja uzrokovanim nepovoljnim ekonomskim, socijalnim te odgojnim čimbenicima</a:t>
            </a:r>
            <a:endParaRPr lang="hr-HR" sz="1600" b="1" dirty="0"/>
          </a:p>
        </p:txBody>
      </p:sp>
      <p:sp>
        <p:nvSpPr>
          <p:cNvPr id="3" name="Rezervirano mjesto sadržaja 2"/>
          <p:cNvSpPr>
            <a:spLocks noGrp="1"/>
          </p:cNvSpPr>
          <p:nvPr>
            <p:ph idx="1"/>
          </p:nvPr>
        </p:nvSpPr>
        <p:spPr/>
        <p:txBody>
          <a:bodyPr>
            <a:normAutofit/>
          </a:bodyPr>
          <a:lstStyle/>
          <a:p>
            <a:r>
              <a:rPr lang="hr-HR" dirty="0" smtClean="0"/>
              <a:t>Kandidatu koji živi u otežanim uvjetima uzrokovanim ekonomskim, socijalnim te odgojnim čimbenicima koji su mogli utjecati na uspjeh u osnovnoj školi </a:t>
            </a:r>
            <a:r>
              <a:rPr lang="hr-HR" b="1" dirty="0" smtClean="0"/>
              <a:t>dodaje se jedan bod </a:t>
            </a:r>
            <a:r>
              <a:rPr lang="hr-HR" dirty="0" smtClean="0"/>
              <a:t>na broj bodova koji je utvrđen tijekom postupka vrednovanja</a:t>
            </a:r>
          </a:p>
          <a:p>
            <a:pPr marL="285750" indent="-285750">
              <a:buFontTx/>
              <a:buChar char="-"/>
            </a:pPr>
            <a:endParaRPr lang="hr-HR" dirty="0"/>
          </a:p>
        </p:txBody>
      </p:sp>
    </p:spTree>
    <p:extLst>
      <p:ext uri="{BB962C8B-B14F-4D97-AF65-F5344CB8AC3E}">
        <p14:creationId xmlns:p14="http://schemas.microsoft.com/office/powerpoint/2010/main" val="40557075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p:cNvSpPr txBox="1"/>
          <p:nvPr/>
        </p:nvSpPr>
        <p:spPr>
          <a:xfrm>
            <a:off x="1331640" y="1268760"/>
            <a:ext cx="6768752" cy="4370427"/>
          </a:xfrm>
          <a:prstGeom prst="rect">
            <a:avLst/>
          </a:prstGeom>
          <a:noFill/>
        </p:spPr>
        <p:txBody>
          <a:bodyPr wrap="square" rtlCol="0">
            <a:spAutoFit/>
          </a:bodyPr>
          <a:lstStyle/>
          <a:p>
            <a:pPr marL="285750" indent="-285750">
              <a:buFont typeface="Wingdings" pitchFamily="2" charset="2"/>
              <a:buChar char="v"/>
            </a:pPr>
            <a:r>
              <a:rPr lang="hr-HR" sz="2000" b="1" dirty="0"/>
              <a:t>Otežani uvjeti su:</a:t>
            </a:r>
          </a:p>
          <a:p>
            <a:pPr marL="285750" indent="-285750">
              <a:buFontTx/>
              <a:buChar char="-"/>
            </a:pPr>
            <a:r>
              <a:rPr lang="hr-HR" sz="2000" dirty="0"/>
              <a:t>Ako kandidat živi uz jednog ili oba roditelja s dugotrajnom teškom bolesti</a:t>
            </a:r>
            <a:r>
              <a:rPr lang="hr-HR" sz="2000" dirty="0" smtClean="0"/>
              <a:t>;</a:t>
            </a:r>
          </a:p>
          <a:p>
            <a:pPr marL="285750" indent="-285750">
              <a:buFontTx/>
              <a:buChar char="-"/>
            </a:pPr>
            <a:r>
              <a:rPr lang="hr-HR" sz="2000" dirty="0" smtClean="0"/>
              <a:t>Ako kandidat živi uz dugotrajno nezaposlena oba roditelja, u smislu članka 2. Zakona o poticanju zapošljavanja (NN, 57/2012. i 120/2012.)</a:t>
            </a:r>
          </a:p>
          <a:p>
            <a:pPr marL="285750" indent="-285750">
              <a:buFontTx/>
              <a:buChar char="-"/>
            </a:pPr>
            <a:r>
              <a:rPr lang="hr-HR" sz="2000" dirty="0" smtClean="0"/>
              <a:t>Ako kandidat živi uz samohranog roditelja koji je korisnik socijalne skrbi te posjeduje rješenje centra za socijalnu skrb o pravu samohranog roditelja kao korisnika socijalne skrbi;</a:t>
            </a:r>
          </a:p>
          <a:p>
            <a:pPr marL="285750" indent="-285750">
              <a:buFontTx/>
              <a:buChar char="-"/>
            </a:pPr>
            <a:r>
              <a:rPr lang="hr-HR" sz="2000" dirty="0" smtClean="0"/>
              <a:t>Ako je kandidatu jedan roditelj preminuo;</a:t>
            </a:r>
          </a:p>
          <a:p>
            <a:pPr marL="285750" indent="-285750">
              <a:buFontTx/>
              <a:buChar char="-"/>
            </a:pPr>
            <a:r>
              <a:rPr lang="hr-HR" sz="2000" dirty="0" smtClean="0"/>
              <a:t>Ako je kandidat dijete bez roditelja ili odgovarajuće roditeljske skrbi, u smislu članka 21. Zakona o socijalnoj skrbi (NN, 157/2013.)</a:t>
            </a:r>
          </a:p>
          <a:p>
            <a:pPr marL="285750" indent="-285750">
              <a:buFontTx/>
              <a:buChar char="-"/>
            </a:pPr>
            <a:endParaRPr lang="hr-HR" sz="2000" dirty="0" smtClean="0"/>
          </a:p>
        </p:txBody>
      </p:sp>
    </p:spTree>
    <p:extLst>
      <p:ext uri="{BB962C8B-B14F-4D97-AF65-F5344CB8AC3E}">
        <p14:creationId xmlns:p14="http://schemas.microsoft.com/office/powerpoint/2010/main" val="2675241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p:cNvSpPr txBox="1"/>
          <p:nvPr/>
        </p:nvSpPr>
        <p:spPr>
          <a:xfrm>
            <a:off x="1547664" y="1412776"/>
            <a:ext cx="6264696" cy="3108543"/>
          </a:xfrm>
          <a:prstGeom prst="rect">
            <a:avLst/>
          </a:prstGeom>
          <a:noFill/>
        </p:spPr>
        <p:txBody>
          <a:bodyPr wrap="square" rtlCol="0">
            <a:spAutoFit/>
          </a:bodyPr>
          <a:lstStyle/>
          <a:p>
            <a:pPr marL="285750" indent="-285750">
              <a:buFont typeface="Wingdings" pitchFamily="2" charset="2"/>
              <a:buChar char="v"/>
            </a:pPr>
            <a:r>
              <a:rPr lang="hr-HR" sz="2800" dirty="0" smtClean="0"/>
              <a:t>Kandidat koji i OŠ nije učio određeni strani jezik može prilikom prijave programa obrazovanja odabrati učenje toga stranog jezika kao prvog stranog jezika uz uvjet da je na provjeri znanja utvrđena mogućnost učenja tog jezika kao prvog stranog jezika</a:t>
            </a:r>
            <a:endParaRPr lang="hr-HR" sz="2800" dirty="0"/>
          </a:p>
        </p:txBody>
      </p:sp>
    </p:spTree>
    <p:extLst>
      <p:ext uri="{BB962C8B-B14F-4D97-AF65-F5344CB8AC3E}">
        <p14:creationId xmlns:p14="http://schemas.microsoft.com/office/powerpoint/2010/main" val="42568928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p:cNvSpPr txBox="1"/>
          <p:nvPr/>
        </p:nvSpPr>
        <p:spPr>
          <a:xfrm>
            <a:off x="1331640" y="1268760"/>
            <a:ext cx="6624736" cy="4678204"/>
          </a:xfrm>
          <a:prstGeom prst="rect">
            <a:avLst/>
          </a:prstGeom>
          <a:noFill/>
        </p:spPr>
        <p:txBody>
          <a:bodyPr wrap="square" rtlCol="0">
            <a:spAutoFit/>
          </a:bodyPr>
          <a:lstStyle/>
          <a:p>
            <a:pPr marL="285750" indent="-285750">
              <a:buFont typeface="Wingdings" pitchFamily="2" charset="2"/>
              <a:buChar char="v"/>
            </a:pPr>
            <a:r>
              <a:rPr lang="hr-HR" sz="2000" b="1" dirty="0" smtClean="0"/>
              <a:t>Za ostvarivanje prava na dodatni bod potrebno je priložiti:</a:t>
            </a:r>
          </a:p>
          <a:p>
            <a:pPr marL="285750" indent="-285750">
              <a:buFont typeface="Wingdings" pitchFamily="2" charset="2"/>
              <a:buChar char="v"/>
            </a:pPr>
            <a:endParaRPr lang="hr-HR" dirty="0"/>
          </a:p>
          <a:p>
            <a:pPr marL="285750" indent="-285750">
              <a:lnSpc>
                <a:spcPct val="150000"/>
              </a:lnSpc>
              <a:buFontTx/>
              <a:buChar char="-"/>
            </a:pPr>
            <a:r>
              <a:rPr lang="hr-HR" sz="2000" dirty="0" smtClean="0"/>
              <a:t>Liječničku potvrdu o dugotrajnoj težoj bolesti jednog i/ili oba roditelja;</a:t>
            </a:r>
          </a:p>
          <a:p>
            <a:pPr marL="285750" indent="-285750">
              <a:lnSpc>
                <a:spcPct val="150000"/>
              </a:lnSpc>
              <a:buFontTx/>
              <a:buChar char="-"/>
            </a:pPr>
            <a:r>
              <a:rPr lang="hr-HR" sz="2000" dirty="0" smtClean="0"/>
              <a:t>Potvrdu o dugotrajnoj nezaposlenosti oba roditelja iz područnog ureda Hrvatskog zavoda za zapošljavanje;</a:t>
            </a:r>
          </a:p>
          <a:p>
            <a:pPr marL="285750" indent="-285750">
              <a:lnSpc>
                <a:spcPct val="150000"/>
              </a:lnSpc>
              <a:buFontTx/>
              <a:buChar char="-"/>
            </a:pPr>
            <a:r>
              <a:rPr lang="hr-HR" sz="2000" dirty="0" smtClean="0"/>
              <a:t>Potvrdu o korištenju socijalne pomoći;</a:t>
            </a:r>
          </a:p>
          <a:p>
            <a:pPr marL="285750" indent="-285750">
              <a:lnSpc>
                <a:spcPct val="150000"/>
              </a:lnSpc>
              <a:buFontTx/>
              <a:buChar char="-"/>
            </a:pPr>
            <a:r>
              <a:rPr lang="hr-HR" sz="2000" dirty="0" smtClean="0"/>
              <a:t>Potvrdu o smrti roditelja (preslika smrtovnice);</a:t>
            </a:r>
          </a:p>
          <a:p>
            <a:pPr marL="285750" indent="-285750">
              <a:lnSpc>
                <a:spcPct val="150000"/>
              </a:lnSpc>
              <a:buFontTx/>
              <a:buChar char="-"/>
            </a:pPr>
            <a:r>
              <a:rPr lang="hr-HR" sz="2000" dirty="0" smtClean="0"/>
              <a:t>Potvrdu nadležnog centra za socijalnu skrb da je kandidat korisnik socijalne skrbi</a:t>
            </a:r>
            <a:endParaRPr lang="hr-HR" sz="2000" dirty="0"/>
          </a:p>
        </p:txBody>
      </p:sp>
    </p:spTree>
    <p:extLst>
      <p:ext uri="{BB962C8B-B14F-4D97-AF65-F5344CB8AC3E}">
        <p14:creationId xmlns:p14="http://schemas.microsoft.com/office/powerpoint/2010/main" val="41238493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Autofit/>
          </a:bodyPr>
          <a:lstStyle/>
          <a:p>
            <a:r>
              <a:rPr lang="hr-HR" sz="1600" b="1" dirty="0" smtClean="0"/>
              <a:t>Upis kandidata na osnovi nacionalne strategije za uključivanje </a:t>
            </a:r>
            <a:r>
              <a:rPr lang="hr-HR" sz="1600" b="1" dirty="0" err="1" smtClean="0"/>
              <a:t>roma</a:t>
            </a:r>
            <a:r>
              <a:rPr lang="hr-HR" sz="1600" b="1" dirty="0" smtClean="0"/>
              <a:t> za razdoblje od 2013.do 2020.godine</a:t>
            </a:r>
            <a:endParaRPr lang="hr-HR" sz="1600" b="1" dirty="0"/>
          </a:p>
        </p:txBody>
      </p:sp>
      <p:sp>
        <p:nvSpPr>
          <p:cNvPr id="3" name="Rezervirano mjesto sadržaja 2"/>
          <p:cNvSpPr>
            <a:spLocks noGrp="1"/>
          </p:cNvSpPr>
          <p:nvPr>
            <p:ph idx="1"/>
          </p:nvPr>
        </p:nvSpPr>
        <p:spPr/>
        <p:txBody>
          <a:bodyPr>
            <a:noAutofit/>
          </a:bodyPr>
          <a:lstStyle/>
          <a:p>
            <a:r>
              <a:rPr lang="hr-HR" sz="2000" dirty="0" smtClean="0"/>
              <a:t>Kandidatu koji je pripadnik romske nacionalne manjine, a živi u uvjetima koji su mogli nepovoljno utjecati na njegov uspjeh u osnovnoj školi, </a:t>
            </a:r>
            <a:r>
              <a:rPr lang="hr-HR" sz="2000" b="1" dirty="0" smtClean="0"/>
              <a:t>dodaju se dva boda </a:t>
            </a:r>
            <a:r>
              <a:rPr lang="hr-HR" sz="2000" dirty="0" smtClean="0"/>
              <a:t>na broj bodova koji je utvrđen tijekom postupka vrednovanja.</a:t>
            </a:r>
          </a:p>
          <a:p>
            <a:r>
              <a:rPr lang="hr-HR" sz="2000" dirty="0" smtClean="0"/>
              <a:t>Za ostvarivanje dodatnog boda potrebno je priložiti:</a:t>
            </a:r>
          </a:p>
          <a:p>
            <a:pPr marL="285750" indent="-285750">
              <a:buFontTx/>
              <a:buChar char="-"/>
            </a:pPr>
            <a:r>
              <a:rPr lang="hr-HR" sz="2000" dirty="0" smtClean="0"/>
              <a:t>Preporuku Vijeća romske nacionalne manjine;</a:t>
            </a:r>
          </a:p>
          <a:p>
            <a:pPr marL="285750" indent="-285750">
              <a:buFontTx/>
              <a:buChar char="-"/>
            </a:pPr>
            <a:r>
              <a:rPr lang="hr-HR" sz="2000" dirty="0" smtClean="0"/>
              <a:t>Preporuku nadležnog centra za socijalnu skrb.</a:t>
            </a:r>
            <a:endParaRPr lang="hr-HR" sz="2000" dirty="0"/>
          </a:p>
        </p:txBody>
      </p:sp>
    </p:spTree>
    <p:extLst>
      <p:ext uri="{BB962C8B-B14F-4D97-AF65-F5344CB8AC3E}">
        <p14:creationId xmlns:p14="http://schemas.microsoft.com/office/powerpoint/2010/main" val="23723396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1800" b="1" dirty="0" smtClean="0"/>
              <a:t>Upis kandidata hrvatskih državljana koji SU PO SLUŽBENOJ DUŽNOSTI U IME RH UPUĆENI NA RAD U INOZEMSTVO</a:t>
            </a:r>
            <a:endParaRPr lang="hr-HR" sz="1800" b="1" dirty="0"/>
          </a:p>
        </p:txBody>
      </p:sp>
      <p:sp>
        <p:nvSpPr>
          <p:cNvPr id="3" name="Rezervirano mjesto sadržaja 2"/>
          <p:cNvSpPr>
            <a:spLocks noGrp="1"/>
          </p:cNvSpPr>
          <p:nvPr>
            <p:ph idx="1"/>
          </p:nvPr>
        </p:nvSpPr>
        <p:spPr/>
        <p:txBody>
          <a:bodyPr>
            <a:noAutofit/>
          </a:bodyPr>
          <a:lstStyle/>
          <a:p>
            <a:pPr>
              <a:lnSpc>
                <a:spcPct val="100000"/>
              </a:lnSpc>
            </a:pPr>
            <a:r>
              <a:rPr lang="hr-HR" sz="2000" dirty="0" smtClean="0"/>
              <a:t>Kandidati koji su se najmanje dva od posljednjih četiriju razreda školovali u inozemstvu </a:t>
            </a:r>
            <a:r>
              <a:rPr lang="hr-HR" sz="2000" b="1" dirty="0" smtClean="0"/>
              <a:t>imaju pravo na izravni upis</a:t>
            </a:r>
            <a:r>
              <a:rPr lang="hr-HR" sz="2000" dirty="0" smtClean="0"/>
              <a:t>, uz uvjet da zadovolje na ispitu sposobnosti i darovitosti u školama u kojima je to uvjet za upis</a:t>
            </a:r>
          </a:p>
          <a:p>
            <a:pPr>
              <a:lnSpc>
                <a:spcPct val="100000"/>
              </a:lnSpc>
            </a:pPr>
            <a:r>
              <a:rPr lang="hr-HR" sz="2000" dirty="0" smtClean="0"/>
              <a:t>Potrebno je priložiti:</a:t>
            </a:r>
          </a:p>
          <a:p>
            <a:pPr indent="0">
              <a:lnSpc>
                <a:spcPct val="100000"/>
              </a:lnSpc>
              <a:buNone/>
            </a:pPr>
            <a:r>
              <a:rPr lang="hr-HR" sz="2000" dirty="0" smtClean="0"/>
              <a:t>- Odgovarajuće dokaze o boravku u inozemstvu, trajanju školovanja i razlozima boravka u inozemstvu (dokaz o državljanstvu i svjedodžbe razreda završenih u inozemstvu), te svjedodžbe razreda završenih u inozemstvu</a:t>
            </a:r>
            <a:endParaRPr lang="hr-HR" sz="2000" dirty="0"/>
          </a:p>
        </p:txBody>
      </p:sp>
    </p:spTree>
    <p:extLst>
      <p:ext uri="{BB962C8B-B14F-4D97-AF65-F5344CB8AC3E}">
        <p14:creationId xmlns:p14="http://schemas.microsoft.com/office/powerpoint/2010/main" val="9125962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b="1" dirty="0" smtClean="0"/>
              <a:t>ZdravstvenA SPOSOBNOST KANDIDATA</a:t>
            </a:r>
            <a:endParaRPr lang="hr-HR" b="1" dirty="0"/>
          </a:p>
        </p:txBody>
      </p:sp>
      <p:sp>
        <p:nvSpPr>
          <p:cNvPr id="3" name="Rezervirano mjesto sadržaja 2"/>
          <p:cNvSpPr>
            <a:spLocks noGrp="1"/>
          </p:cNvSpPr>
          <p:nvPr>
            <p:ph idx="1"/>
          </p:nvPr>
        </p:nvSpPr>
        <p:spPr/>
        <p:txBody>
          <a:bodyPr>
            <a:normAutofit/>
          </a:bodyPr>
          <a:lstStyle/>
          <a:p>
            <a:r>
              <a:rPr lang="hr-HR" sz="2000" dirty="0" smtClean="0"/>
              <a:t>Za obrazovne programe za koje je određeno utvrđivanje zdravstvene sposobnosti kandidata, kandidat pri upisu u te programe obavezno dostavlja </a:t>
            </a:r>
            <a:r>
              <a:rPr lang="hr-HR" sz="2000" b="1" dirty="0" smtClean="0"/>
              <a:t>potvrdu nadležnog školskog liječnika o zdravstvenoj sposobnosti kandidata za propisani program</a:t>
            </a:r>
            <a:r>
              <a:rPr lang="hr-HR" sz="2000" dirty="0" smtClean="0"/>
              <a:t> ili </a:t>
            </a:r>
            <a:r>
              <a:rPr lang="hr-HR" sz="2000" b="1" dirty="0" smtClean="0"/>
              <a:t>liječničku svjedodžbu medicine rada</a:t>
            </a:r>
            <a:endParaRPr lang="hr-HR" sz="2000" b="1" dirty="0"/>
          </a:p>
        </p:txBody>
      </p:sp>
    </p:spTree>
    <p:extLst>
      <p:ext uri="{BB962C8B-B14F-4D97-AF65-F5344CB8AC3E}">
        <p14:creationId xmlns:p14="http://schemas.microsoft.com/office/powerpoint/2010/main" val="32386205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niOkvir 3"/>
          <p:cNvSpPr txBox="1"/>
          <p:nvPr/>
        </p:nvSpPr>
        <p:spPr>
          <a:xfrm>
            <a:off x="1403648" y="1412776"/>
            <a:ext cx="6120680" cy="1938992"/>
          </a:xfrm>
          <a:prstGeom prst="rect">
            <a:avLst/>
          </a:prstGeom>
          <a:noFill/>
        </p:spPr>
        <p:txBody>
          <a:bodyPr wrap="square" rtlCol="0">
            <a:spAutoFit/>
          </a:bodyPr>
          <a:lstStyle/>
          <a:p>
            <a:pPr algn="ctr"/>
            <a:r>
              <a:rPr lang="hr-HR" sz="4000" b="1" dirty="0" smtClean="0"/>
              <a:t>POSEBNA MJERILA I POSTUPCI ZA UPIS KANDIDATA</a:t>
            </a:r>
            <a:endParaRPr lang="hr-HR" sz="4000" b="1" dirty="0"/>
          </a:p>
        </p:txBody>
      </p:sp>
    </p:spTree>
    <p:extLst>
      <p:ext uri="{BB962C8B-B14F-4D97-AF65-F5344CB8AC3E}">
        <p14:creationId xmlns:p14="http://schemas.microsoft.com/office/powerpoint/2010/main" val="39666985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Autofit/>
          </a:bodyPr>
          <a:lstStyle/>
          <a:p>
            <a:r>
              <a:rPr lang="hr-HR" sz="2000" b="1" dirty="0" smtClean="0"/>
              <a:t>UPISI U PROGRAME ZA STJECANJE STRUKOVNE KVALIFIKACIJE U TRAJANJU DO TRI GODINE</a:t>
            </a:r>
            <a:endParaRPr lang="hr-HR" sz="2000" b="1" dirty="0"/>
          </a:p>
        </p:txBody>
      </p:sp>
      <p:sp>
        <p:nvSpPr>
          <p:cNvPr id="3" name="Rezervirano mjesto sadržaja 2"/>
          <p:cNvSpPr>
            <a:spLocks noGrp="1"/>
          </p:cNvSpPr>
          <p:nvPr>
            <p:ph idx="1"/>
          </p:nvPr>
        </p:nvSpPr>
        <p:spPr/>
        <p:txBody>
          <a:bodyPr>
            <a:normAutofit/>
          </a:bodyPr>
          <a:lstStyle/>
          <a:p>
            <a:r>
              <a:rPr lang="hr-HR" sz="2000" dirty="0" smtClean="0"/>
              <a:t>IZBOR KANDIDATA UTVRĐUJE SE NA TEMELJU:</a:t>
            </a:r>
          </a:p>
          <a:p>
            <a:pPr marL="285750" indent="-285750">
              <a:buFontTx/>
              <a:buChar char="-"/>
            </a:pPr>
            <a:r>
              <a:rPr lang="hr-HR" sz="2000" dirty="0" smtClean="0"/>
              <a:t>zajedničkog, posebnog i dodatnog elementa vrednovanja;</a:t>
            </a:r>
          </a:p>
          <a:p>
            <a:pPr marL="285750" indent="-285750">
              <a:buFontTx/>
              <a:buChar char="-"/>
            </a:pPr>
            <a:r>
              <a:rPr lang="hr-HR" sz="2000" dirty="0"/>
              <a:t>z</a:t>
            </a:r>
            <a:r>
              <a:rPr lang="hr-HR" sz="2000" dirty="0" smtClean="0"/>
              <a:t>dravstvene sposobnosti kandidata za obavljanje poslova i zadaća u odabranome zanimanju</a:t>
            </a:r>
            <a:endParaRPr lang="hr-HR" sz="2000" dirty="0"/>
          </a:p>
        </p:txBody>
      </p:sp>
    </p:spTree>
    <p:extLst>
      <p:ext uri="{BB962C8B-B14F-4D97-AF65-F5344CB8AC3E}">
        <p14:creationId xmlns:p14="http://schemas.microsoft.com/office/powerpoint/2010/main" val="39571252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2000" b="1" dirty="0" smtClean="0"/>
              <a:t>Upis u programe obrazovanja za vezane obrte</a:t>
            </a:r>
            <a:endParaRPr lang="hr-HR" sz="2000" b="1" dirty="0"/>
          </a:p>
        </p:txBody>
      </p:sp>
      <p:sp>
        <p:nvSpPr>
          <p:cNvPr id="3" name="Rezervirano mjesto sadržaja 2"/>
          <p:cNvSpPr>
            <a:spLocks noGrp="1"/>
          </p:cNvSpPr>
          <p:nvPr>
            <p:ph idx="1"/>
          </p:nvPr>
        </p:nvSpPr>
        <p:spPr/>
        <p:txBody>
          <a:bodyPr>
            <a:normAutofit fontScale="85000" lnSpcReduction="10000"/>
          </a:bodyPr>
          <a:lstStyle/>
          <a:p>
            <a:pPr>
              <a:lnSpc>
                <a:spcPct val="120000"/>
              </a:lnSpc>
              <a:spcBef>
                <a:spcPts val="0"/>
              </a:spcBef>
            </a:pPr>
            <a:r>
              <a:rPr lang="hr-HR" sz="2000" dirty="0" smtClean="0"/>
              <a:t>Izbor kandidata utvrđuje se na temelju:</a:t>
            </a:r>
          </a:p>
          <a:p>
            <a:pPr marL="285750" indent="-285750">
              <a:lnSpc>
                <a:spcPct val="120000"/>
              </a:lnSpc>
              <a:spcBef>
                <a:spcPts val="0"/>
              </a:spcBef>
              <a:buFontTx/>
              <a:buChar char="-"/>
            </a:pPr>
            <a:r>
              <a:rPr lang="hr-HR" sz="2000" u="sng" dirty="0" smtClean="0"/>
              <a:t>zajedničkog, posebnog i dodatnog elementa vrednovanj</a:t>
            </a:r>
            <a:r>
              <a:rPr lang="hr-HR" sz="2000" dirty="0" smtClean="0"/>
              <a:t>a;</a:t>
            </a:r>
          </a:p>
          <a:p>
            <a:pPr marL="285750" indent="-285750">
              <a:lnSpc>
                <a:spcPct val="120000"/>
              </a:lnSpc>
              <a:spcBef>
                <a:spcPts val="0"/>
              </a:spcBef>
              <a:buFontTx/>
              <a:buChar char="-"/>
            </a:pPr>
            <a:r>
              <a:rPr lang="hr-HR" sz="2000" u="sng" dirty="0" smtClean="0"/>
              <a:t>Zdravstvene sposobnosti kandidata- </a:t>
            </a:r>
            <a:r>
              <a:rPr lang="hr-HR" sz="2000" dirty="0" smtClean="0"/>
              <a:t>to je uvjet za prijavu u odabrano zanimanje i dokazuje se liječničkom svjedodžbom medicine rada (nosi se na upis)</a:t>
            </a:r>
          </a:p>
          <a:p>
            <a:pPr marL="285750" indent="-285750">
              <a:lnSpc>
                <a:spcPct val="120000"/>
              </a:lnSpc>
              <a:spcBef>
                <a:spcPts val="0"/>
              </a:spcBef>
            </a:pPr>
            <a:r>
              <a:rPr lang="hr-HR" sz="2000" dirty="0" smtClean="0"/>
              <a:t>Nakon utvrđene ljestvice poretka, kandidati moraju pri upisu dostaviti </a:t>
            </a:r>
            <a:r>
              <a:rPr lang="hr-HR" sz="2000" b="1" dirty="0" smtClean="0"/>
              <a:t>sklopljen ugovor o nau</a:t>
            </a:r>
            <a:r>
              <a:rPr lang="hr-HR" sz="2000" dirty="0" smtClean="0"/>
              <a:t>kovanju (područne obrtničke komore dostavljaju strukovnim školama popis licenciranih obrtnika s brojem slobodnih mjesta za praktičnu nastavu i vježbe po zanimanjima- srednje škole popis stavljaju na oglasnu ploču i mrežnu stranicu)</a:t>
            </a:r>
            <a:endParaRPr lang="hr-HR" sz="2000" dirty="0"/>
          </a:p>
        </p:txBody>
      </p:sp>
    </p:spTree>
    <p:extLst>
      <p:ext uri="{BB962C8B-B14F-4D97-AF65-F5344CB8AC3E}">
        <p14:creationId xmlns:p14="http://schemas.microsoft.com/office/powerpoint/2010/main" val="32179910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p:cNvSpPr txBox="1"/>
          <p:nvPr/>
        </p:nvSpPr>
        <p:spPr>
          <a:xfrm>
            <a:off x="1259632" y="1484784"/>
            <a:ext cx="6912768" cy="3693319"/>
          </a:xfrm>
          <a:prstGeom prst="rect">
            <a:avLst/>
          </a:prstGeom>
          <a:noFill/>
        </p:spPr>
        <p:txBody>
          <a:bodyPr wrap="square" rtlCol="0">
            <a:spAutoFit/>
          </a:bodyPr>
          <a:lstStyle/>
          <a:p>
            <a:pPr marL="285750" indent="-285750">
              <a:buFont typeface="Wingdings" pitchFamily="2" charset="2"/>
              <a:buChar char="v"/>
            </a:pPr>
            <a:r>
              <a:rPr lang="hr-HR" dirty="0" smtClean="0"/>
              <a:t>Ugovor o naukovanju sklapaju licencirani obrtnik ili pravna osoba i učenik, koji donosi na uvid:</a:t>
            </a:r>
          </a:p>
          <a:p>
            <a:endParaRPr lang="hr-HR" dirty="0" smtClean="0"/>
          </a:p>
          <a:p>
            <a:pPr marL="285750" indent="-285750">
              <a:buFontTx/>
              <a:buChar char="-"/>
            </a:pPr>
            <a:r>
              <a:rPr lang="hr-HR" dirty="0" smtClean="0"/>
              <a:t>ovjerenu presliku svjedodžbe završnog razreda osnovnog obrazovanja;</a:t>
            </a:r>
          </a:p>
          <a:p>
            <a:endParaRPr lang="hr-HR" dirty="0" smtClean="0"/>
          </a:p>
          <a:p>
            <a:pPr marL="285750" indent="-285750">
              <a:buFontTx/>
              <a:buChar char="-"/>
            </a:pPr>
            <a:r>
              <a:rPr lang="hr-HR" dirty="0"/>
              <a:t>l</a:t>
            </a:r>
            <a:r>
              <a:rPr lang="hr-HR" dirty="0" smtClean="0"/>
              <a:t>iječničku svjedodžbu medicine rada.</a:t>
            </a:r>
          </a:p>
          <a:p>
            <a:pPr marL="285750" indent="-285750">
              <a:buFontTx/>
              <a:buChar char="-"/>
            </a:pPr>
            <a:endParaRPr lang="hr-HR" dirty="0"/>
          </a:p>
          <a:p>
            <a:pPr marL="285750" indent="-285750">
              <a:buFontTx/>
              <a:buChar char="-"/>
            </a:pPr>
            <a:r>
              <a:rPr lang="hr-HR" dirty="0" smtClean="0"/>
              <a:t>Ugovor se sklapa u 4 primjerka (kandidat, škola, obrtnik, ministarstvo nadležno za obrt)</a:t>
            </a:r>
          </a:p>
          <a:p>
            <a:pPr marL="285750" indent="-285750">
              <a:buFontTx/>
              <a:buChar char="-"/>
            </a:pPr>
            <a:endParaRPr lang="hr-HR" dirty="0"/>
          </a:p>
          <a:p>
            <a:pPr marL="285750" indent="-285750">
              <a:buFontTx/>
              <a:buChar char="-"/>
            </a:pPr>
            <a:r>
              <a:rPr lang="hr-HR" dirty="0" smtClean="0"/>
              <a:t>Obrtnik može prije sklapanja ugovora utvrditi uvjete i raspisati natječaj za prijam učenika- ako se prijavi više učenika nego što ima slobodnih mjesta- odabir po školskom uspjehu</a:t>
            </a:r>
            <a:endParaRPr lang="hr-HR" dirty="0"/>
          </a:p>
        </p:txBody>
      </p:sp>
    </p:spTree>
    <p:extLst>
      <p:ext uri="{BB962C8B-B14F-4D97-AF65-F5344CB8AC3E}">
        <p14:creationId xmlns:p14="http://schemas.microsoft.com/office/powerpoint/2010/main" val="39601894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2000" b="1" dirty="0" smtClean="0"/>
              <a:t>Dodatne provjere znanja, vještina i sposobnosti</a:t>
            </a:r>
            <a:endParaRPr lang="hr-HR" sz="2000" b="1" dirty="0"/>
          </a:p>
        </p:txBody>
      </p:sp>
      <p:sp>
        <p:nvSpPr>
          <p:cNvPr id="3" name="Rezervirano mjesto sadržaja 2"/>
          <p:cNvSpPr>
            <a:spLocks noGrp="1"/>
          </p:cNvSpPr>
          <p:nvPr>
            <p:ph idx="1"/>
          </p:nvPr>
        </p:nvSpPr>
        <p:spPr/>
        <p:txBody>
          <a:bodyPr>
            <a:noAutofit/>
          </a:bodyPr>
          <a:lstStyle/>
          <a:p>
            <a:pPr>
              <a:lnSpc>
                <a:spcPct val="100000"/>
              </a:lnSpc>
            </a:pPr>
            <a:r>
              <a:rPr lang="hr-HR" sz="2000" dirty="0" smtClean="0"/>
              <a:t>Ako je uvjet za upis u pojedinoj školi znanje stranog jezika koji kandidat u osnovnoj školi nije učio, stručno povjerenstvo škole u koju se kandidat upisuje mora provjeriti njegovo znanje iz tog jezika</a:t>
            </a:r>
          </a:p>
          <a:p>
            <a:pPr>
              <a:lnSpc>
                <a:spcPct val="100000"/>
              </a:lnSpc>
            </a:pPr>
            <a:r>
              <a:rPr lang="hr-HR" sz="2000" dirty="0" smtClean="0"/>
              <a:t>Škole koje upisuju učenike u strukovne obrazovne programe za koje je potrebna određena tjelesna, govorna i slična spretnost mogu provoditi provjeru sposobnosti kandidata za obrazovni program</a:t>
            </a:r>
            <a:endParaRPr lang="hr-HR" sz="2000" dirty="0"/>
          </a:p>
        </p:txBody>
      </p:sp>
    </p:spTree>
    <p:extLst>
      <p:ext uri="{BB962C8B-B14F-4D97-AF65-F5344CB8AC3E}">
        <p14:creationId xmlns:p14="http://schemas.microsoft.com/office/powerpoint/2010/main" val="7602819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2800" b="1" dirty="0" smtClean="0"/>
              <a:t>Minimalni bodovni prag</a:t>
            </a:r>
            <a:endParaRPr lang="hr-HR" sz="2800" b="1" dirty="0"/>
          </a:p>
        </p:txBody>
      </p:sp>
      <p:sp>
        <p:nvSpPr>
          <p:cNvPr id="3" name="Rezervirano mjesto sadržaja 2"/>
          <p:cNvSpPr>
            <a:spLocks noGrp="1"/>
          </p:cNvSpPr>
          <p:nvPr>
            <p:ph idx="1"/>
          </p:nvPr>
        </p:nvSpPr>
        <p:spPr/>
        <p:txBody>
          <a:bodyPr/>
          <a:lstStyle/>
          <a:p>
            <a:r>
              <a:rPr lang="hr-HR" dirty="0" smtClean="0"/>
              <a:t>Za programe obrazovanja u trajanju od najmanje četiri godine, škola može utvrditi minimalni broj bodova potrebnih za prijavu kandidata</a:t>
            </a:r>
          </a:p>
          <a:p>
            <a:r>
              <a:rPr lang="hr-HR" dirty="0" smtClean="0"/>
              <a:t>Za programe obrazovanja za stjecanje strukovne kvalifikacije u trajanju od tri godine, programe obrazovanja za vezane obrte te za programe obrazovanja koji traju manje od tri godine, a najmanje godinu dana, </a:t>
            </a:r>
            <a:r>
              <a:rPr lang="hr-HR" b="1" dirty="0" smtClean="0"/>
              <a:t>ne utvrđuje se minimalni broj bodova</a:t>
            </a:r>
            <a:endParaRPr lang="hr-HR" b="1" dirty="0"/>
          </a:p>
        </p:txBody>
      </p:sp>
    </p:spTree>
    <p:extLst>
      <p:ext uri="{BB962C8B-B14F-4D97-AF65-F5344CB8AC3E}">
        <p14:creationId xmlns:p14="http://schemas.microsoft.com/office/powerpoint/2010/main" val="4270578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niOkvir 3"/>
          <p:cNvSpPr txBox="1"/>
          <p:nvPr/>
        </p:nvSpPr>
        <p:spPr>
          <a:xfrm>
            <a:off x="2195736" y="2564904"/>
            <a:ext cx="4824536" cy="1600438"/>
          </a:xfrm>
          <a:prstGeom prst="rect">
            <a:avLst/>
          </a:prstGeom>
          <a:noFill/>
        </p:spPr>
        <p:txBody>
          <a:bodyPr wrap="square" rtlCol="0">
            <a:spAutoFit/>
          </a:bodyPr>
          <a:lstStyle/>
          <a:p>
            <a:pPr algn="ctr"/>
            <a:r>
              <a:rPr lang="hr-HR" sz="4000" b="1" dirty="0" smtClean="0"/>
              <a:t>ELEMENTI VREDNOVANJA</a:t>
            </a:r>
          </a:p>
          <a:p>
            <a:endParaRPr lang="hr-HR" dirty="0"/>
          </a:p>
        </p:txBody>
      </p:sp>
    </p:spTree>
    <p:extLst>
      <p:ext uri="{BB962C8B-B14F-4D97-AF65-F5344CB8AC3E}">
        <p14:creationId xmlns:p14="http://schemas.microsoft.com/office/powerpoint/2010/main" val="17099498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sz="2400" b="1" dirty="0" smtClean="0"/>
              <a:t>Utvrđivanje ukupnog rezultata kandidata</a:t>
            </a:r>
            <a:endParaRPr lang="hr-HR" sz="2400" b="1" dirty="0"/>
          </a:p>
        </p:txBody>
      </p:sp>
      <p:sp>
        <p:nvSpPr>
          <p:cNvPr id="3" name="Rezervirano mjesto sadržaja 2"/>
          <p:cNvSpPr>
            <a:spLocks noGrp="1"/>
          </p:cNvSpPr>
          <p:nvPr>
            <p:ph idx="1"/>
          </p:nvPr>
        </p:nvSpPr>
        <p:spPr/>
        <p:txBody>
          <a:bodyPr>
            <a:normAutofit fontScale="92500" lnSpcReduction="10000"/>
          </a:bodyPr>
          <a:lstStyle/>
          <a:p>
            <a:r>
              <a:rPr lang="hr-HR" sz="2000" dirty="0" smtClean="0"/>
              <a:t>Ukupan rezultat kandidata utvrđuje se na temelju zbroja bodova koje je kandidat stekao po svim osnovama vrednovanja (zajednički, dodatni i poseban element vrednovanja), uz dokazivanje zdravstvene sposobnosti kandidata</a:t>
            </a:r>
          </a:p>
          <a:p>
            <a:r>
              <a:rPr lang="hr-HR" sz="2000" dirty="0" smtClean="0"/>
              <a:t>Na temelju ukupnog rezultata utvrđuje se ljestvica poretka kandidata za upis i objavljuje na mrežnoj stranici Nacionalnoga informacijskog sustava prijava i upisa u srednje škole</a:t>
            </a:r>
            <a:endParaRPr lang="hr-HR" sz="2000" dirty="0"/>
          </a:p>
        </p:txBody>
      </p:sp>
    </p:spTree>
    <p:extLst>
      <p:ext uri="{BB962C8B-B14F-4D97-AF65-F5344CB8AC3E}">
        <p14:creationId xmlns:p14="http://schemas.microsoft.com/office/powerpoint/2010/main" val="40153412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1" dirty="0" smtClean="0"/>
              <a:t>UPISNI ROKOVI</a:t>
            </a:r>
            <a:endParaRPr lang="hr-HR" b="1" dirty="0"/>
          </a:p>
        </p:txBody>
      </p:sp>
      <p:sp>
        <p:nvSpPr>
          <p:cNvPr id="3" name="Rezervirano mjesto sadržaja 2"/>
          <p:cNvSpPr>
            <a:spLocks noGrp="1"/>
          </p:cNvSpPr>
          <p:nvPr>
            <p:ph idx="1"/>
          </p:nvPr>
        </p:nvSpPr>
        <p:spPr/>
        <p:txBody>
          <a:bodyPr>
            <a:normAutofit lnSpcReduction="10000"/>
          </a:bodyPr>
          <a:lstStyle/>
          <a:p>
            <a:r>
              <a:rPr lang="hr-HR" b="1" dirty="0" smtClean="0"/>
              <a:t>Ljetni upisni rok:</a:t>
            </a:r>
          </a:p>
          <a:p>
            <a:pPr indent="0">
              <a:buNone/>
            </a:pPr>
            <a:r>
              <a:rPr lang="hr-HR" dirty="0" smtClean="0"/>
              <a:t>- </a:t>
            </a:r>
            <a:r>
              <a:rPr lang="hr-HR" b="1" dirty="0" smtClean="0"/>
              <a:t>Početak prijava u sustav- 25.5.2015.</a:t>
            </a:r>
          </a:p>
          <a:p>
            <a:pPr indent="0">
              <a:buNone/>
            </a:pPr>
            <a:r>
              <a:rPr lang="hr-HR" b="1" dirty="0" smtClean="0"/>
              <a:t>- Početak  prijava </a:t>
            </a:r>
            <a:r>
              <a:rPr lang="hr-HR" b="1" dirty="0"/>
              <a:t>obrazovnih programa- </a:t>
            </a:r>
            <a:r>
              <a:rPr lang="hr-HR" b="1" u="sng" dirty="0" smtClean="0"/>
              <a:t>26.5.2015.</a:t>
            </a:r>
          </a:p>
          <a:p>
            <a:pPr marL="285750" indent="-285750">
              <a:buFontTx/>
              <a:buChar char="-"/>
            </a:pPr>
            <a:r>
              <a:rPr lang="hr-HR" b="1" dirty="0" smtClean="0"/>
              <a:t>Završetak prijave obrazovnih programa koji zahtijevaju dodatne provjere- </a:t>
            </a:r>
            <a:r>
              <a:rPr lang="hr-HR" b="1" u="sng" dirty="0" smtClean="0"/>
              <a:t>30.6.2015.</a:t>
            </a:r>
          </a:p>
          <a:p>
            <a:pPr marL="285750" indent="-285750">
              <a:buFontTx/>
              <a:buChar char="-"/>
            </a:pPr>
            <a:r>
              <a:rPr lang="hr-HR" b="1" dirty="0" smtClean="0"/>
              <a:t>Provođenje dodatnih ispita i provjera te unos rezultata- 1.-6.7.2015.</a:t>
            </a:r>
          </a:p>
          <a:p>
            <a:pPr marL="285750" indent="-285750">
              <a:buFontTx/>
              <a:buChar char="-"/>
            </a:pPr>
            <a:endParaRPr lang="hr-HR" b="1" dirty="0"/>
          </a:p>
        </p:txBody>
      </p:sp>
    </p:spTree>
    <p:extLst>
      <p:ext uri="{BB962C8B-B14F-4D97-AF65-F5344CB8AC3E}">
        <p14:creationId xmlns:p14="http://schemas.microsoft.com/office/powerpoint/2010/main" val="18779587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p:cNvSpPr txBox="1"/>
          <p:nvPr/>
        </p:nvSpPr>
        <p:spPr>
          <a:xfrm>
            <a:off x="1331640" y="1268760"/>
            <a:ext cx="6840760" cy="4801314"/>
          </a:xfrm>
          <a:prstGeom prst="rect">
            <a:avLst/>
          </a:prstGeom>
          <a:noFill/>
        </p:spPr>
        <p:txBody>
          <a:bodyPr wrap="square" rtlCol="0">
            <a:spAutoFit/>
          </a:bodyPr>
          <a:lstStyle/>
          <a:p>
            <a:pPr marL="285750" indent="-285750">
              <a:buFontTx/>
              <a:buChar char="-"/>
            </a:pPr>
            <a:r>
              <a:rPr lang="hr-HR" b="1" dirty="0" smtClean="0"/>
              <a:t>Rok za dostavu dokumentacije redovitih učenika (stručno mišljenje HZZ-a i ostali dokumenti kojima se ostvaruju dodatna prava za upis)- </a:t>
            </a:r>
            <a:r>
              <a:rPr lang="hr-HR" b="1" u="sng" dirty="0" smtClean="0"/>
              <a:t>26.6.2015.</a:t>
            </a:r>
          </a:p>
          <a:p>
            <a:pPr marL="285750" indent="-285750">
              <a:buFontTx/>
              <a:buChar char="-"/>
            </a:pPr>
            <a:r>
              <a:rPr lang="hr-HR" b="1" dirty="0" smtClean="0"/>
              <a:t>Dostava osobnih dokumenata i svjedodžbi za učenike izvan redovitog sustava obrazovanja RH- 25.5.- 29.6. 2015.</a:t>
            </a:r>
          </a:p>
          <a:p>
            <a:pPr marL="285750" indent="-285750">
              <a:buFontTx/>
              <a:buChar char="-"/>
            </a:pPr>
            <a:r>
              <a:rPr lang="hr-HR" b="1" dirty="0" smtClean="0"/>
              <a:t>Završetak prigovora na unesene podatke, ocjene, natjecanja,..- </a:t>
            </a:r>
            <a:r>
              <a:rPr lang="hr-HR" b="1" u="sng" dirty="0" smtClean="0"/>
              <a:t>7.7.2015.</a:t>
            </a:r>
          </a:p>
          <a:p>
            <a:pPr marL="285750" indent="-285750">
              <a:buFontTx/>
              <a:buChar char="-"/>
            </a:pPr>
            <a:r>
              <a:rPr lang="hr-HR" b="1" dirty="0" smtClean="0"/>
              <a:t>Brisanje s lista kandidata koji nisu zadovoljili preduvjete- </a:t>
            </a:r>
            <a:r>
              <a:rPr lang="hr-HR" b="1" u="sng" dirty="0" smtClean="0"/>
              <a:t>8.7.2015.</a:t>
            </a:r>
          </a:p>
          <a:p>
            <a:pPr marL="285750" indent="-285750">
              <a:buFontTx/>
              <a:buChar char="-"/>
            </a:pPr>
            <a:r>
              <a:rPr lang="hr-HR" b="1" dirty="0" smtClean="0"/>
              <a:t>Zaključavanje odabira obrazovnih programa i početak ispisa prijavnica- </a:t>
            </a:r>
            <a:r>
              <a:rPr lang="hr-HR" b="1" u="sng" dirty="0" smtClean="0"/>
              <a:t>8.7.2015.</a:t>
            </a:r>
          </a:p>
          <a:p>
            <a:pPr marL="285750" indent="-285750">
              <a:buFontTx/>
              <a:buChar char="-"/>
            </a:pPr>
            <a:r>
              <a:rPr lang="hr-HR" b="1" dirty="0" smtClean="0"/>
              <a:t>Krajnji rok za zaprimanje potpisanih prijavnica- </a:t>
            </a:r>
            <a:r>
              <a:rPr lang="hr-HR" b="1" u="sng" dirty="0" smtClean="0"/>
              <a:t>10.7.2015.</a:t>
            </a:r>
          </a:p>
          <a:p>
            <a:pPr marL="285750" indent="-285750">
              <a:buFontTx/>
              <a:buChar char="-"/>
            </a:pPr>
            <a:r>
              <a:rPr lang="hr-HR" b="1" u="sng" dirty="0" smtClean="0"/>
              <a:t>Objava konačnih ljestvica poretka- 11.7.2015.</a:t>
            </a:r>
          </a:p>
          <a:p>
            <a:pPr marL="285750" indent="-285750">
              <a:buFontTx/>
              <a:buChar char="-"/>
            </a:pPr>
            <a:r>
              <a:rPr lang="hr-HR" b="1" dirty="0" smtClean="0"/>
              <a:t>Dostava dokumenata koji su preduvjet za upis u određene programe srednje škole- i upisnice- </a:t>
            </a:r>
            <a:r>
              <a:rPr lang="hr-HR" b="1" u="sng" dirty="0" smtClean="0"/>
              <a:t>13.-17.7. 2015.</a:t>
            </a:r>
          </a:p>
          <a:p>
            <a:pPr marL="285750" indent="-285750">
              <a:buFontTx/>
              <a:buChar char="-"/>
            </a:pPr>
            <a:r>
              <a:rPr lang="hr-HR" b="1" dirty="0" smtClean="0"/>
              <a:t>Objava slobodnih mjesta za jesenski rok- </a:t>
            </a:r>
            <a:r>
              <a:rPr lang="hr-HR" b="1" u="sng" dirty="0" smtClean="0"/>
              <a:t>21.7.2015.</a:t>
            </a:r>
            <a:endParaRPr lang="hr-HR" b="1" u="sng" dirty="0"/>
          </a:p>
          <a:p>
            <a:pPr marL="285750" indent="-285750">
              <a:buFontTx/>
              <a:buChar char="-"/>
            </a:pPr>
            <a:r>
              <a:rPr lang="hr-HR" b="1" dirty="0" smtClean="0"/>
              <a:t>Jesenski rok počinje 24.8.2015.</a:t>
            </a:r>
            <a:endParaRPr lang="hr-HR" b="1" dirty="0"/>
          </a:p>
        </p:txBody>
      </p:sp>
    </p:spTree>
    <p:extLst>
      <p:ext uri="{BB962C8B-B14F-4D97-AF65-F5344CB8AC3E}">
        <p14:creationId xmlns:p14="http://schemas.microsoft.com/office/powerpoint/2010/main" val="17443575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b="1" dirty="0" smtClean="0"/>
              <a:t>Prijava kandidata s teškoćama u razvoju</a:t>
            </a:r>
            <a:endParaRPr lang="hr-HR" b="1" dirty="0"/>
          </a:p>
        </p:txBody>
      </p:sp>
      <p:sp>
        <p:nvSpPr>
          <p:cNvPr id="3" name="Rezervirano mjesto sadržaja 2"/>
          <p:cNvSpPr>
            <a:spLocks noGrp="1"/>
          </p:cNvSpPr>
          <p:nvPr>
            <p:ph idx="1"/>
          </p:nvPr>
        </p:nvSpPr>
        <p:spPr/>
        <p:txBody>
          <a:bodyPr>
            <a:normAutofit fontScale="85000" lnSpcReduction="20000"/>
          </a:bodyPr>
          <a:lstStyle/>
          <a:p>
            <a:r>
              <a:rPr lang="hr-HR" b="1" dirty="0" smtClean="0"/>
              <a:t>LJETNI UPISNI ROK:</a:t>
            </a:r>
          </a:p>
          <a:p>
            <a:r>
              <a:rPr lang="hr-HR" b="1" dirty="0" smtClean="0"/>
              <a:t>Prijava Uredu državne uprave u županiji (Vodotoranj u Varaždinu), gdje iskazuju svoj odabir s liste prioriteta redom kako bi željeli upisati obrazovne programe- </a:t>
            </a:r>
            <a:r>
              <a:rPr lang="hr-HR" b="1" u="sng" dirty="0" smtClean="0"/>
              <a:t>28.5.- 12.6.</a:t>
            </a:r>
          </a:p>
          <a:p>
            <a:r>
              <a:rPr lang="hr-HR" b="1" dirty="0" smtClean="0"/>
              <a:t>Upisna povjerenstva UDU unose navedene odabire u sustav </a:t>
            </a:r>
            <a:r>
              <a:rPr lang="hr-HR" b="1" dirty="0" err="1" smtClean="0"/>
              <a:t>NISpuSŠ</a:t>
            </a:r>
            <a:r>
              <a:rPr lang="hr-HR" b="1" dirty="0" smtClean="0"/>
              <a:t>- </a:t>
            </a:r>
            <a:r>
              <a:rPr lang="hr-HR" b="1" u="sng" dirty="0" smtClean="0"/>
              <a:t>28.5.-17.6.2015.</a:t>
            </a:r>
          </a:p>
          <a:p>
            <a:r>
              <a:rPr lang="hr-HR" b="1" dirty="0" smtClean="0"/>
              <a:t>Provođenje dodatnih provjera- </a:t>
            </a:r>
            <a:r>
              <a:rPr lang="hr-HR" b="1" u="sng" dirty="0" smtClean="0"/>
              <a:t>18.-16.6.2015.</a:t>
            </a:r>
          </a:p>
          <a:p>
            <a:r>
              <a:rPr lang="hr-HR" b="1" dirty="0" smtClean="0"/>
              <a:t>Zatvaranje mogućnosti unosa odabira, rangiranje- </a:t>
            </a:r>
            <a:r>
              <a:rPr lang="hr-HR" b="1" u="sng" dirty="0" smtClean="0"/>
              <a:t>17.-25.6.2015.</a:t>
            </a:r>
          </a:p>
          <a:p>
            <a:r>
              <a:rPr lang="hr-HR" b="1" dirty="0" smtClean="0"/>
              <a:t>Jesenski rok počinje </a:t>
            </a:r>
            <a:r>
              <a:rPr lang="hr-HR" b="1" u="sng" dirty="0" smtClean="0"/>
              <a:t>17.8.2015.</a:t>
            </a:r>
            <a:endParaRPr lang="hr-HR" b="1" u="sng" dirty="0"/>
          </a:p>
        </p:txBody>
      </p:sp>
    </p:spTree>
    <p:extLst>
      <p:ext uri="{BB962C8B-B14F-4D97-AF65-F5344CB8AC3E}">
        <p14:creationId xmlns:p14="http://schemas.microsoft.com/office/powerpoint/2010/main" val="40474995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dirty="0" smtClean="0"/>
              <a:t>PRIJAVA UČENIKA U ODJELE ZA SPORTAŠE</a:t>
            </a:r>
            <a:endParaRPr lang="hr-HR" dirty="0"/>
          </a:p>
        </p:txBody>
      </p:sp>
      <p:sp>
        <p:nvSpPr>
          <p:cNvPr id="3" name="Rezervirano mjesto sadržaja 2"/>
          <p:cNvSpPr>
            <a:spLocks noGrp="1"/>
          </p:cNvSpPr>
          <p:nvPr>
            <p:ph idx="1"/>
          </p:nvPr>
        </p:nvSpPr>
        <p:spPr/>
        <p:txBody>
          <a:bodyPr>
            <a:normAutofit lnSpcReduction="10000"/>
          </a:bodyPr>
          <a:lstStyle/>
          <a:p>
            <a:r>
              <a:rPr lang="hr-HR" dirty="0" smtClean="0"/>
              <a:t>Iskazivanje interesa za upis u odjele za sportaše u </a:t>
            </a:r>
            <a:r>
              <a:rPr lang="hr-HR" dirty="0" err="1" smtClean="0"/>
              <a:t>NISpuSŠ</a:t>
            </a:r>
            <a:r>
              <a:rPr lang="hr-HR" dirty="0" smtClean="0"/>
              <a:t>- 25.-28.5.2015.</a:t>
            </a:r>
          </a:p>
          <a:p>
            <a:r>
              <a:rPr lang="hr-HR" dirty="0" smtClean="0"/>
              <a:t>Uprava za sport MZOS-a šalje </a:t>
            </a:r>
            <a:r>
              <a:rPr lang="hr-HR" dirty="0" err="1" smtClean="0"/>
              <a:t>nerangirane</a:t>
            </a:r>
            <a:r>
              <a:rPr lang="hr-HR" dirty="0" smtClean="0"/>
              <a:t> liste kandidata po sportovima nacionalnim sportskim savezima- 29.5.2015.</a:t>
            </a:r>
          </a:p>
          <a:p>
            <a:r>
              <a:rPr lang="hr-HR" dirty="0" smtClean="0"/>
              <a:t>Nacionalni sportski savezi izrađuju preliminarne rang-liste- 1.-7.6.2015.</a:t>
            </a:r>
          </a:p>
          <a:p>
            <a:r>
              <a:rPr lang="hr-HR" dirty="0" smtClean="0"/>
              <a:t>NSS službeno objavljuju liste na svojim stranicama- 8.6.2015.</a:t>
            </a:r>
            <a:endParaRPr lang="hr-HR" dirty="0"/>
          </a:p>
        </p:txBody>
      </p:sp>
    </p:spTree>
    <p:extLst>
      <p:ext uri="{BB962C8B-B14F-4D97-AF65-F5344CB8AC3E}">
        <p14:creationId xmlns:p14="http://schemas.microsoft.com/office/powerpoint/2010/main" val="29376813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p:txBody>
          <a:bodyPr/>
          <a:lstStyle/>
          <a:p>
            <a:endParaRPr lang="hr-HR"/>
          </a:p>
        </p:txBody>
      </p:sp>
      <p:sp>
        <p:nvSpPr>
          <p:cNvPr id="5" name="Rezervirano mjesto sadržaja 4"/>
          <p:cNvSpPr>
            <a:spLocks noGrp="1"/>
          </p:cNvSpPr>
          <p:nvPr>
            <p:ph idx="1"/>
          </p:nvPr>
        </p:nvSpPr>
        <p:spPr/>
        <p:txBody>
          <a:bodyPr/>
          <a:lstStyle/>
          <a:p>
            <a:r>
              <a:rPr lang="hr-HR" dirty="0" smtClean="0"/>
              <a:t>Prigovor kandidata na pogreške- 8.-15.6.2015.</a:t>
            </a:r>
          </a:p>
          <a:p>
            <a:r>
              <a:rPr lang="hr-HR" dirty="0" smtClean="0"/>
              <a:t>NSS službeno objavljuju konačne rang-liste na naslovnici svojih mrežnih stranica- 16.6.2015.</a:t>
            </a:r>
          </a:p>
          <a:p>
            <a:r>
              <a:rPr lang="hr-HR" dirty="0" smtClean="0"/>
              <a:t>Upis rang-lista u </a:t>
            </a:r>
            <a:r>
              <a:rPr lang="hr-HR" dirty="0" err="1" smtClean="0"/>
              <a:t>NISpuSŠ</a:t>
            </a:r>
            <a:r>
              <a:rPr lang="hr-HR" dirty="0" smtClean="0"/>
              <a:t> i dodjeljivanje bodova kandidatima- 17.-19.6.2015.</a:t>
            </a:r>
            <a:endParaRPr lang="hr-HR" dirty="0"/>
          </a:p>
        </p:txBody>
      </p:sp>
    </p:spTree>
    <p:extLst>
      <p:ext uri="{BB962C8B-B14F-4D97-AF65-F5344CB8AC3E}">
        <p14:creationId xmlns:p14="http://schemas.microsoft.com/office/powerpoint/2010/main" val="2474504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b="1" dirty="0" smtClean="0"/>
              <a:t>POSTUPAK PODNOŠENJA I RJEŠAVANJA PRIGOVORA</a:t>
            </a:r>
            <a:endParaRPr lang="hr-HR" b="1" dirty="0"/>
          </a:p>
        </p:txBody>
      </p:sp>
      <p:sp>
        <p:nvSpPr>
          <p:cNvPr id="3" name="Rezervirano mjesto sadržaja 2"/>
          <p:cNvSpPr>
            <a:spLocks noGrp="1"/>
          </p:cNvSpPr>
          <p:nvPr>
            <p:ph idx="1"/>
          </p:nvPr>
        </p:nvSpPr>
        <p:spPr/>
        <p:txBody>
          <a:bodyPr/>
          <a:lstStyle/>
          <a:p>
            <a:r>
              <a:rPr lang="hr-HR" dirty="0" smtClean="0"/>
              <a:t>Usmeni prigovor razredniku- netočne zaključne ocjene, osobni podaci ili podaci na temelju kojih se ostvaruju dodatna prava za upis (ako se podaci ne mogu ispraviti, podnosi se pisani prigovor </a:t>
            </a:r>
            <a:r>
              <a:rPr lang="hr-HR" dirty="0" err="1" smtClean="0"/>
              <a:t>CARNetovoj</a:t>
            </a:r>
            <a:r>
              <a:rPr lang="hr-HR" dirty="0" smtClean="0"/>
              <a:t> službi za podršku obrazovnom sustavu)</a:t>
            </a:r>
          </a:p>
          <a:p>
            <a:endParaRPr lang="hr-HR" dirty="0"/>
          </a:p>
          <a:p>
            <a:endParaRPr lang="hr-HR" dirty="0"/>
          </a:p>
        </p:txBody>
      </p:sp>
    </p:spTree>
    <p:extLst>
      <p:ext uri="{BB962C8B-B14F-4D97-AF65-F5344CB8AC3E}">
        <p14:creationId xmlns:p14="http://schemas.microsoft.com/office/powerpoint/2010/main" val="8307855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Autofit/>
          </a:bodyPr>
          <a:lstStyle/>
          <a:p>
            <a:r>
              <a:rPr lang="hr-HR" sz="3200" b="1" dirty="0" smtClean="0"/>
              <a:t>NATJEČAJ ZA UPIS UČENIKA</a:t>
            </a:r>
            <a:endParaRPr lang="hr-HR" sz="3200" b="1" dirty="0"/>
          </a:p>
        </p:txBody>
      </p:sp>
      <p:sp>
        <p:nvSpPr>
          <p:cNvPr id="3" name="Rezervirano mjesto sadržaja 2"/>
          <p:cNvSpPr>
            <a:spLocks noGrp="1"/>
          </p:cNvSpPr>
          <p:nvPr>
            <p:ph idx="1"/>
          </p:nvPr>
        </p:nvSpPr>
        <p:spPr/>
        <p:txBody>
          <a:bodyPr>
            <a:normAutofit lnSpcReduction="10000"/>
          </a:bodyPr>
          <a:lstStyle/>
          <a:p>
            <a:r>
              <a:rPr lang="hr-HR" dirty="0" smtClean="0"/>
              <a:t>Objavljuje svaka srednja škola na svojoj stranici najkasnije do 10.lipnja 2015.</a:t>
            </a:r>
          </a:p>
          <a:p>
            <a:r>
              <a:rPr lang="hr-HR" dirty="0" smtClean="0"/>
              <a:t>Do tog datuma srednja škola dužna je u </a:t>
            </a:r>
            <a:r>
              <a:rPr lang="hr-HR" dirty="0" err="1" smtClean="0"/>
              <a:t>NISpuSŠ</a:t>
            </a:r>
            <a:r>
              <a:rPr lang="hr-HR" dirty="0" smtClean="0"/>
              <a:t> unijeti sve uvjete</a:t>
            </a:r>
          </a:p>
          <a:p>
            <a:endParaRPr lang="hr-HR" dirty="0"/>
          </a:p>
          <a:p>
            <a:r>
              <a:rPr lang="hr-HR" sz="2800" b="1" u="sng" dirty="0" smtClean="0"/>
              <a:t>NA UPIS SE NOSI SVA DOKUMENTACIJA I UPISNICA!</a:t>
            </a:r>
            <a:endParaRPr lang="hr-HR" sz="2800" b="1" u="sng" dirty="0"/>
          </a:p>
        </p:txBody>
      </p:sp>
    </p:spTree>
    <p:extLst>
      <p:ext uri="{BB962C8B-B14F-4D97-AF65-F5344CB8AC3E}">
        <p14:creationId xmlns:p14="http://schemas.microsoft.com/office/powerpoint/2010/main" val="104960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1" dirty="0" smtClean="0"/>
              <a:t>ZAJEDNIČKI ELEMENT</a:t>
            </a:r>
            <a:endParaRPr lang="hr-HR" b="1" dirty="0"/>
          </a:p>
        </p:txBody>
      </p:sp>
      <p:sp>
        <p:nvSpPr>
          <p:cNvPr id="3" name="Rezervirano mjesto sadržaja 2"/>
          <p:cNvSpPr>
            <a:spLocks noGrp="1"/>
          </p:cNvSpPr>
          <p:nvPr>
            <p:ph idx="1"/>
          </p:nvPr>
        </p:nvSpPr>
        <p:spPr/>
        <p:txBody>
          <a:bodyPr>
            <a:normAutofit/>
          </a:bodyPr>
          <a:lstStyle/>
          <a:p>
            <a:r>
              <a:rPr lang="hr-HR" sz="2400" dirty="0" smtClean="0"/>
              <a:t>Zajednički element za upis u sve srednjoškolske programe čine prosjeci svih zaključnih ocjena svih nastavnih predmeta na dvije decimale u posljednja četiri razreda osnovnog obrazovanja</a:t>
            </a:r>
          </a:p>
          <a:p>
            <a:r>
              <a:rPr lang="hr-HR" sz="2400" dirty="0" smtClean="0"/>
              <a:t>Na takav način moguće je steći najviše 20 bodova</a:t>
            </a:r>
          </a:p>
          <a:p>
            <a:pPr indent="0">
              <a:buNone/>
            </a:pPr>
            <a:endParaRPr lang="hr-HR" sz="2400" dirty="0"/>
          </a:p>
        </p:txBody>
      </p:sp>
    </p:spTree>
    <p:extLst>
      <p:ext uri="{BB962C8B-B14F-4D97-AF65-F5344CB8AC3E}">
        <p14:creationId xmlns:p14="http://schemas.microsoft.com/office/powerpoint/2010/main" val="3424112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p:cNvSpPr txBox="1"/>
          <p:nvPr/>
        </p:nvSpPr>
        <p:spPr>
          <a:xfrm>
            <a:off x="1475656" y="1916832"/>
            <a:ext cx="6336704" cy="3785652"/>
          </a:xfrm>
          <a:prstGeom prst="rect">
            <a:avLst/>
          </a:prstGeom>
          <a:noFill/>
        </p:spPr>
        <p:txBody>
          <a:bodyPr wrap="square" rtlCol="0">
            <a:spAutoFit/>
          </a:bodyPr>
          <a:lstStyle/>
          <a:p>
            <a:pPr marL="285750" indent="-285750">
              <a:buFont typeface="Wingdings" pitchFamily="2" charset="2"/>
              <a:buChar char="v"/>
            </a:pPr>
            <a:r>
              <a:rPr lang="hr-HR" sz="2000" dirty="0" smtClean="0"/>
              <a:t>Za upis u programe obrazovanja za stjecanje strukovne kvalifikacije u trajanju manjem od tri godine vrednuje se zajednički element (prosjek ocjena iz zadnja četiri razreda osnovnog obrazovanja)</a:t>
            </a:r>
          </a:p>
          <a:p>
            <a:pPr marL="285750" indent="-285750">
              <a:buFont typeface="Wingdings" pitchFamily="2" charset="2"/>
              <a:buChar char="v"/>
            </a:pPr>
            <a:r>
              <a:rPr lang="hr-HR" sz="2000" dirty="0" smtClean="0"/>
              <a:t>Za upis u programe za stjecanje strukovne kvalifikacije u trajanju od najmanje tri godine i programe obrazovanja za vezane obrte, u trajanju od najmanje tri godine, uz prosjek zaključnih ocjena zadnje 4 godine obrazovanja, vrednuju se i zaključne ocjene u posljednja dva razreda osnovnog obrazovanja iz nastavnih predmeta: Hrvatski jezik, matematika i prvi strani jezik</a:t>
            </a:r>
          </a:p>
          <a:p>
            <a:pPr marL="285750" indent="-285750">
              <a:buFont typeface="Wingdings" pitchFamily="2" charset="2"/>
              <a:buChar char="v"/>
            </a:pPr>
            <a:r>
              <a:rPr lang="hr-HR" sz="2000" dirty="0" smtClean="0"/>
              <a:t>Na takav način moguće je steći najviše 50 bodova</a:t>
            </a:r>
            <a:endParaRPr lang="hr-HR" sz="2000" dirty="0"/>
          </a:p>
        </p:txBody>
      </p:sp>
    </p:spTree>
    <p:extLst>
      <p:ext uri="{BB962C8B-B14F-4D97-AF65-F5344CB8AC3E}">
        <p14:creationId xmlns:p14="http://schemas.microsoft.com/office/powerpoint/2010/main" val="804913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p:cNvSpPr txBox="1"/>
          <p:nvPr/>
        </p:nvSpPr>
        <p:spPr>
          <a:xfrm>
            <a:off x="1259632" y="1628800"/>
            <a:ext cx="6840760" cy="3477875"/>
          </a:xfrm>
          <a:prstGeom prst="rect">
            <a:avLst/>
          </a:prstGeom>
          <a:noFill/>
        </p:spPr>
        <p:txBody>
          <a:bodyPr wrap="square" rtlCol="0">
            <a:spAutoFit/>
          </a:bodyPr>
          <a:lstStyle/>
          <a:p>
            <a:pPr marL="285750" indent="-285750">
              <a:buFont typeface="Wingdings" pitchFamily="2" charset="2"/>
              <a:buChar char="v"/>
            </a:pPr>
            <a:r>
              <a:rPr lang="hr-HR" sz="2000" dirty="0" smtClean="0"/>
              <a:t>Za upis u gimnazijske programe i programe obrazovanja za stjecanje strukovne kvalifikacije u trajanju od najmanje četiri godine, uz prosjek svih zaključnih ocjena iz posljednja četiri razreda, vrednuju se i zaključne ocjene u posljednja dva razreda iz nastavnih predmeta: Hrvatski jezik, Matematika i prvi strani jezik te triju nastavnih predmeta važnih za nastavak obrazovanja u pojedinim obrazovnim programima ( 2 propisana </a:t>
            </a:r>
            <a:r>
              <a:rPr lang="hr-HR" sz="2000" i="1" dirty="0" smtClean="0"/>
              <a:t>Popisom predmeta posebno važnih za upis</a:t>
            </a:r>
            <a:r>
              <a:rPr lang="hr-HR" sz="2000" dirty="0" smtClean="0"/>
              <a:t>- </a:t>
            </a:r>
            <a:r>
              <a:rPr lang="hr-HR" sz="2000" dirty="0" smtClean="0">
                <a:hlinkClick r:id="rId2"/>
              </a:rPr>
              <a:t>www.upisi.hr</a:t>
            </a:r>
            <a:r>
              <a:rPr lang="hr-HR" sz="2000" dirty="0" smtClean="0"/>
              <a:t> , a jednog određuje srednja škola)</a:t>
            </a:r>
          </a:p>
          <a:p>
            <a:pPr marL="285750" indent="-285750">
              <a:buFont typeface="Wingdings" pitchFamily="2" charset="2"/>
              <a:buChar char="v"/>
            </a:pPr>
            <a:endParaRPr lang="hr-HR" sz="2000" dirty="0"/>
          </a:p>
          <a:p>
            <a:pPr marL="285750" indent="-285750">
              <a:buFont typeface="Wingdings" pitchFamily="2" charset="2"/>
              <a:buChar char="v"/>
            </a:pPr>
            <a:r>
              <a:rPr lang="hr-HR" sz="2000" dirty="0" smtClean="0"/>
              <a:t>Na takav način moguće je steći najviše 80 bodova</a:t>
            </a:r>
            <a:endParaRPr lang="hr-HR" sz="2000" dirty="0"/>
          </a:p>
        </p:txBody>
      </p:sp>
    </p:spTree>
    <p:extLst>
      <p:ext uri="{BB962C8B-B14F-4D97-AF65-F5344CB8AC3E}">
        <p14:creationId xmlns:p14="http://schemas.microsoft.com/office/powerpoint/2010/main" val="3527383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idx="4294967295"/>
          </p:nvPr>
        </p:nvSpPr>
        <p:spPr>
          <a:xfrm>
            <a:off x="2743200" y="1341438"/>
            <a:ext cx="6400800" cy="3743325"/>
          </a:xfrm>
        </p:spPr>
        <p:txBody>
          <a:bodyPr>
            <a:normAutofit/>
          </a:bodyPr>
          <a:lstStyle/>
          <a:p>
            <a:r>
              <a:rPr lang="hr-HR" dirty="0" smtClean="0"/>
              <a:t/>
            </a:r>
            <a:br>
              <a:rPr lang="hr-HR" dirty="0" smtClean="0"/>
            </a:br>
            <a:endParaRPr lang="hr-HR" dirty="0"/>
          </a:p>
        </p:txBody>
      </p:sp>
      <p:sp>
        <p:nvSpPr>
          <p:cNvPr id="3" name="TekstniOkvir 2"/>
          <p:cNvSpPr txBox="1"/>
          <p:nvPr/>
        </p:nvSpPr>
        <p:spPr>
          <a:xfrm>
            <a:off x="1547664" y="1772816"/>
            <a:ext cx="6264696" cy="1446550"/>
          </a:xfrm>
          <a:prstGeom prst="rect">
            <a:avLst/>
          </a:prstGeom>
          <a:noFill/>
        </p:spPr>
        <p:txBody>
          <a:bodyPr wrap="square" rtlCol="0">
            <a:spAutoFit/>
          </a:bodyPr>
          <a:lstStyle/>
          <a:p>
            <a:pPr algn="ctr"/>
            <a:r>
              <a:rPr lang="hr-HR" sz="4400" b="1" dirty="0" smtClean="0"/>
              <a:t>DODATNI ELEMENT VREDNOVANJA</a:t>
            </a:r>
            <a:endParaRPr lang="hr-HR" sz="4400" b="1" dirty="0"/>
          </a:p>
        </p:txBody>
      </p:sp>
    </p:spTree>
    <p:extLst>
      <p:ext uri="{BB962C8B-B14F-4D97-AF65-F5344CB8AC3E}">
        <p14:creationId xmlns:p14="http://schemas.microsoft.com/office/powerpoint/2010/main" val="2984115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p:cNvSpPr txBox="1"/>
          <p:nvPr/>
        </p:nvSpPr>
        <p:spPr>
          <a:xfrm>
            <a:off x="1331640" y="1556792"/>
            <a:ext cx="6840760" cy="4154984"/>
          </a:xfrm>
          <a:prstGeom prst="rect">
            <a:avLst/>
          </a:prstGeom>
          <a:noFill/>
        </p:spPr>
        <p:txBody>
          <a:bodyPr wrap="square" rtlCol="0">
            <a:spAutoFit/>
          </a:bodyPr>
          <a:lstStyle/>
          <a:p>
            <a:pPr marL="285750" indent="-285750">
              <a:buFont typeface="Wingdings" pitchFamily="2" charset="2"/>
              <a:buChar char="v"/>
            </a:pPr>
            <a:r>
              <a:rPr lang="hr-HR" sz="2400" dirty="0" smtClean="0"/>
              <a:t>Dodatni element čine sposobnosti i darovitosti učenika</a:t>
            </a:r>
          </a:p>
          <a:p>
            <a:pPr marL="285750" indent="-285750">
              <a:buFont typeface="Wingdings" pitchFamily="2" charset="2"/>
              <a:buChar char="v"/>
            </a:pPr>
            <a:endParaRPr lang="hr-HR" sz="2400" dirty="0"/>
          </a:p>
          <a:p>
            <a:pPr marL="285750" indent="-285750">
              <a:buFont typeface="Wingdings" pitchFamily="2" charset="2"/>
              <a:buChar char="v"/>
            </a:pPr>
            <a:r>
              <a:rPr lang="hr-HR" sz="2400" dirty="0" smtClean="0"/>
              <a:t>Sposobnosti i darovitosti učenika dokazuju se i vrednuju na osnovi provjere posebnih vještina i sposobnosti, postignutih rezultata na sportskim natjecanjima i natjecanjima u znanju</a:t>
            </a:r>
          </a:p>
          <a:p>
            <a:pPr marL="285750" indent="-285750">
              <a:buFont typeface="Wingdings" pitchFamily="2" charset="2"/>
              <a:buChar char="v"/>
            </a:pPr>
            <a:r>
              <a:rPr lang="hr-HR" sz="2400" dirty="0" smtClean="0"/>
              <a:t>Srednje škole mogu provoditi provjere posebnih znanja iz predmeta posebno važnih za upis u pojedini program obrazovanja (uz suglasnost MZOS)- do kraja polugodišta za narednu </a:t>
            </a:r>
            <a:r>
              <a:rPr lang="hr-HR" sz="2400" dirty="0" err="1" smtClean="0"/>
              <a:t>šk.godinu</a:t>
            </a:r>
            <a:endParaRPr lang="hr-HR" sz="2400" dirty="0"/>
          </a:p>
        </p:txBody>
      </p:sp>
    </p:spTree>
    <p:extLst>
      <p:ext uri="{BB962C8B-B14F-4D97-AF65-F5344CB8AC3E}">
        <p14:creationId xmlns:p14="http://schemas.microsoft.com/office/powerpoint/2010/main" val="4242114117"/>
      </p:ext>
    </p:extLst>
  </p:cSld>
  <p:clrMapOvr>
    <a:masterClrMapping/>
  </p:clrMapOvr>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TM02455596[[fn=Proljeće]]</Template>
  <TotalTime>789</TotalTime>
  <Words>2816</Words>
  <Application>Microsoft Office PowerPoint</Application>
  <PresentationFormat>Prikaz na zaslonu (4:3)</PresentationFormat>
  <Paragraphs>204</Paragraphs>
  <Slides>47</Slides>
  <Notes>0</Notes>
  <HiddenSlides>0</HiddenSlides>
  <MMClips>0</MMClips>
  <ScaleCrop>false</ScaleCrop>
  <HeadingPairs>
    <vt:vector size="4" baseType="variant">
      <vt:variant>
        <vt:lpstr>Tema</vt:lpstr>
      </vt:variant>
      <vt:variant>
        <vt:i4>1</vt:i4>
      </vt:variant>
      <vt:variant>
        <vt:lpstr>Naslovi slajdova</vt:lpstr>
      </vt:variant>
      <vt:variant>
        <vt:i4>47</vt:i4>
      </vt:variant>
    </vt:vector>
  </HeadingPairs>
  <TitlesOfParts>
    <vt:vector size="48" baseType="lpstr">
      <vt:lpstr>Spring</vt:lpstr>
      <vt:lpstr>ODLUKA O ELEMENTIMA I KRITERIJIMA ZA IZBOR KANDIDATA ZA UPIS U SREDNJE ŠKOLE U ŠKOLSKOJ GODINI 2015./2016. </vt:lpstr>
      <vt:lpstr>PowerPointova prezentacija</vt:lpstr>
      <vt:lpstr>PowerPointova prezentacija</vt:lpstr>
      <vt:lpstr>PowerPointova prezentacija</vt:lpstr>
      <vt:lpstr>ZAJEDNIČKI ELEMENT</vt:lpstr>
      <vt:lpstr>PowerPointova prezentacija</vt:lpstr>
      <vt:lpstr>PowerPointova prezentacija</vt:lpstr>
      <vt:lpstr> </vt:lpstr>
      <vt:lpstr>PowerPointova prezentacija</vt:lpstr>
      <vt:lpstr>Upis kandidata u programe likovne umjetnosti i dizajna</vt:lpstr>
      <vt:lpstr>Upis kandidata u programe glazbene umjetnosti</vt:lpstr>
      <vt:lpstr>PowerPointova prezentacija</vt:lpstr>
      <vt:lpstr>Upis kandidata u prograME PLESNE UMJETNOSTI</vt:lpstr>
      <vt:lpstr>PowerPointova prezentacija</vt:lpstr>
      <vt:lpstr>Upis iznimno darovitih kandidata</vt:lpstr>
      <vt:lpstr>Upis kandidata u razredne odjele za sportaše</vt:lpstr>
      <vt:lpstr>PowerPointova prezentacija</vt:lpstr>
      <vt:lpstr>Vrednovanje rezultata kandidata postignutih na natjecanjima iz znanja i u sportu</vt:lpstr>
      <vt:lpstr>PowerPointova prezentacija</vt:lpstr>
      <vt:lpstr>PowerPointova prezentacija</vt:lpstr>
      <vt:lpstr>PowerPointova prezentacija</vt:lpstr>
      <vt:lpstr>PowerPointova prezentacija</vt:lpstr>
      <vt:lpstr>Upis kandidata s teškoćama u razvoju</vt:lpstr>
      <vt:lpstr>PowerPointova prezentacija</vt:lpstr>
      <vt:lpstr>PowerPointova prezentacija</vt:lpstr>
      <vt:lpstr>Upis kandidata sa zdravstvenim teškoćama</vt:lpstr>
      <vt:lpstr>PowerPointova prezentacija</vt:lpstr>
      <vt:lpstr>Upis kandidata koji žive u otežanim uvjetima obrazovanja uzrokovanim nepovoljnim ekonomskim, socijalnim te odgojnim čimbenicima</vt:lpstr>
      <vt:lpstr>PowerPointova prezentacija</vt:lpstr>
      <vt:lpstr>PowerPointova prezentacija</vt:lpstr>
      <vt:lpstr>Upis kandidata na osnovi nacionalne strategije za uključivanje roma za razdoblje od 2013.do 2020.godine</vt:lpstr>
      <vt:lpstr>Upis kandidata hrvatskih državljana koji SU PO SLUŽBENOJ DUŽNOSTI U IME RH UPUĆENI NA RAD U INOZEMSTVO</vt:lpstr>
      <vt:lpstr>ZdravstvenA SPOSOBNOST KANDIDATA</vt:lpstr>
      <vt:lpstr>PowerPointova prezentacija</vt:lpstr>
      <vt:lpstr>UPISI U PROGRAME ZA STJECANJE STRUKOVNE KVALIFIKACIJE U TRAJANJU DO TRI GODINE</vt:lpstr>
      <vt:lpstr>Upis u programe obrazovanja za vezane obrte</vt:lpstr>
      <vt:lpstr>PowerPointova prezentacija</vt:lpstr>
      <vt:lpstr>Dodatne provjere znanja, vještina i sposobnosti</vt:lpstr>
      <vt:lpstr>Minimalni bodovni prag</vt:lpstr>
      <vt:lpstr>Utvrđivanje ukupnog rezultata kandidata</vt:lpstr>
      <vt:lpstr>UPISNI ROKOVI</vt:lpstr>
      <vt:lpstr>PowerPointova prezentacija</vt:lpstr>
      <vt:lpstr>Prijava kandidata s teškoćama u razvoju</vt:lpstr>
      <vt:lpstr>PRIJAVA UČENIKA U ODJELE ZA SPORTAŠE</vt:lpstr>
      <vt:lpstr>PowerPointova prezentacija</vt:lpstr>
      <vt:lpstr>POSTUPAK PODNOŠENJA I RJEŠAVANJA PRIGOVORA</vt:lpstr>
      <vt:lpstr>NATJEČAJ ZA UPIS UČENIKA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ODLUKA O ELEMENTIMA I KRITERIJIMA ZA IZBOR KANDIDATA ZA UPIS U SREDNJE ŠKOLE U ŠKOLSKOJ GODINI 2014./2015.</dc:title>
  <dc:creator>OS Podrute</dc:creator>
  <cp:lastModifiedBy>Knjigovodstvo</cp:lastModifiedBy>
  <cp:revision>34</cp:revision>
  <dcterms:created xsi:type="dcterms:W3CDTF">2014-05-06T05:56:56Z</dcterms:created>
  <dcterms:modified xsi:type="dcterms:W3CDTF">2015-05-12T07:33:25Z</dcterms:modified>
</cp:coreProperties>
</file>