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9" r:id="rId5"/>
    <p:sldId id="258" r:id="rId6"/>
    <p:sldId id="271" r:id="rId7"/>
    <p:sldId id="272" r:id="rId8"/>
    <p:sldId id="259" r:id="rId9"/>
    <p:sldId id="273" r:id="rId10"/>
    <p:sldId id="274" r:id="rId11"/>
    <p:sldId id="260" r:id="rId12"/>
    <p:sldId id="275" r:id="rId13"/>
    <p:sldId id="276" r:id="rId14"/>
    <p:sldId id="261" r:id="rId15"/>
    <p:sldId id="277" r:id="rId16"/>
    <p:sldId id="278" r:id="rId17"/>
    <p:sldId id="264" r:id="rId18"/>
    <p:sldId id="279" r:id="rId19"/>
    <p:sldId id="280" r:id="rId20"/>
    <p:sldId id="262" r:id="rId21"/>
    <p:sldId id="281" r:id="rId22"/>
    <p:sldId id="282" r:id="rId23"/>
    <p:sldId id="263" r:id="rId24"/>
    <p:sldId id="283" r:id="rId25"/>
    <p:sldId id="284" r:id="rId26"/>
    <p:sldId id="265" r:id="rId27"/>
    <p:sldId id="285" r:id="rId28"/>
    <p:sldId id="286" r:id="rId29"/>
    <p:sldId id="266" r:id="rId30"/>
    <p:sldId id="287" r:id="rId31"/>
    <p:sldId id="288" r:id="rId32"/>
    <p:sldId id="267" r:id="rId33"/>
    <p:sldId id="289" r:id="rId34"/>
    <p:sldId id="290" r:id="rId35"/>
    <p:sldId id="268" r:id="rId36"/>
    <p:sldId id="291" r:id="rId37"/>
    <p:sldId id="292" r:id="rId38"/>
    <p:sldId id="293" r:id="rId39"/>
    <p:sldId id="296" r:id="rId40"/>
    <p:sldId id="297" r:id="rId41"/>
    <p:sldId id="294" r:id="rId42"/>
    <p:sldId id="298" r:id="rId43"/>
    <p:sldId id="299" r:id="rId44"/>
    <p:sldId id="300" r:id="rId45"/>
    <p:sldId id="303" r:id="rId46"/>
    <p:sldId id="304" r:id="rId47"/>
    <p:sldId id="301" r:id="rId48"/>
    <p:sldId id="305" r:id="rId49"/>
    <p:sldId id="306" r:id="rId50"/>
    <p:sldId id="308" r:id="rId51"/>
    <p:sldId id="309" r:id="rId52"/>
    <p:sldId id="310" r:id="rId53"/>
    <p:sldId id="311" r:id="rId5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1E96-95D5-4704-A725-474776130786}" type="datetimeFigureOut">
              <a:rPr lang="sr-Latn-CS" smtClean="0"/>
              <a:pPr/>
              <a:t>19.3.2013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0F9-9FC2-451E-9DD0-A9A33C00FE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1E96-95D5-4704-A725-474776130786}" type="datetimeFigureOut">
              <a:rPr lang="sr-Latn-CS" smtClean="0"/>
              <a:pPr/>
              <a:t>19.3.2013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0F9-9FC2-451E-9DD0-A9A33C00FE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1E96-95D5-4704-A725-474776130786}" type="datetimeFigureOut">
              <a:rPr lang="sr-Latn-CS" smtClean="0"/>
              <a:pPr/>
              <a:t>19.3.2013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0F9-9FC2-451E-9DD0-A9A33C00FE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1E96-95D5-4704-A725-474776130786}" type="datetimeFigureOut">
              <a:rPr lang="sr-Latn-CS" smtClean="0"/>
              <a:pPr/>
              <a:t>19.3.2013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0F9-9FC2-451E-9DD0-A9A33C00FE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1E96-95D5-4704-A725-474776130786}" type="datetimeFigureOut">
              <a:rPr lang="sr-Latn-CS" smtClean="0"/>
              <a:pPr/>
              <a:t>19.3.2013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0F9-9FC2-451E-9DD0-A9A33C00FE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1E96-95D5-4704-A725-474776130786}" type="datetimeFigureOut">
              <a:rPr lang="sr-Latn-CS" smtClean="0"/>
              <a:pPr/>
              <a:t>19.3.2013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0F9-9FC2-451E-9DD0-A9A33C00FE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1E96-95D5-4704-A725-474776130786}" type="datetimeFigureOut">
              <a:rPr lang="sr-Latn-CS" smtClean="0"/>
              <a:pPr/>
              <a:t>19.3.2013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0F9-9FC2-451E-9DD0-A9A33C00FE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1E96-95D5-4704-A725-474776130786}" type="datetimeFigureOut">
              <a:rPr lang="sr-Latn-CS" smtClean="0"/>
              <a:pPr/>
              <a:t>19.3.2013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0F9-9FC2-451E-9DD0-A9A33C00FE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1E96-95D5-4704-A725-474776130786}" type="datetimeFigureOut">
              <a:rPr lang="sr-Latn-CS" smtClean="0"/>
              <a:pPr/>
              <a:t>19.3.2013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0F9-9FC2-451E-9DD0-A9A33C00FE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1E96-95D5-4704-A725-474776130786}" type="datetimeFigureOut">
              <a:rPr lang="sr-Latn-CS" smtClean="0"/>
              <a:pPr/>
              <a:t>19.3.2013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0F9-9FC2-451E-9DD0-A9A33C00FE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1E96-95D5-4704-A725-474776130786}" type="datetimeFigureOut">
              <a:rPr lang="sr-Latn-CS" smtClean="0"/>
              <a:pPr/>
              <a:t>19.3.2013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D0F9-9FC2-451E-9DD0-A9A33C00FE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91E96-95D5-4704-A725-474776130786}" type="datetimeFigureOut">
              <a:rPr lang="sr-Latn-CS" smtClean="0"/>
              <a:pPr/>
              <a:t>19.3.2013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D0F9-9FC2-451E-9DD0-A9A33C00FE2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00034" y="-142900"/>
            <a:ext cx="7772400" cy="1470025"/>
          </a:xfrm>
        </p:spPr>
        <p:txBody>
          <a:bodyPr>
            <a:noAutofit/>
          </a:bodyPr>
          <a:lstStyle/>
          <a:p>
            <a:r>
              <a:rPr lang="hr-HR" sz="9600" b="1" dirty="0">
                <a:solidFill>
                  <a:srgbClr val="FF0000"/>
                </a:solidFill>
              </a:rPr>
              <a:t>~</a:t>
            </a:r>
            <a:r>
              <a:rPr lang="hr-HR" sz="9600" b="1" dirty="0" smtClean="0">
                <a:solidFill>
                  <a:srgbClr val="FF0000"/>
                </a:solidFill>
              </a:rPr>
              <a:t>KEMIJA~</a:t>
            </a:r>
            <a:endParaRPr lang="hr-HR" sz="9600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143372" y="5857892"/>
            <a:ext cx="6400800" cy="1752600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Mateja </a:t>
            </a:r>
            <a:r>
              <a:rPr lang="hr-HR" dirty="0" err="1" smtClean="0">
                <a:solidFill>
                  <a:srgbClr val="FF0000"/>
                </a:solidFill>
              </a:rPr>
              <a:t>Šušić</a:t>
            </a:r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8.b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Slika 3" descr="neimenovan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4810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448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TOČAN  ODGOVOR </a:t>
            </a:r>
          </a:p>
          <a:p>
            <a:pPr>
              <a:buNone/>
            </a:pP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 pitchFamily="2" charset="2"/>
              </a:rPr>
              <a:t>                 </a:t>
            </a:r>
            <a:r>
              <a:rPr lang="hr-HR" sz="9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hr-HR" sz="9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Soli octene kiseline nazivaju se: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</a:t>
            </a:r>
          </a:p>
          <a:p>
            <a:r>
              <a:rPr lang="hr-HR" dirty="0" smtClean="0"/>
              <a:t>A)  acetati</a:t>
            </a:r>
          </a:p>
          <a:p>
            <a:endParaRPr lang="hr-HR" dirty="0"/>
          </a:p>
          <a:p>
            <a:r>
              <a:rPr lang="hr-HR" dirty="0" smtClean="0"/>
              <a:t>B)  </a:t>
            </a:r>
            <a:r>
              <a:rPr lang="hr-HR" dirty="0" err="1" smtClean="0"/>
              <a:t>formijati</a:t>
            </a:r>
            <a:r>
              <a:rPr lang="hr-HR" dirty="0" smtClean="0"/>
              <a:t> </a:t>
            </a:r>
          </a:p>
          <a:p>
            <a:endParaRPr lang="hr-HR" dirty="0"/>
          </a:p>
          <a:p>
            <a:r>
              <a:rPr lang="hr-HR" dirty="0" smtClean="0"/>
              <a:t>C)  </a:t>
            </a:r>
            <a:r>
              <a:rPr lang="hr-HR" dirty="0" err="1" smtClean="0"/>
              <a:t>propanoati</a:t>
            </a:r>
            <a:endParaRPr lang="hr-HR" dirty="0"/>
          </a:p>
        </p:txBody>
      </p:sp>
      <p:pic>
        <p:nvPicPr>
          <p:cNvPr id="4" name="Slika 3" descr="hjhklh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1571612"/>
            <a:ext cx="5857884" cy="5167343"/>
          </a:xfrm>
          <a:prstGeom prst="rect">
            <a:avLst/>
          </a:prstGeom>
        </p:spPr>
      </p:pic>
      <p:sp>
        <p:nvSpPr>
          <p:cNvPr id="5" name="Action Button: Help 4">
            <a:hlinkClick r:id="rId3" action="ppaction://hlinksldjump" highlightClick="1"/>
          </p:cNvPr>
          <p:cNvSpPr/>
          <p:nvPr/>
        </p:nvSpPr>
        <p:spPr>
          <a:xfrm>
            <a:off x="0" y="2071678"/>
            <a:ext cx="785786" cy="8572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ction Button: Help 5">
            <a:hlinkClick r:id="" action="ppaction://hlinkshowjump?jump=nextslide" highlightClick="1"/>
          </p:cNvPr>
          <p:cNvSpPr/>
          <p:nvPr/>
        </p:nvSpPr>
        <p:spPr>
          <a:xfrm>
            <a:off x="0" y="3357562"/>
            <a:ext cx="785786" cy="78581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ction Button: Help 6">
            <a:hlinkClick r:id="" action="ppaction://hlinkshowjump?jump=nextslide" highlightClick="1"/>
          </p:cNvPr>
          <p:cNvSpPr/>
          <p:nvPr/>
        </p:nvSpPr>
        <p:spPr>
          <a:xfrm>
            <a:off x="0" y="4572008"/>
            <a:ext cx="857224" cy="8572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>
            <a:normAutofit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NETOČAN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ODGOVOR 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:/</a:t>
            </a:r>
            <a:endParaRPr lang="hr-H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448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TOČAN  ODGOVOR </a:t>
            </a:r>
          </a:p>
          <a:p>
            <a:pPr>
              <a:buNone/>
            </a:pP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 pitchFamily="2" charset="2"/>
              </a:rPr>
              <a:t>                 </a:t>
            </a:r>
            <a:r>
              <a:rPr lang="hr-HR" sz="9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hr-HR" sz="9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U reakciji octa i sode bikarbone nastaje plin kojeg sadržavaju i gazirana pića, a to je: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A)  ugljikov </a:t>
            </a:r>
            <a:r>
              <a:rPr lang="hr-HR" dirty="0" err="1" smtClean="0"/>
              <a:t>monoksid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B) ugljikov dioksid</a:t>
            </a:r>
          </a:p>
          <a:p>
            <a:endParaRPr lang="hr-HR" dirty="0"/>
          </a:p>
          <a:p>
            <a:r>
              <a:rPr lang="hr-HR" dirty="0" smtClean="0"/>
              <a:t>C) </a:t>
            </a:r>
            <a:r>
              <a:rPr lang="hr-HR" dirty="0" err="1" smtClean="0"/>
              <a:t>supmorov</a:t>
            </a:r>
            <a:r>
              <a:rPr lang="hr-HR" dirty="0" smtClean="0"/>
              <a:t> </a:t>
            </a:r>
            <a:r>
              <a:rPr lang="hr-HR" dirty="0" err="1" smtClean="0"/>
              <a:t>trioksid</a:t>
            </a:r>
            <a:endParaRPr lang="hr-HR" dirty="0"/>
          </a:p>
        </p:txBody>
      </p:sp>
      <p:pic>
        <p:nvPicPr>
          <p:cNvPr id="4" name="Slika 3" descr="neimenovan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286124"/>
            <a:ext cx="4714876" cy="3571876"/>
          </a:xfrm>
          <a:prstGeom prst="rect">
            <a:avLst/>
          </a:prstGeom>
        </p:spPr>
      </p:pic>
      <p:sp>
        <p:nvSpPr>
          <p:cNvPr id="5" name="Action Button: Help 4">
            <a:hlinkClick r:id="" action="ppaction://hlinkshowjump?jump=nextslide" highlightClick="1"/>
          </p:cNvPr>
          <p:cNvSpPr/>
          <p:nvPr/>
        </p:nvSpPr>
        <p:spPr>
          <a:xfrm>
            <a:off x="0" y="2643182"/>
            <a:ext cx="857224" cy="8572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ction Button: Help 5">
            <a:hlinkClick r:id="" action="ppaction://hlinkshowjump?jump=nextslide" highlightClick="1"/>
          </p:cNvPr>
          <p:cNvSpPr/>
          <p:nvPr/>
        </p:nvSpPr>
        <p:spPr>
          <a:xfrm>
            <a:off x="0" y="5072074"/>
            <a:ext cx="785786" cy="78581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ction Button: Help 6">
            <a:hlinkClick r:id="rId3" action="ppaction://hlinksldjump" highlightClick="1"/>
          </p:cNvPr>
          <p:cNvSpPr/>
          <p:nvPr/>
        </p:nvSpPr>
        <p:spPr>
          <a:xfrm>
            <a:off x="0" y="3857628"/>
            <a:ext cx="785786" cy="78581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>
            <a:normAutofit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NETOČAN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ODGOVOR 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:/</a:t>
            </a:r>
            <a:endParaRPr lang="hr-H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448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TOČAN  ODGOVOR </a:t>
            </a:r>
          </a:p>
          <a:p>
            <a:pPr>
              <a:buNone/>
            </a:pP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 pitchFamily="2" charset="2"/>
              </a:rPr>
              <a:t>                 </a:t>
            </a:r>
            <a:r>
              <a:rPr lang="hr-HR" sz="9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hr-HR" sz="9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9 %-</a:t>
            </a:r>
            <a:r>
              <a:rPr lang="hr-HR" b="1" dirty="0" err="1" smtClean="0"/>
              <a:t>tni</a:t>
            </a:r>
            <a:r>
              <a:rPr lang="hr-HR" b="1" dirty="0" smtClean="0"/>
              <a:t> alkoholni ocat kojim </a:t>
            </a:r>
            <a:r>
              <a:rPr lang="hr-HR" b="1" dirty="0" err="1" smtClean="0"/>
              <a:t>zakiseljavamo</a:t>
            </a:r>
            <a:r>
              <a:rPr lang="hr-HR" b="1" dirty="0" smtClean="0"/>
              <a:t> hranu u svom sastavu sadrži: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A)  etansku kiselinu</a:t>
            </a:r>
          </a:p>
          <a:p>
            <a:endParaRPr lang="hr-HR" dirty="0"/>
          </a:p>
          <a:p>
            <a:r>
              <a:rPr lang="hr-HR" dirty="0" smtClean="0"/>
              <a:t>B)  metansku kiselinu</a:t>
            </a:r>
          </a:p>
          <a:p>
            <a:endParaRPr lang="hr-HR" dirty="0"/>
          </a:p>
          <a:p>
            <a:r>
              <a:rPr lang="hr-HR" dirty="0" smtClean="0"/>
              <a:t>C)  butansku kiselinu </a:t>
            </a:r>
            <a:endParaRPr lang="hr-HR" dirty="0"/>
          </a:p>
        </p:txBody>
      </p:sp>
      <p:pic>
        <p:nvPicPr>
          <p:cNvPr id="4" name="Slika 3" descr="nhhni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428869"/>
            <a:ext cx="4643438" cy="4429132"/>
          </a:xfrm>
          <a:prstGeom prst="rect">
            <a:avLst/>
          </a:prstGeom>
        </p:spPr>
      </p:pic>
      <p:sp>
        <p:nvSpPr>
          <p:cNvPr id="5" name="Action Button: Help 4">
            <a:hlinkClick r:id="" action="ppaction://hlinkshowjump?jump=nextslide" highlightClick="1"/>
          </p:cNvPr>
          <p:cNvSpPr/>
          <p:nvPr/>
        </p:nvSpPr>
        <p:spPr>
          <a:xfrm>
            <a:off x="0" y="2214554"/>
            <a:ext cx="785786" cy="64294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ction Button: Help 5">
            <a:hlinkClick r:id="" action="ppaction://hlinkshowjump?jump=nextslide" highlightClick="1"/>
          </p:cNvPr>
          <p:cNvSpPr/>
          <p:nvPr/>
        </p:nvSpPr>
        <p:spPr>
          <a:xfrm>
            <a:off x="0" y="4500570"/>
            <a:ext cx="785786" cy="71438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Action Button: Help 7">
            <a:hlinkClick r:id="rId3" action="ppaction://hlinksldjump" highlightClick="1"/>
          </p:cNvPr>
          <p:cNvSpPr/>
          <p:nvPr/>
        </p:nvSpPr>
        <p:spPr>
          <a:xfrm>
            <a:off x="0" y="3429000"/>
            <a:ext cx="785786" cy="64294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>
            <a:normAutofit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NETOČAN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ODGOVOR 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:/</a:t>
            </a:r>
            <a:endParaRPr lang="hr-H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448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TOČAN  ODGOVOR </a:t>
            </a:r>
          </a:p>
          <a:p>
            <a:pPr>
              <a:buNone/>
            </a:pP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 pitchFamily="2" charset="2"/>
              </a:rPr>
              <a:t>                 </a:t>
            </a:r>
            <a:r>
              <a:rPr lang="hr-HR" sz="9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hr-HR" sz="9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Kisela svojstva vodenih otopina </a:t>
            </a:r>
            <a:r>
              <a:rPr lang="hr-HR" b="1" dirty="0" err="1" smtClean="0"/>
              <a:t>karboksilnih</a:t>
            </a:r>
            <a:r>
              <a:rPr lang="hr-HR" b="1" dirty="0" smtClean="0"/>
              <a:t> kiselina potječu od: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A</a:t>
            </a:r>
            <a:r>
              <a:rPr lang="hr-HR" dirty="0" smtClean="0"/>
              <a:t>)   molekula vode</a:t>
            </a:r>
          </a:p>
          <a:p>
            <a:endParaRPr lang="hr-HR" dirty="0"/>
          </a:p>
          <a:p>
            <a:pPr>
              <a:buNone/>
            </a:pPr>
            <a:r>
              <a:rPr lang="hr-HR" dirty="0" smtClean="0"/>
              <a:t>   </a:t>
            </a:r>
            <a:r>
              <a:rPr lang="hr-HR" dirty="0" smtClean="0"/>
              <a:t>B)  karboksilatnih iona</a:t>
            </a:r>
          </a:p>
          <a:p>
            <a:endParaRPr lang="hr-HR" dirty="0"/>
          </a:p>
          <a:p>
            <a:r>
              <a:rPr lang="hr-HR" dirty="0" smtClean="0"/>
              <a:t>C)  </a:t>
            </a:r>
            <a:r>
              <a:rPr lang="hr-HR" dirty="0" err="1" smtClean="0"/>
              <a:t>oksonijevih</a:t>
            </a:r>
            <a:r>
              <a:rPr lang="hr-HR" dirty="0" smtClean="0"/>
              <a:t> iona</a:t>
            </a:r>
          </a:p>
          <a:p>
            <a:endParaRPr lang="hr-HR" dirty="0"/>
          </a:p>
        </p:txBody>
      </p:sp>
      <p:pic>
        <p:nvPicPr>
          <p:cNvPr id="4" name="Slika 3" descr="gvjhg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51679">
            <a:off x="4526401" y="2945849"/>
            <a:ext cx="5428832" cy="3133743"/>
          </a:xfrm>
          <a:prstGeom prst="rect">
            <a:avLst/>
          </a:prstGeom>
        </p:spPr>
      </p:pic>
      <p:sp>
        <p:nvSpPr>
          <p:cNvPr id="8" name="Action Button: Help 7">
            <a:hlinkClick r:id="" action="ppaction://hlinkshowjump?jump=nextslide" highlightClick="1"/>
          </p:cNvPr>
          <p:cNvSpPr/>
          <p:nvPr/>
        </p:nvSpPr>
        <p:spPr>
          <a:xfrm>
            <a:off x="0" y="2214554"/>
            <a:ext cx="857224" cy="64294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Action Button: Help 8">
            <a:hlinkClick r:id="" action="ppaction://hlinkshowjump?jump=nextslide" highlightClick="1"/>
          </p:cNvPr>
          <p:cNvSpPr/>
          <p:nvPr/>
        </p:nvSpPr>
        <p:spPr>
          <a:xfrm>
            <a:off x="0" y="3286124"/>
            <a:ext cx="785786" cy="78581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Action Button: Help 9">
            <a:hlinkClick r:id="rId3" action="ppaction://hlinksldjump" highlightClick="1"/>
          </p:cNvPr>
          <p:cNvSpPr/>
          <p:nvPr/>
        </p:nvSpPr>
        <p:spPr>
          <a:xfrm>
            <a:off x="0" y="4572008"/>
            <a:ext cx="857224" cy="71438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err="1" smtClean="0"/>
              <a:t>Karboksilne</a:t>
            </a:r>
            <a:r>
              <a:rPr lang="hr-HR" b="1" dirty="0" smtClean="0"/>
              <a:t> kiseline su organski spojevi opće formule: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</a:t>
            </a:r>
          </a:p>
          <a:p>
            <a:r>
              <a:rPr lang="hr-HR" dirty="0" smtClean="0"/>
              <a:t>A)  R—OH </a:t>
            </a:r>
          </a:p>
          <a:p>
            <a:endParaRPr lang="hr-HR" dirty="0"/>
          </a:p>
          <a:p>
            <a:r>
              <a:rPr lang="hr-HR" dirty="0" smtClean="0"/>
              <a:t>B)  R—COOH</a:t>
            </a:r>
          </a:p>
          <a:p>
            <a:endParaRPr lang="hr-HR" dirty="0"/>
          </a:p>
          <a:p>
            <a:r>
              <a:rPr lang="hr-HR" dirty="0" smtClean="0"/>
              <a:t>C)  R—CHO</a:t>
            </a:r>
          </a:p>
          <a:p>
            <a:endParaRPr lang="hr-HR" dirty="0"/>
          </a:p>
        </p:txBody>
      </p:sp>
      <p:pic>
        <p:nvPicPr>
          <p:cNvPr id="6" name="Slika 5" descr="fjkldjgčbpk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262" y="2571750"/>
            <a:ext cx="5314978" cy="3429018"/>
          </a:xfrm>
          <a:prstGeom prst="rect">
            <a:avLst/>
          </a:prstGeom>
        </p:spPr>
      </p:pic>
      <p:sp>
        <p:nvSpPr>
          <p:cNvPr id="9" name="Action Button: Help 8">
            <a:hlinkClick r:id="" action="ppaction://hlinkshowjump?jump=nextslide" highlightClick="1"/>
          </p:cNvPr>
          <p:cNvSpPr/>
          <p:nvPr/>
        </p:nvSpPr>
        <p:spPr>
          <a:xfrm>
            <a:off x="0" y="2071678"/>
            <a:ext cx="714348" cy="71438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Action Button: Help 9">
            <a:hlinkClick r:id="" action="ppaction://hlinkshowjump?jump=nextslide" highlightClick="1"/>
          </p:cNvPr>
          <p:cNvSpPr/>
          <p:nvPr/>
        </p:nvSpPr>
        <p:spPr>
          <a:xfrm>
            <a:off x="0" y="4500570"/>
            <a:ext cx="785786" cy="71438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Action Button: Help 10">
            <a:hlinkClick r:id="rId3" action="ppaction://hlinksldjump" highlightClick="1"/>
          </p:cNvPr>
          <p:cNvSpPr/>
          <p:nvPr/>
        </p:nvSpPr>
        <p:spPr>
          <a:xfrm>
            <a:off x="0" y="3286124"/>
            <a:ext cx="714348" cy="64294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>
            <a:normAutofit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NETOČAN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ODGOVOR 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:/</a:t>
            </a:r>
            <a:endParaRPr lang="hr-H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448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TOČAN  ODGOVOR </a:t>
            </a:r>
          </a:p>
          <a:p>
            <a:pPr>
              <a:buNone/>
            </a:pP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 pitchFamily="2" charset="2"/>
              </a:rPr>
              <a:t>                 </a:t>
            </a:r>
            <a:r>
              <a:rPr lang="hr-HR" sz="9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hr-HR" sz="9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Koja je karakteristična funkcijska skupina svih </a:t>
            </a:r>
            <a:r>
              <a:rPr lang="hr-HR" b="1" dirty="0" err="1" smtClean="0"/>
              <a:t>karboksilnih</a:t>
            </a:r>
            <a:r>
              <a:rPr lang="hr-HR" b="1" dirty="0" smtClean="0"/>
              <a:t> kiselina: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</a:t>
            </a:r>
          </a:p>
          <a:p>
            <a:r>
              <a:rPr lang="hr-HR" dirty="0" smtClean="0"/>
              <a:t>A)  </a:t>
            </a:r>
            <a:r>
              <a:rPr lang="hr-HR" dirty="0" err="1" smtClean="0"/>
              <a:t>karboksilna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B) </a:t>
            </a:r>
            <a:r>
              <a:rPr lang="hr-HR" dirty="0" err="1" smtClean="0"/>
              <a:t>hidroksilna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C) </a:t>
            </a:r>
            <a:r>
              <a:rPr lang="hr-HR" dirty="0" err="1" smtClean="0"/>
              <a:t>karbonilna</a:t>
            </a:r>
            <a:endParaRPr lang="hr-HR" dirty="0"/>
          </a:p>
        </p:txBody>
      </p:sp>
      <p:pic>
        <p:nvPicPr>
          <p:cNvPr id="5" name="Slika 4" descr="fdseafrsf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143116"/>
            <a:ext cx="4638700" cy="4120988"/>
          </a:xfrm>
          <a:prstGeom prst="rect">
            <a:avLst/>
          </a:prstGeom>
        </p:spPr>
      </p:pic>
      <p:sp>
        <p:nvSpPr>
          <p:cNvPr id="10" name="Action Button: Help 9">
            <a:hlinkClick r:id="" action="ppaction://hlinkshowjump?jump=nextslide" highlightClick="1"/>
          </p:cNvPr>
          <p:cNvSpPr/>
          <p:nvPr/>
        </p:nvSpPr>
        <p:spPr>
          <a:xfrm>
            <a:off x="0" y="4429132"/>
            <a:ext cx="857224" cy="78581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Action Button: Help 10">
            <a:hlinkClick r:id="" action="ppaction://hlinkshowjump?jump=nextslide" highlightClick="1"/>
          </p:cNvPr>
          <p:cNvSpPr/>
          <p:nvPr/>
        </p:nvSpPr>
        <p:spPr>
          <a:xfrm>
            <a:off x="0" y="3286124"/>
            <a:ext cx="857224" cy="71438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Action Button: Help 11">
            <a:hlinkClick r:id="rId3" action="ppaction://hlinksldjump" highlightClick="1"/>
          </p:cNvPr>
          <p:cNvSpPr/>
          <p:nvPr/>
        </p:nvSpPr>
        <p:spPr>
          <a:xfrm>
            <a:off x="0" y="2000240"/>
            <a:ext cx="857224" cy="78581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>
            <a:normAutofit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NETOČAN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ODGOVOR 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:/</a:t>
            </a:r>
            <a:endParaRPr lang="hr-H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448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TOČAN  ODGOVOR </a:t>
            </a:r>
          </a:p>
          <a:p>
            <a:pPr>
              <a:buNone/>
            </a:pP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 pitchFamily="2" charset="2"/>
              </a:rPr>
              <a:t>                 </a:t>
            </a:r>
            <a:r>
              <a:rPr lang="hr-HR" sz="9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hr-HR" sz="9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Koji od navedenih napitaka u svom sastavu ne sadrži </a:t>
            </a:r>
            <a:r>
              <a:rPr lang="hr-HR" b="1" dirty="0" err="1" smtClean="0"/>
              <a:t>karboksilne</a:t>
            </a:r>
            <a:r>
              <a:rPr lang="hr-HR" b="1" dirty="0" smtClean="0"/>
              <a:t> kiseline: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</a:t>
            </a:r>
          </a:p>
          <a:p>
            <a:r>
              <a:rPr lang="hr-HR" dirty="0" smtClean="0"/>
              <a:t>A)  vino </a:t>
            </a:r>
          </a:p>
          <a:p>
            <a:endParaRPr lang="hr-HR" dirty="0"/>
          </a:p>
          <a:p>
            <a:r>
              <a:rPr lang="hr-HR" dirty="0" smtClean="0"/>
              <a:t>B)  limunada</a:t>
            </a:r>
          </a:p>
          <a:p>
            <a:endParaRPr lang="hr-HR" dirty="0"/>
          </a:p>
          <a:p>
            <a:r>
              <a:rPr lang="hr-HR" dirty="0" smtClean="0"/>
              <a:t>C)  </a:t>
            </a:r>
            <a:r>
              <a:rPr lang="hr-HR" dirty="0" err="1" smtClean="0"/>
              <a:t>Coca</a:t>
            </a:r>
            <a:r>
              <a:rPr lang="hr-HR" dirty="0" smtClean="0"/>
              <a:t>-Cola</a:t>
            </a:r>
            <a:endParaRPr lang="hr-HR" dirty="0"/>
          </a:p>
        </p:txBody>
      </p:sp>
      <p:pic>
        <p:nvPicPr>
          <p:cNvPr id="4" name="Slika 3" descr="dklsmsfcsf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071678"/>
            <a:ext cx="5134003" cy="4357431"/>
          </a:xfrm>
          <a:prstGeom prst="rect">
            <a:avLst/>
          </a:prstGeom>
        </p:spPr>
      </p:pic>
      <p:sp>
        <p:nvSpPr>
          <p:cNvPr id="5" name="Action Button: Help 4">
            <a:hlinkClick r:id="" action="ppaction://hlinkshowjump?jump=nextslide" highlightClick="1"/>
          </p:cNvPr>
          <p:cNvSpPr/>
          <p:nvPr/>
        </p:nvSpPr>
        <p:spPr>
          <a:xfrm>
            <a:off x="0" y="2214554"/>
            <a:ext cx="785786" cy="57150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ction Button: Help 5">
            <a:hlinkClick r:id="" action="ppaction://hlinkshowjump?jump=nextslide" highlightClick="1"/>
          </p:cNvPr>
          <p:cNvSpPr/>
          <p:nvPr/>
        </p:nvSpPr>
        <p:spPr>
          <a:xfrm>
            <a:off x="0" y="3357562"/>
            <a:ext cx="714348" cy="71438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ction Button: Help 6">
            <a:hlinkClick r:id="rId3" action="ppaction://hlinksldjump" highlightClick="1"/>
          </p:cNvPr>
          <p:cNvSpPr/>
          <p:nvPr/>
        </p:nvSpPr>
        <p:spPr>
          <a:xfrm>
            <a:off x="0" y="4572008"/>
            <a:ext cx="785786" cy="57150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>
            <a:normAutofit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NETOČAN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ODGOVOR 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:/</a:t>
            </a:r>
            <a:endParaRPr lang="hr-H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448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TOČAN  ODGOVOR </a:t>
            </a:r>
          </a:p>
          <a:p>
            <a:pPr>
              <a:buNone/>
            </a:pP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 pitchFamily="2" charset="2"/>
              </a:rPr>
              <a:t>                 </a:t>
            </a:r>
            <a:r>
              <a:rPr lang="hr-HR" sz="9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hr-HR" sz="9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 smtClean="0"/>
              <a:t>Više masne kiseline su one koje zajedno s drugim molekulama izgrađuju: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A) ugljikohidrate ili šećere </a:t>
            </a:r>
          </a:p>
          <a:p>
            <a:endParaRPr lang="hr-HR" dirty="0"/>
          </a:p>
          <a:p>
            <a:r>
              <a:rPr lang="hr-HR" dirty="0" smtClean="0"/>
              <a:t>B) bjelančevine ili proteine  </a:t>
            </a:r>
          </a:p>
          <a:p>
            <a:endParaRPr lang="hr-HR" dirty="0"/>
          </a:p>
          <a:p>
            <a:r>
              <a:rPr lang="hr-HR" dirty="0" smtClean="0"/>
              <a:t>C) masti i ulja</a:t>
            </a:r>
            <a:endParaRPr lang="hr-HR" dirty="0"/>
          </a:p>
        </p:txBody>
      </p:sp>
      <p:pic>
        <p:nvPicPr>
          <p:cNvPr id="4" name="Slika 3" descr="dsfflokd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65" y="2143116"/>
            <a:ext cx="7386683" cy="4029100"/>
          </a:xfrm>
          <a:prstGeom prst="rect">
            <a:avLst/>
          </a:prstGeom>
        </p:spPr>
      </p:pic>
      <p:sp>
        <p:nvSpPr>
          <p:cNvPr id="5" name="Action Button: Help 4">
            <a:hlinkClick r:id="" action="ppaction://hlinkshowjump?jump=nextslide" highlightClick="1"/>
          </p:cNvPr>
          <p:cNvSpPr/>
          <p:nvPr/>
        </p:nvSpPr>
        <p:spPr>
          <a:xfrm>
            <a:off x="0" y="2714620"/>
            <a:ext cx="785786" cy="64294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ction Button: Help 5">
            <a:hlinkClick r:id="" action="ppaction://hlinkshowjump?jump=nextslide" highlightClick="1"/>
          </p:cNvPr>
          <p:cNvSpPr/>
          <p:nvPr/>
        </p:nvSpPr>
        <p:spPr>
          <a:xfrm>
            <a:off x="0" y="4000504"/>
            <a:ext cx="857224" cy="64294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ction Button: Help 6">
            <a:hlinkClick r:id="rId3" action="ppaction://hlinksldjump" highlightClick="1"/>
          </p:cNvPr>
          <p:cNvSpPr/>
          <p:nvPr/>
        </p:nvSpPr>
        <p:spPr>
          <a:xfrm>
            <a:off x="0" y="5072074"/>
            <a:ext cx="785786" cy="71438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>
            <a:normAutofit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NETOČAN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ODGOVOR 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:/</a:t>
            </a:r>
            <a:endParaRPr lang="hr-H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>
            <a:normAutofit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NETOČAN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ODGOVOR 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:/</a:t>
            </a:r>
            <a:endParaRPr lang="hr-H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448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TOČAN  ODGOVOR </a:t>
            </a:r>
          </a:p>
          <a:p>
            <a:pPr>
              <a:buNone/>
            </a:pP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 pitchFamily="2" charset="2"/>
              </a:rPr>
              <a:t>                 </a:t>
            </a:r>
            <a:r>
              <a:rPr lang="hr-HR" sz="9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hr-HR" sz="9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Gorenje je kemijska reakcija s: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A)  vodikom </a:t>
            </a:r>
          </a:p>
          <a:p>
            <a:endParaRPr lang="hr-HR" dirty="0" smtClean="0"/>
          </a:p>
          <a:p>
            <a:r>
              <a:rPr lang="hr-HR" dirty="0" smtClean="0"/>
              <a:t>B)  kisikom</a:t>
            </a:r>
          </a:p>
          <a:p>
            <a:endParaRPr lang="hr-HR" dirty="0" smtClean="0"/>
          </a:p>
          <a:p>
            <a:r>
              <a:rPr lang="hr-HR" dirty="0" smtClean="0"/>
              <a:t>C)  ugljikovim dioksidom</a:t>
            </a:r>
            <a:endParaRPr lang="hr-HR" dirty="0"/>
          </a:p>
        </p:txBody>
      </p:sp>
      <p:pic>
        <p:nvPicPr>
          <p:cNvPr id="4" name="Picture 3" descr="555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66568">
            <a:off x="4042961" y="2456277"/>
            <a:ext cx="5067015" cy="3371868"/>
          </a:xfrm>
          <a:prstGeom prst="rect">
            <a:avLst/>
          </a:prstGeom>
        </p:spPr>
      </p:pic>
      <p:sp>
        <p:nvSpPr>
          <p:cNvPr id="5" name="Action Button: Help 4">
            <a:hlinkClick r:id="" action="ppaction://hlinkshowjump?jump=nextslide" highlightClick="1"/>
          </p:cNvPr>
          <p:cNvSpPr/>
          <p:nvPr/>
        </p:nvSpPr>
        <p:spPr>
          <a:xfrm>
            <a:off x="0" y="2071678"/>
            <a:ext cx="714348" cy="71438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ction Button: Help 5">
            <a:hlinkClick r:id="" action="ppaction://hlinkshowjump?jump=nextslide" highlightClick="1"/>
          </p:cNvPr>
          <p:cNvSpPr/>
          <p:nvPr/>
        </p:nvSpPr>
        <p:spPr>
          <a:xfrm>
            <a:off x="0" y="4500570"/>
            <a:ext cx="714348" cy="64294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ction Button: Help 6">
            <a:hlinkClick r:id="rId3" action="ppaction://hlinksldjump" highlightClick="1"/>
          </p:cNvPr>
          <p:cNvSpPr/>
          <p:nvPr/>
        </p:nvSpPr>
        <p:spPr>
          <a:xfrm>
            <a:off x="0" y="3286124"/>
            <a:ext cx="785786" cy="71438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>
            <a:normAutofit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NETOČAN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ODGOVOR 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:/</a:t>
            </a:r>
            <a:endParaRPr lang="hr-H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448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TOČAN  ODGOVOR </a:t>
            </a:r>
          </a:p>
          <a:p>
            <a:pPr>
              <a:buNone/>
            </a:pP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 pitchFamily="2" charset="2"/>
              </a:rPr>
              <a:t>                 </a:t>
            </a:r>
            <a:r>
              <a:rPr lang="hr-HR" sz="9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hr-HR" sz="9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Produkti gorenja alkohola su: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A)  voda i sumporov dioksid</a:t>
            </a:r>
          </a:p>
          <a:p>
            <a:endParaRPr lang="hr-HR" dirty="0" smtClean="0"/>
          </a:p>
          <a:p>
            <a:r>
              <a:rPr lang="hr-HR" dirty="0" smtClean="0"/>
              <a:t>B)  voda i kalcijev karbonat</a:t>
            </a:r>
          </a:p>
          <a:p>
            <a:endParaRPr lang="hr-HR" dirty="0" smtClean="0"/>
          </a:p>
          <a:p>
            <a:r>
              <a:rPr lang="hr-HR" dirty="0" smtClean="0"/>
              <a:t>C)  voda i ugljikov dioksid</a:t>
            </a:r>
          </a:p>
          <a:p>
            <a:endParaRPr lang="hr-HR" dirty="0"/>
          </a:p>
        </p:txBody>
      </p:sp>
      <p:pic>
        <p:nvPicPr>
          <p:cNvPr id="4" name="Picture 3" descr="klč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714621"/>
            <a:ext cx="3786182" cy="4143380"/>
          </a:xfrm>
          <a:prstGeom prst="rect">
            <a:avLst/>
          </a:prstGeom>
        </p:spPr>
      </p:pic>
      <p:sp>
        <p:nvSpPr>
          <p:cNvPr id="5" name="Action Button: Help 4">
            <a:hlinkClick r:id="" action="ppaction://hlinkshowjump?jump=nextslide" highlightClick="1"/>
          </p:cNvPr>
          <p:cNvSpPr/>
          <p:nvPr/>
        </p:nvSpPr>
        <p:spPr>
          <a:xfrm>
            <a:off x="0" y="2143116"/>
            <a:ext cx="785786" cy="64294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ction Button: Help 5">
            <a:hlinkClick r:id="" action="ppaction://hlinkshowjump?jump=nextslide" highlightClick="1"/>
          </p:cNvPr>
          <p:cNvSpPr/>
          <p:nvPr/>
        </p:nvSpPr>
        <p:spPr>
          <a:xfrm>
            <a:off x="0" y="3429000"/>
            <a:ext cx="785786" cy="64294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ction Button: Help 6">
            <a:hlinkClick r:id="rId3" action="ppaction://hlinksldjump" highlightClick="1"/>
          </p:cNvPr>
          <p:cNvSpPr/>
          <p:nvPr/>
        </p:nvSpPr>
        <p:spPr>
          <a:xfrm>
            <a:off x="0" y="4572008"/>
            <a:ext cx="785786" cy="64294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>
            <a:normAutofit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NETOČAN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ODGOVOR 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:/</a:t>
            </a:r>
            <a:endParaRPr lang="hr-H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448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TOČAN  ODGOVOR </a:t>
            </a:r>
          </a:p>
          <a:p>
            <a:pPr>
              <a:buNone/>
            </a:pP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 pitchFamily="2" charset="2"/>
              </a:rPr>
              <a:t>                 </a:t>
            </a:r>
            <a:r>
              <a:rPr lang="hr-HR" sz="9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hr-HR" sz="9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Alkohol se može dobiti: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A)  octeno-kiselim </a:t>
            </a:r>
            <a:r>
              <a:rPr lang="hr-HR" dirty="0" smtClean="0"/>
              <a:t>vrenjem 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B)  mliječnim </a:t>
            </a:r>
            <a:r>
              <a:rPr lang="hr-HR" dirty="0" smtClean="0"/>
              <a:t>vrenjem 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C)  </a:t>
            </a:r>
            <a:r>
              <a:rPr lang="hr-HR" dirty="0" smtClean="0"/>
              <a:t>alkoholnim vrenjem 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Picture 3" descr="fdbf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357298"/>
            <a:ext cx="3786182" cy="5214959"/>
          </a:xfrm>
          <a:prstGeom prst="rect">
            <a:avLst/>
          </a:prstGeom>
        </p:spPr>
      </p:pic>
      <p:sp>
        <p:nvSpPr>
          <p:cNvPr id="5" name="Action Button: Help 4">
            <a:hlinkClick r:id="" action="ppaction://hlinkshowjump?jump=nextslide" highlightClick="1"/>
          </p:cNvPr>
          <p:cNvSpPr/>
          <p:nvPr/>
        </p:nvSpPr>
        <p:spPr>
          <a:xfrm>
            <a:off x="0" y="2000240"/>
            <a:ext cx="785786" cy="78581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ction Button: Help 5">
            <a:hlinkClick r:id="" action="ppaction://hlinkshowjump?jump=nextslide" highlightClick="1"/>
          </p:cNvPr>
          <p:cNvSpPr/>
          <p:nvPr/>
        </p:nvSpPr>
        <p:spPr>
          <a:xfrm>
            <a:off x="0" y="3286124"/>
            <a:ext cx="714348" cy="64294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ction Button: Help 6">
            <a:hlinkClick r:id="rId3" action="ppaction://hlinksldjump" highlightClick="1"/>
          </p:cNvPr>
          <p:cNvSpPr/>
          <p:nvPr/>
        </p:nvSpPr>
        <p:spPr>
          <a:xfrm>
            <a:off x="0" y="4500570"/>
            <a:ext cx="785786" cy="64294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>
            <a:normAutofit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NETOČAN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ODGOVOR 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:/</a:t>
            </a:r>
            <a:endParaRPr lang="hr-H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448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TOČAN  ODGOVOR </a:t>
            </a:r>
          </a:p>
          <a:p>
            <a:pPr>
              <a:buNone/>
            </a:pP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 pitchFamily="2" charset="2"/>
              </a:rPr>
              <a:t>                 </a:t>
            </a:r>
            <a:r>
              <a:rPr lang="hr-HR" sz="9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hr-HR" sz="9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448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TOČAN  ODGOVOR </a:t>
            </a:r>
          </a:p>
          <a:p>
            <a:pPr>
              <a:buNone/>
            </a:pP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 pitchFamily="2" charset="2"/>
              </a:rPr>
              <a:t>                 </a:t>
            </a:r>
            <a:r>
              <a:rPr lang="hr-HR" sz="9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hr-HR" sz="9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Alkoholnim vrenjem ili fermentacijom nastaje: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A)  metanol </a:t>
            </a:r>
            <a:r>
              <a:rPr lang="hr-HR" dirty="0" smtClean="0"/>
              <a:t>i voda 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B)  etanol </a:t>
            </a:r>
            <a:r>
              <a:rPr lang="hr-HR" dirty="0" smtClean="0"/>
              <a:t>i ugljikov dioksid 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C)  ocat </a:t>
            </a:r>
            <a:r>
              <a:rPr lang="hr-HR" dirty="0" smtClean="0"/>
              <a:t>i ugljikov dioksid </a:t>
            </a:r>
            <a:endParaRPr lang="hr-HR" dirty="0"/>
          </a:p>
        </p:txBody>
      </p:sp>
      <p:pic>
        <p:nvPicPr>
          <p:cNvPr id="4" name="Picture 3" descr="hghgh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785794"/>
            <a:ext cx="7429552" cy="5286412"/>
          </a:xfrm>
          <a:prstGeom prst="rect">
            <a:avLst/>
          </a:prstGeom>
        </p:spPr>
      </p:pic>
      <p:sp>
        <p:nvSpPr>
          <p:cNvPr id="5" name="Action Button: Help 4">
            <a:hlinkClick r:id="" action="ppaction://hlinkshowjump?jump=nextslide" highlightClick="1"/>
          </p:cNvPr>
          <p:cNvSpPr/>
          <p:nvPr/>
        </p:nvSpPr>
        <p:spPr>
          <a:xfrm>
            <a:off x="0" y="2143116"/>
            <a:ext cx="785786" cy="71438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ction Button: Help 5">
            <a:hlinkClick r:id="" action="ppaction://hlinkshowjump?jump=nextslide" highlightClick="1"/>
          </p:cNvPr>
          <p:cNvSpPr/>
          <p:nvPr/>
        </p:nvSpPr>
        <p:spPr>
          <a:xfrm>
            <a:off x="0" y="4500570"/>
            <a:ext cx="857224" cy="71438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ction Button: Help 6">
            <a:hlinkClick r:id="rId3" action="ppaction://hlinksldjump" highlightClick="1"/>
          </p:cNvPr>
          <p:cNvSpPr/>
          <p:nvPr/>
        </p:nvSpPr>
        <p:spPr>
          <a:xfrm>
            <a:off x="0" y="3286124"/>
            <a:ext cx="857224" cy="71438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>
            <a:normAutofit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NETOČAN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ODGOVOR 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:/</a:t>
            </a:r>
            <a:endParaRPr lang="hr-H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448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TOČAN  ODGOVOR </a:t>
            </a:r>
          </a:p>
          <a:p>
            <a:pPr>
              <a:buNone/>
            </a:pP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 pitchFamily="2" charset="2"/>
              </a:rPr>
              <a:t>                 </a:t>
            </a:r>
            <a:r>
              <a:rPr lang="hr-HR" sz="9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hr-HR" sz="9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Aromatski ugljikovodici su: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A) </a:t>
            </a:r>
            <a:r>
              <a:rPr lang="hr-HR" dirty="0" smtClean="0"/>
              <a:t>ravni nezasićeni ugljikovodici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B) </a:t>
            </a:r>
            <a:r>
              <a:rPr lang="hr-HR" dirty="0" smtClean="0"/>
              <a:t>prstenasti nezasićeni ugljikovodici 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C) </a:t>
            </a:r>
            <a:r>
              <a:rPr lang="hr-HR" dirty="0" smtClean="0"/>
              <a:t>prstenasti zasićeni ugljikovodici </a:t>
            </a:r>
            <a:endParaRPr lang="hr-HR" dirty="0"/>
          </a:p>
        </p:txBody>
      </p:sp>
      <p:pic>
        <p:nvPicPr>
          <p:cNvPr id="4" name="Picture 3" descr="bvcb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5072074"/>
            <a:ext cx="5786478" cy="2699426"/>
          </a:xfrm>
          <a:prstGeom prst="rect">
            <a:avLst/>
          </a:prstGeom>
        </p:spPr>
      </p:pic>
      <p:sp>
        <p:nvSpPr>
          <p:cNvPr id="5" name="Action Button: Help 4">
            <a:hlinkClick r:id="" action="ppaction://hlinkshowjump?jump=nextslide" highlightClick="1"/>
          </p:cNvPr>
          <p:cNvSpPr/>
          <p:nvPr/>
        </p:nvSpPr>
        <p:spPr>
          <a:xfrm>
            <a:off x="0" y="2214554"/>
            <a:ext cx="785786" cy="64294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ction Button: Help 5">
            <a:hlinkClick r:id="" action="ppaction://hlinkshowjump?jump=nextslide" highlightClick="1"/>
          </p:cNvPr>
          <p:cNvSpPr/>
          <p:nvPr/>
        </p:nvSpPr>
        <p:spPr>
          <a:xfrm>
            <a:off x="0" y="4500570"/>
            <a:ext cx="857224" cy="64294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ction Button: Help 6">
            <a:hlinkClick r:id="rId3" action="ppaction://hlinksldjump" highlightClick="1"/>
          </p:cNvPr>
          <p:cNvSpPr/>
          <p:nvPr/>
        </p:nvSpPr>
        <p:spPr>
          <a:xfrm>
            <a:off x="0" y="3357562"/>
            <a:ext cx="785786" cy="64294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.04396  0.027 0.07993  0.06 0.07993  C 0.099 0.07993  0.113 0.03996  0.119 0.01599  L 0.125 -0.01599  C 0.131 -0.03996  0.146 -0.07993  0.19 -0.07993  C 0.218 -0.07993  0.25 -0.04396  0.25 0  C 0.25 0.04396  0.218 0.07993  0.19 0.07993  C 0.146 0.07993  0.131 0.03996  0.125 0.01599  L 0.119 -0.01599  C 0.113 -0.03996  0.099 -0.07993  0.06 -0.07993  C 0.027 -0.07993  0 -0.04396  0 0  Z" pathEditMode="relative" ptsTypes="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>
            <a:normAutofit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NETOČAN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ODGOVOR 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:/</a:t>
            </a:r>
            <a:endParaRPr lang="hr-H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448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TOČAN  ODGOVOR </a:t>
            </a:r>
          </a:p>
          <a:p>
            <a:pPr>
              <a:buNone/>
            </a:pP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 pitchFamily="2" charset="2"/>
              </a:rPr>
              <a:t>                 </a:t>
            </a:r>
            <a:r>
              <a:rPr lang="hr-HR" sz="9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hr-HR" sz="9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Benzen daje: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A) </a:t>
            </a:r>
            <a:r>
              <a:rPr lang="hr-HR" dirty="0" smtClean="0"/>
              <a:t> pozitivan test s bromnom vodom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B)  </a:t>
            </a:r>
            <a:r>
              <a:rPr lang="hr-HR" dirty="0" smtClean="0"/>
              <a:t>negativan test s bromnom vodom 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C) </a:t>
            </a:r>
            <a:r>
              <a:rPr lang="hr-HR" dirty="0" smtClean="0"/>
              <a:t> pozitivan test s otopinom kalijeva permanganata </a:t>
            </a:r>
            <a:endParaRPr lang="hr-HR" dirty="0"/>
          </a:p>
        </p:txBody>
      </p:sp>
      <p:pic>
        <p:nvPicPr>
          <p:cNvPr id="4" name="Picture 3" descr="ffdgdfg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2714612" cy="2071678"/>
          </a:xfrm>
          <a:prstGeom prst="rect">
            <a:avLst/>
          </a:prstGeom>
        </p:spPr>
      </p:pic>
      <p:sp>
        <p:nvSpPr>
          <p:cNvPr id="5" name="Action Button: Help 4">
            <a:hlinkClick r:id="" action="ppaction://hlinkshowjump?jump=nextslide" highlightClick="1"/>
          </p:cNvPr>
          <p:cNvSpPr/>
          <p:nvPr/>
        </p:nvSpPr>
        <p:spPr>
          <a:xfrm>
            <a:off x="0" y="2071678"/>
            <a:ext cx="785786" cy="78581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ction Button: Help 5">
            <a:hlinkClick r:id="" action="ppaction://hlinkshowjump?jump=nextslide" highlightClick="1"/>
          </p:cNvPr>
          <p:cNvSpPr/>
          <p:nvPr/>
        </p:nvSpPr>
        <p:spPr>
          <a:xfrm>
            <a:off x="0" y="4643446"/>
            <a:ext cx="785786" cy="71438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ction Button: Help 6">
            <a:hlinkClick r:id="rId3" action="ppaction://hlinksldjump" highlightClick="1"/>
          </p:cNvPr>
          <p:cNvSpPr/>
          <p:nvPr/>
        </p:nvSpPr>
        <p:spPr>
          <a:xfrm>
            <a:off x="0" y="3357562"/>
            <a:ext cx="785786" cy="78581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>
            <a:normAutofit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NETOČAN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ODGOVOR 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:/</a:t>
            </a:r>
            <a:endParaRPr lang="hr-H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448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TOČAN  ODGOVOR </a:t>
            </a:r>
          </a:p>
          <a:p>
            <a:pPr>
              <a:buNone/>
            </a:pP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 pitchFamily="2" charset="2"/>
              </a:rPr>
              <a:t>                 </a:t>
            </a:r>
            <a:r>
              <a:rPr lang="hr-HR" sz="9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hr-HR" sz="9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 smtClean="0"/>
              <a:t>Neutralizacija je reakcija između: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A)  octa i vode</a:t>
            </a:r>
          </a:p>
          <a:p>
            <a:endParaRPr lang="hr-HR" dirty="0"/>
          </a:p>
          <a:p>
            <a:r>
              <a:rPr lang="hr-HR" dirty="0" smtClean="0"/>
              <a:t>B)  octa i kiseline</a:t>
            </a:r>
          </a:p>
          <a:p>
            <a:endParaRPr lang="hr-HR" dirty="0"/>
          </a:p>
          <a:p>
            <a:r>
              <a:rPr lang="hr-HR" dirty="0" smtClean="0"/>
              <a:t>C)  octa i lužine</a:t>
            </a:r>
            <a:endParaRPr lang="hr-HR" dirty="0"/>
          </a:p>
        </p:txBody>
      </p:sp>
      <p:pic>
        <p:nvPicPr>
          <p:cNvPr id="4" name="Slika 3" descr="imagesCAE42M8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733" y="2000240"/>
            <a:ext cx="5329267" cy="4857760"/>
          </a:xfrm>
          <a:prstGeom prst="rect">
            <a:avLst/>
          </a:prstGeom>
        </p:spPr>
      </p:pic>
      <p:sp>
        <p:nvSpPr>
          <p:cNvPr id="5" name="Action Button: Help 4">
            <a:hlinkClick r:id="" action="ppaction://hlinkshowjump?jump=nextslide" highlightClick="1"/>
          </p:cNvPr>
          <p:cNvSpPr/>
          <p:nvPr/>
        </p:nvSpPr>
        <p:spPr>
          <a:xfrm>
            <a:off x="0" y="1928802"/>
            <a:ext cx="785786" cy="92869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ction Button: Help 5">
            <a:hlinkClick r:id="" action="ppaction://hlinkshowjump?jump=nextslide" highlightClick="1"/>
          </p:cNvPr>
          <p:cNvSpPr/>
          <p:nvPr/>
        </p:nvSpPr>
        <p:spPr>
          <a:xfrm>
            <a:off x="0" y="3214686"/>
            <a:ext cx="785786" cy="8572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ction Button: Help 6">
            <a:hlinkClick r:id="rId3" action="ppaction://hlinksldjump" highlightClick="1"/>
          </p:cNvPr>
          <p:cNvSpPr/>
          <p:nvPr/>
        </p:nvSpPr>
        <p:spPr>
          <a:xfrm>
            <a:off x="0" y="4500570"/>
            <a:ext cx="785786" cy="78581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Alkeni su: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A)   zasićeni ugljikovodici</a:t>
            </a:r>
          </a:p>
          <a:p>
            <a:endParaRPr lang="hr-HR" dirty="0" smtClean="0"/>
          </a:p>
          <a:p>
            <a:r>
              <a:rPr lang="hr-HR" dirty="0" smtClean="0"/>
              <a:t>B)  nezasićeni ugljikovodici</a:t>
            </a:r>
          </a:p>
          <a:p>
            <a:endParaRPr lang="hr-HR" dirty="0" smtClean="0"/>
          </a:p>
          <a:p>
            <a:r>
              <a:rPr lang="hr-HR" dirty="0" smtClean="0"/>
              <a:t>C) </a:t>
            </a:r>
            <a:r>
              <a:rPr lang="hr-HR" dirty="0" smtClean="0"/>
              <a:t> prezasićeni ugljikovodici </a:t>
            </a:r>
            <a:endParaRPr lang="hr-HR" dirty="0"/>
          </a:p>
        </p:txBody>
      </p:sp>
      <p:pic>
        <p:nvPicPr>
          <p:cNvPr id="5" name="Picture 4" descr="hgfng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571744"/>
            <a:ext cx="3643306" cy="4286256"/>
          </a:xfrm>
          <a:prstGeom prst="rect">
            <a:avLst/>
          </a:prstGeom>
        </p:spPr>
      </p:pic>
      <p:sp>
        <p:nvSpPr>
          <p:cNvPr id="6" name="Action Button: Help 5">
            <a:hlinkClick r:id="" action="ppaction://hlinkshowjump?jump=nextslide" highlightClick="1"/>
          </p:cNvPr>
          <p:cNvSpPr/>
          <p:nvPr/>
        </p:nvSpPr>
        <p:spPr>
          <a:xfrm>
            <a:off x="0" y="4500570"/>
            <a:ext cx="785786" cy="64294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ction Button: Help 6">
            <a:hlinkClick r:id="" action="ppaction://hlinkshowjump?jump=nextslide" highlightClick="1"/>
          </p:cNvPr>
          <p:cNvSpPr/>
          <p:nvPr/>
        </p:nvSpPr>
        <p:spPr>
          <a:xfrm>
            <a:off x="0" y="3357562"/>
            <a:ext cx="714348" cy="57150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Action Button: Help 7">
            <a:hlinkClick r:id="rId3" action="ppaction://hlinksldjump" highlightClick="1"/>
          </p:cNvPr>
          <p:cNvSpPr/>
          <p:nvPr/>
        </p:nvSpPr>
        <p:spPr>
          <a:xfrm>
            <a:off x="0" y="2143116"/>
            <a:ext cx="714348" cy="57150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>
            <a:normAutofit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NETOČAN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ODGOVOR 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:/</a:t>
            </a:r>
            <a:endParaRPr lang="hr-H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448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TOČAN  ODGOVOR </a:t>
            </a:r>
          </a:p>
          <a:p>
            <a:pPr>
              <a:buNone/>
            </a:pP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 pitchFamily="2" charset="2"/>
              </a:rPr>
              <a:t>                 </a:t>
            </a:r>
            <a:r>
              <a:rPr lang="hr-HR" sz="9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hr-HR" sz="9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AM_06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9144000" cy="5577717"/>
          </a:xfrm>
        </p:spPr>
      </p:pic>
      <p:sp>
        <p:nvSpPr>
          <p:cNvPr id="5" name="Rectangle 4"/>
          <p:cNvSpPr/>
          <p:nvPr/>
        </p:nvSpPr>
        <p:spPr>
          <a:xfrm>
            <a:off x="714348" y="0"/>
            <a:ext cx="792961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KRAJ </a:t>
            </a:r>
            <a:r>
              <a:rPr lang="hr-HR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sym typeface="Wingdings" pitchFamily="2" charset="2"/>
              </a:rPr>
              <a:t></a:t>
            </a:r>
            <a:endParaRPr lang="en-US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>
            <a:normAutofit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NETOČAN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ODGOVOR 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:/</a:t>
            </a:r>
            <a:endParaRPr lang="hr-H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448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TOČAN  ODGOVOR </a:t>
            </a:r>
          </a:p>
          <a:p>
            <a:pPr>
              <a:buNone/>
            </a:pP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 pitchFamily="2" charset="2"/>
              </a:rPr>
              <a:t>                 </a:t>
            </a:r>
            <a:r>
              <a:rPr lang="hr-HR" sz="9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hr-HR" sz="9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Octeno – kiselim vrenjem: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A)  iz alkohola metanola nastaje ocat uz pomoć </a:t>
            </a:r>
            <a:r>
              <a:rPr lang="hr-HR" dirty="0" err="1" smtClean="0"/>
              <a:t>kvaščevih</a:t>
            </a:r>
            <a:r>
              <a:rPr lang="hr-HR" dirty="0" smtClean="0"/>
              <a:t> gljivica </a:t>
            </a:r>
          </a:p>
          <a:p>
            <a:endParaRPr lang="hr-HR" dirty="0"/>
          </a:p>
          <a:p>
            <a:r>
              <a:rPr lang="hr-HR" dirty="0" smtClean="0"/>
              <a:t>B)  iz šećera glukoze uz nedovoljan pristup zraka nastaje ocat</a:t>
            </a:r>
          </a:p>
          <a:p>
            <a:endParaRPr lang="hr-HR" dirty="0"/>
          </a:p>
          <a:p>
            <a:r>
              <a:rPr lang="hr-HR" dirty="0" smtClean="0"/>
              <a:t>C) kisik iz zraka uz pomoć octenih bakterija oksidira alkohol etanol u ocat</a:t>
            </a:r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Action Button: Help 3">
            <a:hlinkClick r:id="" action="ppaction://hlinkshowjump?jump=nextslide" highlightClick="1"/>
          </p:cNvPr>
          <p:cNvSpPr/>
          <p:nvPr/>
        </p:nvSpPr>
        <p:spPr>
          <a:xfrm>
            <a:off x="0" y="1500174"/>
            <a:ext cx="785786" cy="92869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ction Button: Help 4">
            <a:hlinkClick r:id="" action="ppaction://hlinkshowjump?jump=nextslide" highlightClick="1"/>
          </p:cNvPr>
          <p:cNvSpPr/>
          <p:nvPr/>
        </p:nvSpPr>
        <p:spPr>
          <a:xfrm>
            <a:off x="0" y="3214686"/>
            <a:ext cx="785786" cy="92869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ction Button: Help 5">
            <a:hlinkClick r:id="rId2" action="ppaction://hlinksldjump" highlightClick="1"/>
          </p:cNvPr>
          <p:cNvSpPr/>
          <p:nvPr/>
        </p:nvSpPr>
        <p:spPr>
          <a:xfrm>
            <a:off x="0" y="4929198"/>
            <a:ext cx="857224" cy="8572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>
            <a:normAutofit/>
          </a:bodyPr>
          <a:lstStyle/>
          <a:p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NETOČAN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ODGOVOR  </a:t>
            </a:r>
            <a:r>
              <a:rPr lang="hr-HR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:/</a:t>
            </a:r>
            <a:endParaRPr lang="hr-H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476</Words>
  <Application>Microsoft Office PowerPoint</Application>
  <PresentationFormat>On-screen Show (4:3)</PresentationFormat>
  <Paragraphs>176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tema</vt:lpstr>
      <vt:lpstr>~KEMIJA~</vt:lpstr>
      <vt:lpstr>Kisela svojstva vodenih otopina karboksilnih kiselina potječu od:</vt:lpstr>
      <vt:lpstr>Slide 3</vt:lpstr>
      <vt:lpstr>Slide 4</vt:lpstr>
      <vt:lpstr>Neutralizacija je reakcija između:</vt:lpstr>
      <vt:lpstr>Slide 6</vt:lpstr>
      <vt:lpstr>Slide 7</vt:lpstr>
      <vt:lpstr>Octeno – kiselim vrenjem: </vt:lpstr>
      <vt:lpstr>Slide 9</vt:lpstr>
      <vt:lpstr>Slide 10</vt:lpstr>
      <vt:lpstr>Soli octene kiseline nazivaju se:</vt:lpstr>
      <vt:lpstr>Slide 12</vt:lpstr>
      <vt:lpstr>Slide 13</vt:lpstr>
      <vt:lpstr>U reakciji octa i sode bikarbone nastaje plin kojeg sadržavaju i gazirana pića, a to je:</vt:lpstr>
      <vt:lpstr>Slide 15</vt:lpstr>
      <vt:lpstr>Slide 16</vt:lpstr>
      <vt:lpstr>9 %-tni alkoholni ocat kojim zakiseljavamo hranu u svom sastavu sadrži:</vt:lpstr>
      <vt:lpstr>Slide 18</vt:lpstr>
      <vt:lpstr>Slide 19</vt:lpstr>
      <vt:lpstr>Karboksilne kiseline su organski spojevi opće formule:</vt:lpstr>
      <vt:lpstr>Slide 21</vt:lpstr>
      <vt:lpstr>Slide 22</vt:lpstr>
      <vt:lpstr>Koja je karakteristična funkcijska skupina svih karboksilnih kiselina:</vt:lpstr>
      <vt:lpstr>Slide 24</vt:lpstr>
      <vt:lpstr>Slide 25</vt:lpstr>
      <vt:lpstr>Koji od navedenih napitaka u svom sastavu ne sadrži karboksilne kiseline:</vt:lpstr>
      <vt:lpstr>Slide 27</vt:lpstr>
      <vt:lpstr>Slide 28</vt:lpstr>
      <vt:lpstr>Više masne kiseline su one koje zajedno s drugim molekulama izgrađuju:</vt:lpstr>
      <vt:lpstr>Slide 30</vt:lpstr>
      <vt:lpstr>Slide 31</vt:lpstr>
      <vt:lpstr>Gorenje je kemijska reakcija s:</vt:lpstr>
      <vt:lpstr>Slide 33</vt:lpstr>
      <vt:lpstr>Slide 34</vt:lpstr>
      <vt:lpstr>Produkti gorenja alkohola su:</vt:lpstr>
      <vt:lpstr>Slide 36</vt:lpstr>
      <vt:lpstr>Slide 37</vt:lpstr>
      <vt:lpstr>Alkohol se može dobiti:</vt:lpstr>
      <vt:lpstr>Slide 39</vt:lpstr>
      <vt:lpstr>Slide 40</vt:lpstr>
      <vt:lpstr>Alkoholnim vrenjem ili fermentacijom nastaje:</vt:lpstr>
      <vt:lpstr>Slide 42</vt:lpstr>
      <vt:lpstr>Slide 43</vt:lpstr>
      <vt:lpstr>Aromatski ugljikovodici su:</vt:lpstr>
      <vt:lpstr>Slide 45</vt:lpstr>
      <vt:lpstr>Slide 46</vt:lpstr>
      <vt:lpstr>Benzen daje:</vt:lpstr>
      <vt:lpstr>Slide 48</vt:lpstr>
      <vt:lpstr>Slide 49</vt:lpstr>
      <vt:lpstr>Alkeni su:</vt:lpstr>
      <vt:lpstr>Slide 51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~KEMIJA~</dc:title>
  <dc:creator>Guest</dc:creator>
  <cp:lastModifiedBy>Korisnik</cp:lastModifiedBy>
  <cp:revision>14</cp:revision>
  <dcterms:created xsi:type="dcterms:W3CDTF">2013-03-18T12:19:56Z</dcterms:created>
  <dcterms:modified xsi:type="dcterms:W3CDTF">2013-03-19T17:15:09Z</dcterms:modified>
</cp:coreProperties>
</file>