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68" r:id="rId3"/>
    <p:sldId id="265" r:id="rId4"/>
    <p:sldId id="258" r:id="rId5"/>
    <p:sldId id="260" r:id="rId6"/>
    <p:sldId id="266" r:id="rId7"/>
    <p:sldId id="259" r:id="rId8"/>
    <p:sldId id="261" r:id="rId9"/>
    <p:sldId id="267" r:id="rId10"/>
    <p:sldId id="262" r:id="rId11"/>
    <p:sldId id="263" r:id="rId12"/>
    <p:sldId id="264" r:id="rId13"/>
    <p:sldId id="274" r:id="rId14"/>
    <p:sldId id="275" r:id="rId15"/>
    <p:sldId id="269" r:id="rId16"/>
    <p:sldId id="271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58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989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432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132857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3426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39100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1249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1484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8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9759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602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444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1662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140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7607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52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788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Saturday, May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43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2A07B2-76E1-4E77-93A2-402C8E8EE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720000"/>
            <a:ext cx="5015638" cy="280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800"/>
              <a:t>ZAbavna KEMIJA</a:t>
            </a:r>
            <a:br>
              <a:rPr lang="hr-HR" sz="4800"/>
            </a:br>
            <a:br>
              <a:rPr lang="hr-HR" sz="4800"/>
            </a:br>
            <a:endParaRPr lang="hr-HR" sz="48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648B7ED-DF62-47AE-B4AB-ABF8D103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9"/>
            <a:ext cx="5015638" cy="19368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3158B7D-1F03-4691-A12E-CFCCCA50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09" y="3946311"/>
            <a:ext cx="2686050" cy="1704975"/>
          </a:xfrm>
          <a:prstGeom prst="rect">
            <a:avLst/>
          </a:prstGeom>
        </p:spPr>
      </p:pic>
      <p:pic>
        <p:nvPicPr>
          <p:cNvPr id="16" name="Picture 3" descr="Network connection abstract against a white background">
            <a:extLst>
              <a:ext uri="{FF2B5EF4-FFF2-40B4-BE49-F238E27FC236}">
                <a16:creationId xmlns:a16="http://schemas.microsoft.com/office/drawing/2014/main" id="{71727FD4-DB4E-930D-5480-04AB47556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881" b="-1"/>
          <a:stretch/>
        </p:blipFill>
        <p:spPr>
          <a:xfrm>
            <a:off x="6529067" y="10"/>
            <a:ext cx="5662935" cy="6857990"/>
          </a:xfrm>
          <a:custGeom>
            <a:avLst/>
            <a:gdLst/>
            <a:ahLst/>
            <a:cxnLst/>
            <a:rect l="l" t="t" r="r" b="b"/>
            <a:pathLst>
              <a:path w="5662935" h="6858000">
                <a:moveTo>
                  <a:pt x="598332" y="0"/>
                </a:moveTo>
                <a:lnTo>
                  <a:pt x="5662935" y="0"/>
                </a:lnTo>
                <a:lnTo>
                  <a:pt x="5662935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7" y="5515036"/>
                  <a:pt x="1066080" y="5030470"/>
                  <a:pt x="1217563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80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64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49A29E80-F651-4E23-9199-6303B02AA122}"/>
              </a:ext>
            </a:extLst>
          </p:cNvPr>
          <p:cNvSpPr txBox="1"/>
          <p:nvPr/>
        </p:nvSpPr>
        <p:spPr>
          <a:xfrm>
            <a:off x="390922" y="196445"/>
            <a:ext cx="11410156" cy="688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i="1" u="sng" dirty="0">
                <a:ln>
                  <a:noFill/>
                </a:ln>
                <a:gradFill>
                  <a:gsLst>
                    <a:gs pos="0">
                      <a:srgbClr val="1F4E79"/>
                    </a:gs>
                    <a:gs pos="50000">
                      <a:srgbClr val="5B9BD5"/>
                    </a:gs>
                    <a:gs pos="100000">
                      <a:srgbClr val="9DC3E6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 me vidiš, sad me ne vidiš</a:t>
            </a:r>
            <a:endParaRPr lang="hr-H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Štapić za uši namočite u crvenoj otopini u čaši i njime na ružičastom papiru napišite svoje kratko pismo…nekoliko riječi. 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Iznad plamena plamenika na sigurnoj visini kratko držite pismo dok ne uočite promjenu.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Sljedeći korak je da papir stavite iznad čaše s vrućom vodom i držite ga iznad vruće vode dok ponovo ne vidite promjenu.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završenog pokusa odgovorite na kratko pitanje: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 je uzrokovalo uočene promjene?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b="1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Toplina ili voda?   Možda oboje?</a:t>
            </a:r>
            <a:endParaRPr lang="hr-H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d me vidiš, sad me ne vidiš_video">
            <a:hlinkClick r:id="" action="ppaction://media"/>
            <a:extLst>
              <a:ext uri="{FF2B5EF4-FFF2-40B4-BE49-F238E27FC236}">
                <a16:creationId xmlns:a16="http://schemas.microsoft.com/office/drawing/2014/main" id="{2D59D5D3-28FA-4828-8B38-538BF6F31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469" y="395416"/>
            <a:ext cx="3169508" cy="5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1D1BBAE-F7A7-4DB4-84B3-17964B32F3A0}"/>
              </a:ext>
            </a:extLst>
          </p:cNvPr>
          <p:cNvSpPr txBox="1"/>
          <p:nvPr/>
        </p:nvSpPr>
        <p:spPr>
          <a:xfrm>
            <a:off x="915132" y="216663"/>
            <a:ext cx="10879789" cy="6359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sada, budući da nam je ostalo još vremena, pokazat ćemo kako neke rakete odlijeću u orbitu ostavljajući za sobom oblak magle…u ovom slučaju smjesu kisika i vodene pare</a:t>
            </a: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 epruvetu s malo vodikova peroksida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dodati par zrnaca kalijeva </a:t>
            </a:r>
            <a:r>
              <a:rPr lang="hr-HR" sz="2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permanganata</a:t>
            </a: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61F964C-0118-4DB7-8E01-2C0145283430}"/>
              </a:ext>
            </a:extLst>
          </p:cNvPr>
          <p:cNvSpPr txBox="1"/>
          <p:nvPr/>
        </p:nvSpPr>
        <p:spPr>
          <a:xfrm>
            <a:off x="3204594" y="4488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4" name="VID_20221013_130531">
            <a:hlinkClick r:id="" action="ppaction://media"/>
            <a:extLst>
              <a:ext uri="{FF2B5EF4-FFF2-40B4-BE49-F238E27FC236}">
                <a16:creationId xmlns:a16="http://schemas.microsoft.com/office/drawing/2014/main" id="{F9BB4D75-C322-4D4E-A374-25E5D77B8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845" y="2459660"/>
            <a:ext cx="2282006" cy="40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2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762362DE-7747-4D8B-99FA-8E36F0B15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988E083-AE5F-4D02-A612-699EB4B06BC2}"/>
              </a:ext>
            </a:extLst>
          </p:cNvPr>
          <p:cNvSpPr txBox="1"/>
          <p:nvPr/>
        </p:nvSpPr>
        <p:spPr>
          <a:xfrm>
            <a:off x="5135754" y="628617"/>
            <a:ext cx="6368858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sz="48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…kako u pustinji  zagrijati vodu u</a:t>
            </a: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sz="4800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 papirnatoj čaši </a:t>
            </a:r>
            <a:r>
              <a:rPr lang="en-US" sz="4800" cap="all">
                <a:ln w="3175" cmpd="sng">
                  <a:noFill/>
                </a:ln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4800" cap="all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grpSp>
        <p:nvGrpSpPr>
          <p:cNvPr id="34" name="Group 20">
            <a:extLst>
              <a:ext uri="{FF2B5EF4-FFF2-40B4-BE49-F238E27FC236}">
                <a16:creationId xmlns:a16="http://schemas.microsoft.com/office/drawing/2014/main" id="{25123E6E-F713-4254-A6BF-358CC8EC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690FE0-5412-4598-8AD6-769BB36E2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50BB6-6709-408E-BEFD-24DC5E3C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03B410-983E-40D8-A4EA-2BB747CB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B92421-6A58-4A51-AB7D-B97EA85E3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D092B0B-C6FB-4CDC-ABE8-5C817CAC6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niOkvir 1">
            <a:extLst>
              <a:ext uri="{FF2B5EF4-FFF2-40B4-BE49-F238E27FC236}">
                <a16:creationId xmlns:a16="http://schemas.microsoft.com/office/drawing/2014/main" id="{36F3F31D-E46D-4343-9CA8-D9E17089DAA8}"/>
              </a:ext>
            </a:extLst>
          </p:cNvPr>
          <p:cNvSpPr txBox="1"/>
          <p:nvPr/>
        </p:nvSpPr>
        <p:spPr>
          <a:xfrm>
            <a:off x="5623538" y="4766502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FF00"/>
                </a:solidFill>
              </a:rPr>
              <a:t>Problemsko pitanje:</a:t>
            </a:r>
          </a:p>
          <a:p>
            <a:r>
              <a:rPr lang="hr-HR" dirty="0">
                <a:solidFill>
                  <a:srgbClr val="FFFF00"/>
                </a:solidFill>
              </a:rPr>
              <a:t>Hoće li se i kada čaša zapaliti?</a:t>
            </a:r>
          </a:p>
          <a:p>
            <a:r>
              <a:rPr lang="hr-HR" dirty="0">
                <a:solidFill>
                  <a:srgbClr val="FFFF00"/>
                </a:solidFill>
              </a:rPr>
              <a:t>Ako hoće, zašto?</a:t>
            </a:r>
          </a:p>
        </p:txBody>
      </p:sp>
      <p:pic>
        <p:nvPicPr>
          <p:cNvPr id="5" name="zagrijavanje vode u papirnatoj čaši-video (1)">
            <a:hlinkClick r:id="" action="ppaction://media"/>
            <a:extLst>
              <a:ext uri="{FF2B5EF4-FFF2-40B4-BE49-F238E27FC236}">
                <a16:creationId xmlns:a16="http://schemas.microsoft.com/office/drawing/2014/main" id="{47ECCFA6-E37D-4E74-89C1-BC319191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010" y="628617"/>
            <a:ext cx="2896494" cy="51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1D09C50-9752-4FAB-9755-C593A7FF4101}"/>
              </a:ext>
            </a:extLst>
          </p:cNvPr>
          <p:cNvSpPr txBox="1"/>
          <p:nvPr/>
        </p:nvSpPr>
        <p:spPr>
          <a:xfrm>
            <a:off x="439615" y="1556468"/>
            <a:ext cx="10884877" cy="3745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dok rakete polijeću iz pustinje dižući oblake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pustinjskog pijeska u zrak…iz njega izranja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najpoznatija od svih zmija</a:t>
            </a:r>
            <a:endParaRPr lang="hr-H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CRNA MAMBA!!!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330898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zatvorenom, stol, stol za objedovanje&#10;&#10;Opis je automatski generiran">
            <a:extLst>
              <a:ext uri="{FF2B5EF4-FFF2-40B4-BE49-F238E27FC236}">
                <a16:creationId xmlns:a16="http://schemas.microsoft.com/office/drawing/2014/main" id="{DFEAE3EA-5D3D-4B44-B85D-A4F844AEB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 b="435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zatvorenom, zeleno&#10;&#10;Opis je automatski generiran">
            <a:extLst>
              <a:ext uri="{FF2B5EF4-FFF2-40B4-BE49-F238E27FC236}">
                <a16:creationId xmlns:a16="http://schemas.microsoft.com/office/drawing/2014/main" id="{7B67B54F-E86B-405D-865E-7F636687F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367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na mamba 1 _video">
            <a:hlinkClick r:id="" action="ppaction://media"/>
            <a:extLst>
              <a:ext uri="{FF2B5EF4-FFF2-40B4-BE49-F238E27FC236}">
                <a16:creationId xmlns:a16="http://schemas.microsoft.com/office/drawing/2014/main" id="{F91F3FFC-786F-4298-AD87-83F60760D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928" y="356872"/>
            <a:ext cx="3456144" cy="61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37214A4-997B-4C95-951E-08E1B51B5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1682548-5273-440C-BC86-3591FBF7EF04}"/>
              </a:ext>
            </a:extLst>
          </p:cNvPr>
          <p:cNvSpPr txBox="1"/>
          <p:nvPr/>
        </p:nvSpPr>
        <p:spPr>
          <a:xfrm>
            <a:off x="561584" y="1295399"/>
            <a:ext cx="6965285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HVALA   NA  POZORNOSTI 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7A8868-805D-4C18-8A8B-4817BA9FF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F59EB9-1EAB-47CE-AC8B-8EFD96929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786ADE-071C-435B-81E3-54A82DD5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46AF6B-37AC-410E-9A0A-2F70B937A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EF4DD0-8A5B-40F1-88BA-ABE5ADE4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A5EA8C-8F33-4994-A748-233E839E4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2456BC00-972F-4A39-A3C7-E48324F54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994" y="1027646"/>
            <a:ext cx="377375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69F31E-51F6-43E1-A0A6-767F3D76A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99" y="625787"/>
            <a:ext cx="10968096" cy="6169296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RADIONICA KEMIJE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Periodic</a:t>
            </a: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Table – song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400" b="1" u="sng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MIŠEL: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Periodni sustav elemenata je tablica…</a:t>
            </a:r>
            <a:r>
              <a:rPr lang="hr-HR" sz="1400" b="1" dirty="0" err="1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</a:t>
            </a:r>
            <a:r>
              <a:rPr lang="hr-HR" sz="1400" b="1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400" b="1" dirty="0" err="1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</a:t>
            </a:r>
            <a:r>
              <a:rPr lang="hr-HR" sz="1400" b="1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400" b="1" dirty="0" err="1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</a:t>
            </a:r>
            <a:r>
              <a:rPr lang="hr-HR" sz="1400" b="1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..vidite ju na zidu, tablica koja je temelj znanosti koja nam donosi puno muke i problema…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Ali, danas nećemo o takvoj kemiji, danas ćemo pokazati kako kemija može biti zabavna, mistična, lijepa.. danas ćemo pokazati da je kemija…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400" b="1" u="sng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FILIP:</a:t>
            </a:r>
            <a:r>
              <a:rPr lang="hr-HR" sz="1400" u="sng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…znanost koja povezuje nemoguće s mogućim, znanost s magijom, vidljivo s </a:t>
            </a:r>
            <a:r>
              <a:rPr lang="hr-HR" sz="140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nevidljim</a:t>
            </a:r>
            <a:r>
              <a:rPr lang="hr-HR" sz="14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 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Znamo da bez kemije ne bi postojao život, znamo da još uvijek ne znamo sve njene tajne i dosege i znamo da, iako je uglavnom ne razumijemo, možemo bar malo uživati u njenoj tajnovitosti!</a:t>
            </a: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400" u="sng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LUKA: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početak, 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Sad me vidiš, sad me ne vidiš – pisanje nevidljivog pisma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Potom,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Crtamo svoj vlastiti otok s blagom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na kraju, još malo čarolije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Bojanje plamena solima alkalijskih i </a:t>
            </a:r>
            <a:r>
              <a:rPr lang="hr-HR" sz="1400" dirty="0" err="1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zemnoalkalijskih</a:t>
            </a:r>
            <a:r>
              <a:rPr lang="hr-HR" sz="1400" dirty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metala</a:t>
            </a:r>
            <a:endParaRPr lang="hr-HR" sz="14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310570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D481C137-6819-47D9-BAEB-2E4A7BCE0316}"/>
              </a:ext>
            </a:extLst>
          </p:cNvPr>
          <p:cNvSpPr txBox="1"/>
          <p:nvPr/>
        </p:nvSpPr>
        <p:spPr>
          <a:xfrm>
            <a:off x="701796" y="339019"/>
            <a:ext cx="8952157" cy="6703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000" i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Bojanje plamena solima alkalijskih i </a:t>
            </a:r>
            <a:r>
              <a:rPr lang="hr-HR" sz="4000" i="1" u="sng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zemnoalkalijskih</a:t>
            </a:r>
            <a:r>
              <a:rPr lang="hr-HR" sz="4000" i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metala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 alkalijskih i </a:t>
            </a:r>
            <a:r>
              <a:rPr lang="hr-HR" sz="32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zemnoalkalijskih</a:t>
            </a:r>
            <a:r>
              <a:rPr lang="hr-HR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metala bitan su sastojak raketa za vatromete. Najčešće se koriste kalijev </a:t>
            </a:r>
            <a:r>
              <a:rPr lang="hr-HR" sz="32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klorat</a:t>
            </a:r>
            <a:r>
              <a:rPr lang="hr-HR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barijev nitrat i </a:t>
            </a:r>
            <a:r>
              <a:rPr lang="hr-HR" sz="32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stroncijev</a:t>
            </a:r>
            <a:r>
              <a:rPr lang="hr-HR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nitrat..</a:t>
            </a:r>
            <a:endParaRPr lang="hr-H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Kao gorivo se koriste aluminij, magnezij, drveni ugljen, sumpor i još neke druge tvari. </a:t>
            </a:r>
            <a:endParaRPr lang="hr-H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Ispitivanje bojom plamena provodi se i u analitičkoj kemiji pri detektiranju i dokazivanju tih metala u nekom uzorku.</a:t>
            </a:r>
            <a:endParaRPr lang="hr-H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9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D279042-A8D2-4C8D-9774-FEFFB222F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154" y="151002"/>
            <a:ext cx="10573815" cy="65685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4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Bojanje plamena solima alkalijskih i </a:t>
            </a:r>
            <a:r>
              <a:rPr lang="hr-HR" sz="144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zemnoalkalijskih</a:t>
            </a:r>
            <a:r>
              <a:rPr lang="hr-HR" sz="144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metala</a:t>
            </a:r>
            <a:endParaRPr lang="hr-HR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56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bočicama s pumpicom (raspršivačem) nalaze se otopine soli alkalijskih i </a:t>
            </a:r>
            <a:r>
              <a:rPr lang="hr-HR" sz="7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zemnoalkalijskih</a:t>
            </a: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metala, 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Li,    Na,   K,   Ca,   Ba.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Pritiskom na pumpicu, raspršite sadržaj bočice u šušteći plamen plamenika. 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Prema boji plamena odgonetnite otopinu soli kojeg metala imate u bočici, ako znamo da: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 – boji plamen u </a:t>
            </a:r>
            <a:r>
              <a:rPr lang="hr-HR" sz="7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crveno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– boji plamen u </a:t>
            </a:r>
            <a:r>
              <a:rPr lang="hr-HR" sz="7200" dirty="0">
                <a:solidFill>
                  <a:srgbClr val="4472C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žuto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– boji plamen u </a:t>
            </a:r>
            <a:r>
              <a:rPr lang="hr-HR" sz="7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ljubičasto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 – boji plamen u </a:t>
            </a:r>
            <a:r>
              <a:rPr lang="hr-HR" sz="7200" dirty="0">
                <a:solidFill>
                  <a:srgbClr val="A4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ciglasto crveno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– boji plamen u </a:t>
            </a:r>
            <a:r>
              <a:rPr lang="hr-HR" sz="7200" dirty="0"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zeleno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3678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671607A6-E239-418D-852F-B7BA56B2C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107509"/>
              </p:ext>
            </p:extLst>
          </p:nvPr>
        </p:nvGraphicFramePr>
        <p:xfrm>
          <a:off x="394283" y="239707"/>
          <a:ext cx="2927757" cy="4479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198" imgH="8010306" progId="AcroExch.Document.DC">
                  <p:embed/>
                </p:oleObj>
              </mc:Choice>
              <mc:Fallback>
                <p:oleObj name="Acrobat Document" r:id="rId4" imgW="5667198" imgH="80103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4283" y="239707"/>
                        <a:ext cx="2927757" cy="4479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VID_20220927_173059">
            <a:hlinkClick r:id="" action="ppaction://media"/>
            <a:extLst>
              <a:ext uri="{FF2B5EF4-FFF2-40B4-BE49-F238E27FC236}">
                <a16:creationId xmlns:a16="http://schemas.microsoft.com/office/drawing/2014/main" id="{0C6FE31A-2C80-4F53-A4EB-6E68F137D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6205" y="583142"/>
            <a:ext cx="2767607" cy="49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niOkvir 2">
                <a:extLst>
                  <a:ext uri="{FF2B5EF4-FFF2-40B4-BE49-F238E27FC236}">
                    <a16:creationId xmlns:a16="http://schemas.microsoft.com/office/drawing/2014/main" id="{B3AF8DF7-8F6D-41FD-AD31-96B62E4AD1FC}"/>
                  </a:ext>
                </a:extLst>
              </p:cNvPr>
              <p:cNvSpPr txBox="1"/>
              <p:nvPr/>
            </p:nvSpPr>
            <p:spPr>
              <a:xfrm>
                <a:off x="540726" y="450859"/>
                <a:ext cx="10484827" cy="50970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r-HR" sz="3600" i="1" u="sng" dirty="0"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Otok s blagom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hr-HR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r-HR" sz="2800" dirty="0"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Kad se užarenim štapićem ili </a:t>
                </a:r>
                <a:r>
                  <a:rPr lang="hr-HR" sz="2800" dirty="0" err="1"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tinjajućom</a:t>
                </a:r>
                <a:r>
                  <a:rPr lang="hr-HR" sz="2800" dirty="0"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hr-HR" sz="2800" dirty="0" err="1"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triješćicom</a:t>
                </a:r>
                <a:r>
                  <a:rPr lang="hr-HR" sz="2800" dirty="0"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dotakne „polazna točka“, pri povišenoj temperaturi se kalijev nitrat razlaže na kalijev nitrit i kisik.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hr-H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r-HR" sz="2800" i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 KNO</a:t>
                </a:r>
                <a:r>
                  <a:rPr lang="hr-HR" sz="2800" i="1" baseline="-25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hr-HR" sz="2800" i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(s)   </a:t>
                </a:r>
                <a14:m>
                  <m:oMath xmlns:m="http://schemas.openxmlformats.org/officeDocument/2006/math">
                    <m:r>
                      <a:rPr lang="hr-HR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hr-HR" sz="2800" i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2 KNO</a:t>
                </a:r>
                <a:r>
                  <a:rPr lang="hr-HR" sz="2800" i="1" baseline="-25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hr-HR" sz="2800" i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(s)  + O</a:t>
                </a:r>
                <a:r>
                  <a:rPr lang="hr-HR" sz="2800" i="1" baseline="-25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hr-HR" sz="2800" i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hr-H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r-HR" sz="2800" dirty="0"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Istodobno se na tom mjestu papir užari, odnosno gori tinjajući. Žar se dalje širi po konturi crteža, pa nakon nekog vremena slika postane vidljiva. </a:t>
                </a:r>
                <a:endParaRPr lang="hr-H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kstniOkvir 2">
                <a:extLst>
                  <a:ext uri="{FF2B5EF4-FFF2-40B4-BE49-F238E27FC236}">
                    <a16:creationId xmlns:a16="http://schemas.microsoft.com/office/drawing/2014/main" id="{B3AF8DF7-8F6D-41FD-AD31-96B62E4AD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26" y="450859"/>
                <a:ext cx="10484827" cy="5097036"/>
              </a:xfrm>
              <a:prstGeom prst="rect">
                <a:avLst/>
              </a:prstGeom>
              <a:blipFill>
                <a:blip r:embed="rId2"/>
                <a:stretch>
                  <a:fillRect l="-1802" t="-2033" r="-1337" b="-215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08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399245F8-1F00-40FA-B4CE-4AA48210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615" y="286043"/>
            <a:ext cx="1987468" cy="3328704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940F18F-4E38-4FAA-8B01-022C77B78A3B}"/>
              </a:ext>
            </a:extLst>
          </p:cNvPr>
          <p:cNvSpPr txBox="1"/>
          <p:nvPr/>
        </p:nvSpPr>
        <p:spPr>
          <a:xfrm>
            <a:off x="414177" y="162125"/>
            <a:ext cx="8301984" cy="6083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600" b="1" i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Crtanje otoka s blagom</a:t>
            </a:r>
            <a:endParaRPr lang="hr-H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komadu filter papira označite olovkom jednu točku.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Slikarski kist namočite u bezbojnu otopinu KNO</a:t>
            </a:r>
            <a:r>
              <a:rPr lang="hr-HR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čaši. 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Počevši od nacrtane točke crtajte svoj otok s blagom povlačeći crte i krivulje po papiru pazeći pri tom da linija nigdje ne bude prekinuta.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Papir objesite na stalak tako da ga pričvrstite štipaljkom.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Pustite da se crtež osuši. 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Tinjajućom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triješčicom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dotaknite označenu točku na papiru dok ne uočite iskru i pustite da se formira skica vašeg otoka s blagom.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7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ok s blagom_video">
            <a:hlinkClick r:id="" action="ppaction://media"/>
            <a:extLst>
              <a:ext uri="{FF2B5EF4-FFF2-40B4-BE49-F238E27FC236}">
                <a16:creationId xmlns:a16="http://schemas.microsoft.com/office/drawing/2014/main" id="{0F511FD7-31C4-466F-ADCE-672EA8AB1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1349" y="464608"/>
            <a:ext cx="3129301" cy="55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D27829C-BDA3-4812-AF66-D20D86D4DE72}"/>
              </a:ext>
            </a:extLst>
          </p:cNvPr>
          <p:cNvSpPr txBox="1"/>
          <p:nvPr/>
        </p:nvSpPr>
        <p:spPr>
          <a:xfrm>
            <a:off x="1134940" y="552333"/>
            <a:ext cx="9922119" cy="4430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3600" i="1" u="sng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 me vidiš, sad me ne vidiš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 se ružičasti kompleks </a:t>
            </a:r>
            <a:r>
              <a:rPr lang="hr-HR" sz="2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kobaltova</a:t>
            </a: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(II) klorida </a:t>
            </a:r>
            <a:r>
              <a:rPr lang="hr-HR" sz="2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heksahidrata</a:t>
            </a: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ugrije, on gubi dio vode i prelazi u plavi kompleks </a:t>
            </a:r>
            <a:r>
              <a:rPr lang="hr-HR" sz="2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kobaltova</a:t>
            </a: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(II) klorida </a:t>
            </a:r>
            <a:r>
              <a:rPr lang="hr-HR" sz="2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dihidrata</a:t>
            </a: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koji je plave boje.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Plavi kompleks je higroskopan i iznad čaše s vrućom vodom ponovo prelazi u ružičasti kompleks. 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30959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309</TotalTime>
  <Words>758</Words>
  <Application>Microsoft Office PowerPoint</Application>
  <PresentationFormat>Široki zaslon</PresentationFormat>
  <Paragraphs>95</Paragraphs>
  <Slides>18</Slides>
  <Notes>0</Notes>
  <HiddenSlides>0</HiddenSlides>
  <MMClips>6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Cambria Math</vt:lpstr>
      <vt:lpstr>Century Gothic</vt:lpstr>
      <vt:lpstr>Wingdings 3</vt:lpstr>
      <vt:lpstr>Isječak</vt:lpstr>
      <vt:lpstr>Acrobat Document</vt:lpstr>
      <vt:lpstr>ZAbavna KEMIJA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Snježana Starčević-Lovreković</dc:creator>
  <cp:lastModifiedBy>Snježana Starčević-Lovreković</cp:lastModifiedBy>
  <cp:revision>27</cp:revision>
  <dcterms:created xsi:type="dcterms:W3CDTF">2022-09-26T16:38:00Z</dcterms:created>
  <dcterms:modified xsi:type="dcterms:W3CDTF">2023-05-19T23:02:07Z</dcterms:modified>
</cp:coreProperties>
</file>