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434"/>
    <a:srgbClr val="3A7E3A"/>
    <a:srgbClr val="459545"/>
    <a:srgbClr val="007E00"/>
    <a:srgbClr val="408C40"/>
    <a:srgbClr val="007400"/>
    <a:srgbClr val="006000"/>
    <a:srgbClr val="387C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8004" autoAdjust="0"/>
    <p:restoredTop sz="94660"/>
  </p:normalViewPr>
  <p:slideViewPr>
    <p:cSldViewPr>
      <p:cViewPr varScale="1">
        <p:scale>
          <a:sx n="68" d="100"/>
          <a:sy n="68" d="100"/>
        </p:scale>
        <p:origin x="3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Click to edit Master text styles</a:t>
            </a:r>
          </a:p>
          <a:p>
            <a:pPr lvl="1"/>
            <a:r>
              <a:rPr lang="hr-HR" noProof="0" smtClean="0"/>
              <a:t>Second level</a:t>
            </a:r>
          </a:p>
          <a:p>
            <a:pPr lvl="2"/>
            <a:r>
              <a:rPr lang="hr-HR" noProof="0" smtClean="0"/>
              <a:t>Third level</a:t>
            </a:r>
          </a:p>
          <a:p>
            <a:pPr lvl="3"/>
            <a:r>
              <a:rPr lang="hr-HR" noProof="0" smtClean="0"/>
              <a:t>Fourth level</a:t>
            </a:r>
          </a:p>
          <a:p>
            <a:pPr lvl="4"/>
            <a:r>
              <a:rPr lang="hr-HR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85A7D8B-CDE3-4C9F-A52F-658BFC32E046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:\SysPrint\Udzbenici\INFO\_šprance PPT\6razred pozadina.png"/>
          <p:cNvPicPr>
            <a:picLocks noChangeAspect="1" noChangeArrowheads="1"/>
          </p:cNvPicPr>
          <p:nvPr/>
        </p:nvPicPr>
        <p:blipFill>
          <a:blip r:embed="rId2">
            <a:lum brigh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755"/>
          <a:stretch>
            <a:fillRect/>
          </a:stretch>
        </p:blipFill>
        <p:spPr bwMode="auto">
          <a:xfrm>
            <a:off x="241300" y="0"/>
            <a:ext cx="8902700" cy="371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0"/>
            <a:ext cx="250825" cy="6858000"/>
          </a:xfrm>
          <a:prstGeom prst="rect">
            <a:avLst/>
          </a:prstGeom>
          <a:solidFill>
            <a:srgbClr val="00743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r-HR">
              <a:latin typeface="Arial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 rot="16200000">
            <a:off x="-1722438" y="3676651"/>
            <a:ext cx="3679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r-HR" sz="1400" dirty="0">
                <a:solidFill>
                  <a:schemeClr val="bg1"/>
                </a:solidFill>
                <a:latin typeface="Arial" charset="0"/>
              </a:rPr>
              <a:t>Udžbenik informatike za 6. razred</a:t>
            </a:r>
          </a:p>
        </p:txBody>
      </p:sp>
      <p:pic>
        <p:nvPicPr>
          <p:cNvPr id="7" name="Picture 9" descr="DZ kru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620713"/>
            <a:ext cx="1082675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4005064"/>
            <a:ext cx="79883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2565400"/>
            <a:ext cx="7991475" cy="1150938"/>
          </a:xfrm>
        </p:spPr>
        <p:txBody>
          <a:bodyPr/>
          <a:lstStyle>
            <a:lvl1pPr marL="0" indent="0" algn="ctr">
              <a:buFontTx/>
              <a:buNone/>
              <a:defRPr sz="3600">
                <a:solidFill>
                  <a:srgbClr val="D4F0D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hr-HR" smtClean="0"/>
              <a:t>Kliknite da biste uredili stil podnaslova matrice</a:t>
            </a:r>
            <a:endParaRPr lang="hr-H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7CFD93-3B07-4906-B74E-D18FCA0CAFE4}" type="slidenum">
              <a:rPr lang="hr-HR" altLang="sr-Latn-RS"/>
              <a:pPr/>
              <a:t>‹#›</a:t>
            </a:fld>
            <a:endParaRPr lang="hr-HR" altLang="sr-Latn-RS"/>
          </a:p>
        </p:txBody>
      </p:sp>
      <p:sp>
        <p:nvSpPr>
          <p:cNvPr id="13" name="TekstniOkvir 11">
            <a:extLst>
              <a:ext uri="{FF2B5EF4-FFF2-40B4-BE49-F238E27FC236}">
                <a16:creationId xmlns:a16="http://schemas.microsoft.com/office/drawing/2014/main" id="{E8FF45E0-06FD-4280-950F-1342B0BF6341}"/>
              </a:ext>
            </a:extLst>
          </p:cNvPr>
          <p:cNvSpPr txBox="1"/>
          <p:nvPr userDrawn="1"/>
        </p:nvSpPr>
        <p:spPr>
          <a:xfrm>
            <a:off x="2771800" y="1098034"/>
            <a:ext cx="115212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hr-H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hr-HR" sz="1300" spc="150" baseline="0" dirty="0">
                <a:solidFill>
                  <a:schemeClr val="bg1"/>
                </a:solidFill>
                <a:latin typeface="Impact" panose="020B0806030902050204" pitchFamily="34" charset="0"/>
              </a:rPr>
              <a:t>SysPrint</a:t>
            </a:r>
          </a:p>
        </p:txBody>
      </p:sp>
      <p:sp>
        <p:nvSpPr>
          <p:cNvPr id="14" name="TekstniOkvir 12">
            <a:extLst>
              <a:ext uri="{FF2B5EF4-FFF2-40B4-BE49-F238E27FC236}">
                <a16:creationId xmlns:a16="http://schemas.microsoft.com/office/drawing/2014/main" id="{9DDE84DC-EECF-4BBC-9C6E-CE76F593AD67}"/>
              </a:ext>
            </a:extLst>
          </p:cNvPr>
          <p:cNvSpPr txBox="1"/>
          <p:nvPr userDrawn="1"/>
        </p:nvSpPr>
        <p:spPr>
          <a:xfrm>
            <a:off x="5385563" y="1021090"/>
            <a:ext cx="1835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hr-H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hr-HR" sz="1800" dirty="0">
                <a:solidFill>
                  <a:schemeClr val="bg1"/>
                </a:solidFill>
                <a:latin typeface="Adobe Garamond Pro Bold" panose="02020702060506020403" pitchFamily="18" charset="-18"/>
              </a:rPr>
              <a:t>udzbenik.</a:t>
            </a:r>
            <a:r>
              <a:rPr lang="hr-HR" sz="1050" dirty="0">
                <a:solidFill>
                  <a:schemeClr val="bg1"/>
                </a:solidFill>
                <a:latin typeface="Adobe Garamond Pro Bold" panose="02020702060506020403" pitchFamily="18" charset="-18"/>
              </a:rPr>
              <a:t>hr</a:t>
            </a:r>
            <a:endParaRPr lang="hr-HR" sz="1100" dirty="0">
              <a:solidFill>
                <a:schemeClr val="bg1"/>
              </a:solidFill>
              <a:latin typeface="Adobe Garamond Pro Bold" panose="02020702060506020403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329859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AABB3C-9B8A-4A06-9190-041A92493976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60957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005F1F-58AC-4DE5-884D-E1AA491C5C84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746792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CF3CB0-5956-4F4A-9DB0-4DAEEA68A4DA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83299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47EA4B-9C47-4677-AB33-5ED3F2F44DD3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7106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2CBFAE-A946-4E7F-9BA4-61F9A384F82E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772855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D1DE58-AD07-4515-9FFC-E385EAB5B725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46353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4E2D0E-2621-4784-A6D8-9F7835042481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156241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62E85F-2386-4EC2-8996-DBC1FC9415A2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342782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D2B958-1D40-4346-9EC2-FA0CCD609121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04460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r-HR" noProof="0" smtClean="0"/>
              <a:t>Kliknite ikonu da biste dodali  sliku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AF8A1F-69EB-49E2-82AE-9362AAB8E6A4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773677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250825" cy="6858000"/>
          </a:xfrm>
          <a:prstGeom prst="rect">
            <a:avLst/>
          </a:prstGeom>
          <a:gradFill rotWithShape="1">
            <a:gsLst>
              <a:gs pos="0">
                <a:srgbClr val="74CE7D"/>
              </a:gs>
              <a:gs pos="100000">
                <a:srgbClr val="005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r-HR">
              <a:latin typeface="Arial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Uredite stil naslova matrice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Uredite stilove teksta matrice</a:t>
            </a:r>
          </a:p>
          <a:p>
            <a:pPr lvl="1"/>
            <a:r>
              <a:rPr lang="hr-HR" altLang="sr-Latn-RS" smtClean="0"/>
              <a:t>Druga razina</a:t>
            </a:r>
          </a:p>
          <a:p>
            <a:pPr lvl="2"/>
            <a:r>
              <a:rPr lang="hr-HR" altLang="sr-Latn-RS" smtClean="0"/>
              <a:t>Treća razina</a:t>
            </a:r>
          </a:p>
          <a:p>
            <a:pPr lvl="3"/>
            <a:r>
              <a:rPr lang="hr-HR" altLang="sr-Latn-RS" smtClean="0"/>
              <a:t>Četvrta razina</a:t>
            </a:r>
          </a:p>
          <a:p>
            <a:pPr lvl="4"/>
            <a:r>
              <a:rPr lang="hr-HR" altLang="sr-Latn-RS" smtClean="0"/>
              <a:t>Peta razina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169430C-CC81-4E6A-BE6B-7A04166C6A8B}" type="slidenum">
              <a:rPr lang="hr-HR" altLang="sr-Latn-RS"/>
              <a:pPr/>
              <a:t>‹#›</a:t>
            </a:fld>
            <a:endParaRPr lang="hr-HR" altLang="sr-Latn-RS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 rot="16200000">
            <a:off x="-1722438" y="3676651"/>
            <a:ext cx="3679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r-HR" sz="1400">
                <a:solidFill>
                  <a:schemeClr val="bg1"/>
                </a:solidFill>
                <a:latin typeface="Arial" charset="0"/>
              </a:rPr>
              <a:t>Udžbenik informatike za 6. razred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604000"/>
            <a:ext cx="250825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fld id="{4C3E9C7F-260B-4F10-832C-12DBB405812F}" type="slidenum">
              <a:rPr lang="hr-HR" altLang="sr-Latn-RS" sz="1000">
                <a:solidFill>
                  <a:schemeClr val="bg1"/>
                </a:solidFill>
              </a:rPr>
              <a:pPr algn="ctr" eaLnBrk="1" hangingPunct="1"/>
              <a:t>‹#›</a:t>
            </a:fld>
            <a:endParaRPr lang="hr-HR" altLang="sr-Latn-RS" sz="1000">
              <a:solidFill>
                <a:srgbClr val="969696"/>
              </a:solidFill>
            </a:endParaRPr>
          </a:p>
        </p:txBody>
      </p:sp>
      <p:pic>
        <p:nvPicPr>
          <p:cNvPr id="1034" name="Picture 10" descr="sysprint logo ravni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" y="31750"/>
            <a:ext cx="131763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684213" y="2492375"/>
            <a:ext cx="7991475" cy="1150938"/>
          </a:xfrm>
        </p:spPr>
        <p:txBody>
          <a:bodyPr/>
          <a:lstStyle/>
          <a:p>
            <a:pPr eaLnBrk="1" hangingPunct="1">
              <a:defRPr/>
            </a:pPr>
            <a:r>
              <a:rPr lang="hr-HR" dirty="0" smtClean="0"/>
              <a:t>6. Ponašanje na mreži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4212" y="4149725"/>
            <a:ext cx="7991475" cy="2231603"/>
          </a:xfrm>
        </p:spPr>
        <p:txBody>
          <a:bodyPr/>
          <a:lstStyle/>
          <a:p>
            <a:pPr>
              <a:defRPr/>
            </a:pPr>
            <a:r>
              <a:rPr lang="hr-HR" dirty="0"/>
              <a:t>Dijeljenje informacija i pravila lijepog</a:t>
            </a:r>
            <a:br>
              <a:rPr lang="hr-HR" dirty="0"/>
            </a:br>
            <a:r>
              <a:rPr lang="hr-HR" dirty="0"/>
              <a:t>ponašanja na mreži</a:t>
            </a:r>
            <a:endParaRPr lang="hr-HR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dirty="0" err="1" smtClean="0"/>
              <a:t>Dijeljenje</a:t>
            </a:r>
            <a:r>
              <a:rPr lang="sr-Latn-CS" dirty="0" smtClean="0"/>
              <a:t> informacija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Internet je omogućio brzo širenje informacija. </a:t>
            </a:r>
            <a:endParaRPr lang="hr-HR" dirty="0" smtClean="0"/>
          </a:p>
          <a:p>
            <a:r>
              <a:rPr lang="hr-HR" dirty="0" smtClean="0"/>
              <a:t>Međutim</a:t>
            </a:r>
            <a:r>
              <a:rPr lang="hr-HR" dirty="0"/>
              <a:t>, nisu sve informacije istinite, pa ih je zato važno provjeriti na više izvora. </a:t>
            </a:r>
            <a:endParaRPr lang="sr-Latn-CS" altLang="sr-Latn-RS" dirty="0" smtClean="0"/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924944"/>
            <a:ext cx="3843366" cy="381955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prepoznati lažne informacije?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i="1" dirty="0"/>
              <a:t>Provjeri tko je izvor informacije </a:t>
            </a:r>
            <a:r>
              <a:rPr lang="hr-HR" dirty="0"/>
              <a:t>– obrati pozornost na tekst – ako je pun pravopisnih i gramatičkih pogrešaka i objavljen je na nekom nepoznatom portalu, vjerojatno su informacije lažne. </a:t>
            </a:r>
          </a:p>
          <a:p>
            <a:r>
              <a:rPr lang="hr-HR" i="1" dirty="0"/>
              <a:t>Provjeri tko je autor informacije </a:t>
            </a:r>
            <a:r>
              <a:rPr lang="hr-HR" dirty="0"/>
              <a:t>– ako je autor netko skriven iza nadimka ili uopće ne piše njegovo ime, vrlo je vjerojatno da je informacija lažna. </a:t>
            </a:r>
          </a:p>
          <a:p>
            <a:r>
              <a:rPr lang="hr-HR" i="1" dirty="0"/>
              <a:t>Pročitaj cijelu poruku </a:t>
            </a:r>
            <a:r>
              <a:rPr lang="hr-HR" dirty="0"/>
              <a:t>– ponekad je moguće steći pogrešan dojam o poruci koja se šalje ako je ne pročitamo u potpunosti. </a:t>
            </a:r>
          </a:p>
          <a:p>
            <a:r>
              <a:rPr lang="hr-HR" i="1" dirty="0"/>
              <a:t>Provjeri informaciju na više izvora </a:t>
            </a:r>
            <a:r>
              <a:rPr lang="hr-HR" dirty="0"/>
              <a:t>– ako se informacija ne spominje na više različitih portala, vjerojatno je lažna. </a:t>
            </a:r>
          </a:p>
        </p:txBody>
      </p:sp>
    </p:spTree>
    <p:extLst>
      <p:ext uri="{BB962C8B-B14F-4D97-AF65-F5344CB8AC3E}">
        <p14:creationId xmlns:p14="http://schemas.microsoft.com/office/powerpoint/2010/main" val="3344299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Pravila lijepog ponašanja na mreži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431702"/>
            <a:ext cx="5143302" cy="5143302"/>
          </a:xfrm>
        </p:spPr>
      </p:pic>
    </p:spTree>
    <p:extLst>
      <p:ext uri="{BB962C8B-B14F-4D97-AF65-F5344CB8AC3E}">
        <p14:creationId xmlns:p14="http://schemas.microsoft.com/office/powerpoint/2010/main" val="369664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 t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em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6.r špranca</Template>
  <TotalTime>3</TotalTime>
  <Words>147</Words>
  <Application>Microsoft Office PowerPoint</Application>
  <PresentationFormat>Prikaz na zaslonu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8" baseType="lpstr">
      <vt:lpstr>Adobe Garamond Pro Bold</vt:lpstr>
      <vt:lpstr>Arial</vt:lpstr>
      <vt:lpstr>Impact</vt:lpstr>
      <vt:lpstr>Office tema</vt:lpstr>
      <vt:lpstr>Dijeljenje informacija i pravila lijepog ponašanja na mreži</vt:lpstr>
      <vt:lpstr>Dijeljenje informacija</vt:lpstr>
      <vt:lpstr>Kako prepoznati lažne informacije?</vt:lpstr>
      <vt:lpstr>Pravila lijepog ponašanja na mreži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Dijeljenje informacija i pravila lijepog ponašanja na mreži</dc:title>
  <dc:creator>Dalia</dc:creator>
  <cp:lastModifiedBy>Dalia</cp:lastModifiedBy>
  <cp:revision>5</cp:revision>
  <dcterms:created xsi:type="dcterms:W3CDTF">2020-08-08T11:44:48Z</dcterms:created>
  <dcterms:modified xsi:type="dcterms:W3CDTF">2020-09-08T06:27:23Z</dcterms:modified>
</cp:coreProperties>
</file>