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80" r:id="rId10"/>
    <p:sldId id="279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72" r:id="rId19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FFBDBD"/>
    <a:srgbClr val="C00000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4" autoAdjust="0"/>
    <p:restoredTop sz="94660"/>
  </p:normalViewPr>
  <p:slideViewPr>
    <p:cSldViewPr showGuides="1">
      <p:cViewPr varScale="1">
        <p:scale>
          <a:sx n="63" d="100"/>
          <a:sy n="63" d="100"/>
        </p:scale>
        <p:origin x="1209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07E7092-36AF-4CC2-AD6B-DDCBBC95FEED}" type="datetimeFigureOut">
              <a:rPr lang="hr-HR"/>
              <a:pPr>
                <a:defRPr/>
              </a:pPr>
              <a:t>15.6.2021.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33A7B2-7257-4802-B7B9-631432B24AD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76239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52C9F3-7C88-46D1-B8B6-59943F636B6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714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M:\SysPrint\Udzbenici\INFO\_šprance PPT\8razred pozadin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9"/>
          <a:stretch>
            <a:fillRect/>
          </a:stretch>
        </p:blipFill>
        <p:spPr bwMode="auto">
          <a:xfrm>
            <a:off x="250825" y="0"/>
            <a:ext cx="89185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FFBDBD"/>
              </a:gs>
              <a:gs pos="100000">
                <a:srgbClr val="C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latin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 rot="16200000">
            <a:off x="-1722438" y="3676651"/>
            <a:ext cx="367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1400" dirty="0">
                <a:solidFill>
                  <a:schemeClr val="bg1"/>
                </a:solidFill>
                <a:latin typeface="Arial" charset="0"/>
              </a:rPr>
              <a:t>Informatika 8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738" y="620713"/>
            <a:ext cx="1082802" cy="108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13113"/>
            <a:ext cx="7988300" cy="1470025"/>
          </a:xfrm>
        </p:spPr>
        <p:txBody>
          <a:bodyPr/>
          <a:lstStyle>
            <a:lvl1pPr>
              <a:defRPr sz="4400">
                <a:solidFill>
                  <a:srgbClr val="A40000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565400"/>
            <a:ext cx="7991475" cy="1150938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FFBD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4987E-15C9-4E31-9F3E-1F865824E8CF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11" name="TekstniOkvir 10"/>
          <p:cNvSpPr txBox="1"/>
          <p:nvPr userDrawn="1"/>
        </p:nvSpPr>
        <p:spPr>
          <a:xfrm>
            <a:off x="2987824" y="1033287"/>
            <a:ext cx="11521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00" spc="150" baseline="0" dirty="0">
                <a:solidFill>
                  <a:schemeClr val="bg1"/>
                </a:solidFill>
                <a:latin typeface="Impact" panose="020B0806030902050204" pitchFamily="34" charset="0"/>
              </a:rPr>
              <a:t>SysPrint</a:t>
            </a:r>
          </a:p>
        </p:txBody>
      </p:sp>
      <p:sp>
        <p:nvSpPr>
          <p:cNvPr id="12" name="TekstniOkvir 11"/>
          <p:cNvSpPr txBox="1"/>
          <p:nvPr userDrawn="1"/>
        </p:nvSpPr>
        <p:spPr>
          <a:xfrm>
            <a:off x="5158921" y="971436"/>
            <a:ext cx="183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>
                <a:solidFill>
                  <a:schemeClr val="bg1"/>
                </a:solidFill>
                <a:latin typeface="Adobe Garamond Pro Bold" panose="02020702060506020403" pitchFamily="18" charset="-18"/>
              </a:rPr>
              <a:t>udzbenik.</a:t>
            </a:r>
            <a:r>
              <a:rPr lang="hr-HR" sz="1050" dirty="0">
                <a:solidFill>
                  <a:schemeClr val="bg1"/>
                </a:solidFill>
                <a:latin typeface="Adobe Garamond Pro Bold" panose="02020702060506020403" pitchFamily="18" charset="-18"/>
              </a:rPr>
              <a:t>hr</a:t>
            </a:r>
            <a:endParaRPr lang="hr-HR" sz="1100" dirty="0">
              <a:solidFill>
                <a:schemeClr val="bg1"/>
              </a:solidFill>
              <a:latin typeface="Adobe Garamond Pro Bold" panose="02020702060506020403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69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BB8C3-A344-4E79-B9C6-ED116A900EF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8604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D6483-470A-4A47-A5DE-055BD6D72A9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4870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62304-B980-456C-8E6A-48019B5CA9C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325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97A60-FA4B-4B9C-8810-2D013767953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669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AF92-61A3-4798-8654-81ABCC5C1B6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556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226A9-987F-453D-AD98-63C643EE3F4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2976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AFE3F-BEF3-4BBC-9815-185A0B96F49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7595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D549B-536A-41EA-BD17-494C1B29792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492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0608F-5E5D-4E59-A632-5B6C5EB1645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30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B0D5E-F1D6-41C1-9EE3-698A7C85979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3746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FFBDBD"/>
              </a:gs>
              <a:gs pos="100000">
                <a:srgbClr val="C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 stilove teksta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537999-DE21-40DA-9960-3BF90D563B7B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 rot="16200000">
            <a:off x="-1722438" y="3676651"/>
            <a:ext cx="367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1400" dirty="0">
                <a:solidFill>
                  <a:schemeClr val="bg1"/>
                </a:solidFill>
                <a:latin typeface="Arial" charset="0"/>
              </a:rPr>
              <a:t>Informatika 8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604000"/>
            <a:ext cx="2508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BA208D26-9DF5-4ADE-8EDD-98807E9F8658}" type="slidenum">
              <a:rPr lang="hr-HR" altLang="sr-Latn-RS" sz="1000">
                <a:solidFill>
                  <a:schemeClr val="bg1"/>
                </a:solidFill>
              </a:rPr>
              <a:pPr algn="ctr" eaLnBrk="1" hangingPunct="1"/>
              <a:t>‹#›</a:t>
            </a:fld>
            <a:endParaRPr lang="hr-HR" altLang="sr-Latn-RS" sz="1000">
              <a:solidFill>
                <a:srgbClr val="969696"/>
              </a:solidFill>
            </a:endParaRPr>
          </a:p>
        </p:txBody>
      </p:sp>
      <p:sp>
        <p:nvSpPr>
          <p:cNvPr id="12" name="TekstniOkvir 11"/>
          <p:cNvSpPr txBox="1"/>
          <p:nvPr userDrawn="1"/>
        </p:nvSpPr>
        <p:spPr>
          <a:xfrm rot="16200000">
            <a:off x="-253987" y="239355"/>
            <a:ext cx="742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00" b="1" dirty="0">
                <a:solidFill>
                  <a:schemeClr val="bg1">
                    <a:lumMod val="50000"/>
                  </a:schemeClr>
                </a:solidFill>
              </a:rPr>
              <a:t>SysPrint</a:t>
            </a:r>
          </a:p>
          <a:p>
            <a:r>
              <a:rPr lang="hr-HR" sz="700" b="1" dirty="0">
                <a:solidFill>
                  <a:schemeClr val="bg1">
                    <a:lumMod val="50000"/>
                  </a:schemeClr>
                </a:solidFill>
              </a:rPr>
              <a:t>udzbenik.</a:t>
            </a:r>
            <a:r>
              <a:rPr lang="hr-HR" sz="500" b="1" dirty="0">
                <a:solidFill>
                  <a:schemeClr val="bg1">
                    <a:lumMod val="50000"/>
                  </a:schemeClr>
                </a:solidFill>
              </a:rPr>
              <a:t>hr</a:t>
            </a:r>
            <a:endParaRPr lang="hr-HR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8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8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8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8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8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8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8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8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8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492375"/>
            <a:ext cx="7991475" cy="1150938"/>
          </a:xfrm>
        </p:spPr>
        <p:txBody>
          <a:bodyPr/>
          <a:lstStyle/>
          <a:p>
            <a:pPr>
              <a:defRPr/>
            </a:pPr>
            <a:r>
              <a:rPr lang="hr-HR" dirty="0"/>
              <a:t>5. </a:t>
            </a:r>
            <a:r>
              <a:rPr lang="hr-HR" b="1" dirty="0"/>
              <a:t>Sprječavanje elektroničkog nasilja</a:t>
            </a:r>
            <a:endParaRPr lang="hr-HR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77850" y="4293096"/>
            <a:ext cx="7988300" cy="1470025"/>
          </a:xfrm>
        </p:spPr>
        <p:txBody>
          <a:bodyPr/>
          <a:lstStyle/>
          <a:p>
            <a:pPr>
              <a:defRPr/>
            </a:pPr>
            <a:r>
              <a:rPr lang="hr-HR" b="1" i="1" dirty="0"/>
              <a:t>Sprječavanje elektroničkog nasilja i vrste elektroničkog nasilja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C6CF0F-E3E4-4C84-B6C7-E4590D4B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444371" cy="1143000"/>
          </a:xfrm>
        </p:spPr>
        <p:txBody>
          <a:bodyPr/>
          <a:lstStyle/>
          <a:p>
            <a:r>
              <a:rPr lang="hr-HR" dirty="0"/>
              <a:t>Kako se zaštititi od nasilja na društvenim mrežama?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D5384F-E8C8-40B2-98FB-82D83136B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44" y="1493763"/>
            <a:ext cx="7024768" cy="1252735"/>
          </a:xfrm>
        </p:spPr>
        <p:txBody>
          <a:bodyPr/>
          <a:lstStyle/>
          <a:p>
            <a:r>
              <a:rPr lang="hr-HR" dirty="0"/>
              <a:t>Svoj profil na društvenim mrežama zaštitite promjenom postavki privatnosti. </a:t>
            </a:r>
          </a:p>
          <a:p>
            <a:r>
              <a:rPr lang="hr-HR" dirty="0"/>
              <a:t>Provjerite svoj popis prijatelja i/ili pratitelja – što ih je više, povećava se i rizik da će neki od njih dalje dijeliti neki vaš sadržaj koji je trebao ostati privatan.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78578503-C8D8-4CD1-A144-F45B7C323863}"/>
              </a:ext>
            </a:extLst>
          </p:cNvPr>
          <p:cNvSpPr txBox="1">
            <a:spLocks/>
          </p:cNvSpPr>
          <p:nvPr/>
        </p:nvSpPr>
        <p:spPr bwMode="auto">
          <a:xfrm>
            <a:off x="3635896" y="3861048"/>
            <a:ext cx="5265674" cy="28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kern="0" dirty="0"/>
              <a:t>Prije nego nešto objavite, zapitajte se: </a:t>
            </a:r>
          </a:p>
          <a:p>
            <a:pPr lvl="1"/>
            <a:r>
              <a:rPr lang="hr-HR" kern="0" dirty="0"/>
              <a:t>Želim li da to vide moji baka, djed, roditelji? </a:t>
            </a:r>
          </a:p>
          <a:p>
            <a:pPr lvl="1"/>
            <a:r>
              <a:rPr lang="hr-HR" kern="0" dirty="0"/>
              <a:t>Hoće li mi biti drago kad vidim svoju objavu za nekoliko godina?</a:t>
            </a:r>
          </a:p>
          <a:p>
            <a:pPr lvl="1"/>
            <a:r>
              <a:rPr lang="hr-HR" kern="0" dirty="0"/>
              <a:t>Kako će to utjecati na moju buduću karijeru i život?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19B854D-6A18-45D1-960A-307F6F7FC29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7685">
            <a:off x="6918476" y="635591"/>
            <a:ext cx="2091055" cy="20701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54F742B-AB21-4270-BFE8-9A83082B99C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9"/>
            <a:ext cx="4079804" cy="272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0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D87B73-1138-4A41-AC6B-CB7B623C5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pl-PL" dirty="0"/>
              <a:t>Elektroničko nasilje u mrežnim igrama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D90870E-35F5-4683-B395-C87407B01FB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r="23118" b="-2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0CD9CC-8A91-43FC-A92C-D291FBEEE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200" dirty="0"/>
              <a:t>Mrežne su igre sve popularnije među ljubiteljima video igara, bez obzira na dob. </a:t>
            </a:r>
          </a:p>
          <a:p>
            <a:pPr>
              <a:lnSpc>
                <a:spcPct val="90000"/>
              </a:lnSpc>
            </a:pPr>
            <a:r>
              <a:rPr lang="hr-HR" sz="2200" dirty="0"/>
              <a:t>Omogućuju zajedničko igranje video igara s prijateljima i obitelji, ali, i s nepoznatim osobama na mreži.  </a:t>
            </a:r>
          </a:p>
          <a:p>
            <a:pPr>
              <a:lnSpc>
                <a:spcPct val="90000"/>
              </a:lnSpc>
            </a:pPr>
            <a:r>
              <a:rPr lang="hr-HR" sz="2200" dirty="0"/>
              <a:t>S obzirom na to, one često postaju mjesto na kojemu se pojavljuje elektroničko nasilje u različitim oblicima. </a:t>
            </a:r>
          </a:p>
        </p:txBody>
      </p:sp>
    </p:spTree>
    <p:extLst>
      <p:ext uri="{BB962C8B-B14F-4D97-AF65-F5344CB8AC3E}">
        <p14:creationId xmlns:p14="http://schemas.microsoft.com/office/powerpoint/2010/main" val="20139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C6CF0F-E3E4-4C84-B6C7-E4590D4B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444371" cy="1143000"/>
          </a:xfrm>
        </p:spPr>
        <p:txBody>
          <a:bodyPr/>
          <a:lstStyle/>
          <a:p>
            <a:r>
              <a:rPr lang="hr-HR" dirty="0"/>
              <a:t>Kako se zaštititi od nasilja u mrežnim igrama?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D5384F-E8C8-40B2-98FB-82D83136B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44" y="1493763"/>
            <a:ext cx="8104888" cy="1252735"/>
          </a:xfrm>
        </p:spPr>
        <p:txBody>
          <a:bodyPr/>
          <a:lstStyle/>
          <a:p>
            <a:r>
              <a:rPr lang="hr-HR" dirty="0"/>
              <a:t>Poštujte odredbe zajednice platforme ili mrežnog mjesta na kojemu igrate, kao i standardna </a:t>
            </a:r>
            <a:r>
              <a:rPr lang="hr-HR" i="1" dirty="0" err="1"/>
              <a:t>netiquette</a:t>
            </a:r>
            <a:r>
              <a:rPr lang="hr-HR" dirty="0"/>
              <a:t> pravila ponašanja. </a:t>
            </a:r>
          </a:p>
          <a:p>
            <a:r>
              <a:rPr lang="hr-HR" dirty="0"/>
              <a:t>Igrače koji vas ometaju ili vrijeđaju uvijek možete blokirati, prijaviti službi za korisnike, ili jednostavno ignorirati i ne prihvaćati njihov poziv za pridruživanje igri. </a:t>
            </a:r>
          </a:p>
        </p:txBody>
      </p:sp>
      <p:pic>
        <p:nvPicPr>
          <p:cNvPr id="1026" name="Picture 2" descr="Online Gaming: Is this bullying?">
            <a:extLst>
              <a:ext uri="{FF2B5EF4-FFF2-40B4-BE49-F238E27FC236}">
                <a16:creationId xmlns:a16="http://schemas.microsoft.com/office/drawing/2014/main" id="{945365F6-B759-4305-8B4B-97AEBE087C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63" y="4097257"/>
            <a:ext cx="5007450" cy="2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0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70D778-8B91-4DE9-B55A-46571ACB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Seksualno zlostavljanje putem interneta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E5384A-BAE0-4756-828F-3A66135EA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Postoji nekoliko oblika seksualnog zlostavljanja putem interneta:</a:t>
            </a:r>
          </a:p>
          <a:p>
            <a:pPr lvl="1"/>
            <a:r>
              <a:rPr lang="hr-HR" dirty="0" err="1"/>
              <a:t>seksting</a:t>
            </a:r>
            <a:endParaRPr lang="hr-HR" dirty="0"/>
          </a:p>
          <a:p>
            <a:pPr lvl="1"/>
            <a:r>
              <a:rPr lang="hr-HR" dirty="0" err="1"/>
              <a:t>grooming</a:t>
            </a:r>
            <a:endParaRPr lang="hr-HR" dirty="0"/>
          </a:p>
          <a:p>
            <a:pPr lvl="1"/>
            <a:r>
              <a:rPr lang="hr-HR" dirty="0" err="1"/>
              <a:t>sekstortion</a:t>
            </a:r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0E7EB6D-9294-4C7B-926F-8A6EA97B09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42376"/>
            <a:ext cx="4392488" cy="471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CAB533-928A-4930-A215-F08BFCC0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hr-HR" dirty="0" err="1"/>
              <a:t>Seksting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3038ECC-2432-4E4C-BFAB-CFBE212017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49874"/>
            <a:ext cx="3096344" cy="3008126"/>
          </a:xfrm>
          <a:prstGeom prst="rect">
            <a:avLst/>
          </a:prstGeom>
          <a:noFill/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591732-8D8E-4F89-92F0-6A3D1387A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00201"/>
            <a:ext cx="8229600" cy="211683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Oblik elektroničkog nasilja koji uključuje slanje, primanje i/ili prosljeđivanje seksualno eksplicitnih poruka, fotografija ili videozapisa putem pametnih telefona, tableta, računala ili bilo kojeg drugog digitalnog uređaja.</a:t>
            </a:r>
          </a:p>
          <a:p>
            <a:pPr>
              <a:lnSpc>
                <a:spcPct val="90000"/>
              </a:lnSpc>
            </a:pPr>
            <a:endParaRPr lang="hr-HR" sz="1800" dirty="0"/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54ECF9EC-2EE5-4E1E-AC5B-F1FC65577E62}"/>
              </a:ext>
            </a:extLst>
          </p:cNvPr>
          <p:cNvSpPr txBox="1">
            <a:spLocks/>
          </p:cNvSpPr>
          <p:nvPr/>
        </p:nvSpPr>
        <p:spPr bwMode="auto">
          <a:xfrm>
            <a:off x="3203848" y="3849874"/>
            <a:ext cx="5688632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hr-HR" kern="0" dirty="0"/>
              <a:t>Osobe koje šalju takve sadržaje često nastoje privući pažnju druge osobe koja im se sviđa, ali </a:t>
            </a:r>
            <a:r>
              <a:rPr lang="hr-HR" kern="0" dirty="0" err="1"/>
              <a:t>seksting</a:t>
            </a:r>
            <a:r>
              <a:rPr lang="hr-HR" kern="0" dirty="0"/>
              <a:t> može imati i mnogo ozbiljnije i štetnije posljedice. </a:t>
            </a:r>
          </a:p>
          <a:p>
            <a:pPr>
              <a:lnSpc>
                <a:spcPct val="90000"/>
              </a:lnSpc>
            </a:pPr>
            <a:r>
              <a:rPr lang="hr-HR" kern="0" dirty="0"/>
              <a:t>Eksplicitni sadržaj često postane javno dostupan.</a:t>
            </a:r>
          </a:p>
          <a:p>
            <a:pPr>
              <a:lnSpc>
                <a:spcPct val="90000"/>
              </a:lnSpc>
            </a:pPr>
            <a:endParaRPr lang="hr-HR" sz="1800" kern="0" dirty="0"/>
          </a:p>
          <a:p>
            <a:pPr>
              <a:lnSpc>
                <a:spcPct val="90000"/>
              </a:lnSpc>
            </a:pPr>
            <a:endParaRPr lang="hr-HR" sz="1800" kern="0" dirty="0"/>
          </a:p>
        </p:txBody>
      </p:sp>
    </p:spTree>
    <p:extLst>
      <p:ext uri="{BB962C8B-B14F-4D97-AF65-F5344CB8AC3E}">
        <p14:creationId xmlns:p14="http://schemas.microsoft.com/office/powerpoint/2010/main" val="370977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70D778-8B91-4DE9-B55A-46571ACB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hr-HR" dirty="0" err="1"/>
              <a:t>Sekstortion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E5384A-BAE0-4756-828F-3A66135EA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400" err="1"/>
              <a:t>Sekstortion</a:t>
            </a:r>
            <a:r>
              <a:rPr lang="hr-HR" sz="2400"/>
              <a:t> ili seksualno iskorištavanje je vrsta elektroničkog nasilja u kojoj jedna osoba ucjenjuje drugu osobu s prijetnjom objave njezinih eksplicitnih fotografija ili videozapisa koje ima u posjedu. </a:t>
            </a:r>
          </a:p>
          <a:p>
            <a:pPr>
              <a:lnSpc>
                <a:spcPct val="90000"/>
              </a:lnSpc>
            </a:pPr>
            <a:r>
              <a:rPr lang="hr-HR" sz="2400" err="1"/>
              <a:t>Sekstortion</a:t>
            </a:r>
            <a:r>
              <a:rPr lang="hr-HR" sz="2400"/>
              <a:t> je često nastavak </a:t>
            </a:r>
            <a:r>
              <a:rPr lang="hr-HR" sz="2400" err="1"/>
              <a:t>sekstinga</a:t>
            </a:r>
            <a:r>
              <a:rPr lang="hr-HR" sz="2400"/>
              <a:t>. </a:t>
            </a:r>
          </a:p>
        </p:txBody>
      </p:sp>
      <p:pic>
        <p:nvPicPr>
          <p:cNvPr id="2050" name="Picture 2" descr="Nova sextortion kampanja">
            <a:extLst>
              <a:ext uri="{FF2B5EF4-FFF2-40B4-BE49-F238E27FC236}">
                <a16:creationId xmlns:a16="http://schemas.microsoft.com/office/drawing/2014/main" id="{63CED1D4-500C-40A8-8471-34791ADBA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r="16541" b="3"/>
          <a:stretch/>
        </p:blipFill>
        <p:spPr bwMode="auto">
          <a:xfrm>
            <a:off x="4648200" y="1600200"/>
            <a:ext cx="4038600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60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62B6AE-9ADA-452E-88CE-3B23384D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Grooming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8982BB-E44F-43E2-B111-E32A8FD56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Grooming</a:t>
            </a:r>
            <a:r>
              <a:rPr lang="hr-HR" dirty="0"/>
              <a:t> uključuje radnje u kojima odrasla osoba uspostavlja kontakt putem interneta s maloljetnom osobom, predstavljajući se kao njezin vršnjak, a u svrhu pripreme seksualnog zlostavljanja, bilo online ili „licem u lice“.</a:t>
            </a:r>
          </a:p>
        </p:txBody>
      </p:sp>
      <p:pic>
        <p:nvPicPr>
          <p:cNvPr id="3074" name="Picture 2" descr="Online grooming | Secure Verify Connect">
            <a:extLst>
              <a:ext uri="{FF2B5EF4-FFF2-40B4-BE49-F238E27FC236}">
                <a16:creationId xmlns:a16="http://schemas.microsoft.com/office/drawing/2014/main" id="{00FB986D-AFC2-4F8C-81B8-CEEBA7194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5123280" cy="2983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6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D900DF-041A-40BE-B71A-D77EDE12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se zaštititi od seksualnog nasilja na internetu?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D27B6F-185C-4717-AC30-60400AA40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 popustite pritisku vršnjaka – nemojte snimati i slati drugima svoje eksplicitne sadržaje, niti dijeliti tuđe.</a:t>
            </a:r>
          </a:p>
          <a:p>
            <a:r>
              <a:rPr lang="hr-HR" dirty="0"/>
              <a:t>Odmah obrišite bilo koji eksplicitni sadržaj koji dobijete – posjedovanje je nezakonito, odnosno ubraja se u kaznena djela, posebice ako prikazuje maloljetnu osobu.</a:t>
            </a:r>
          </a:p>
          <a:p>
            <a:r>
              <a:rPr lang="hr-HR" dirty="0"/>
              <a:t>Prijavite nasilje odrasloj osobi od povjerenja. </a:t>
            </a:r>
          </a:p>
          <a:p>
            <a:r>
              <a:rPr lang="hr-HR" dirty="0"/>
              <a:t>Odbijte svakoga tko od vas traži takve sadržaje. Ukoliko ustraje, blokirajte ju/ga. Nitko od vas neće tražiti takve radnje zbog ljubavi, već zato što misli da ste povodljivi i da je s vama lako manipulirati. </a:t>
            </a:r>
          </a:p>
        </p:txBody>
      </p:sp>
    </p:spTree>
    <p:extLst>
      <p:ext uri="{BB962C8B-B14F-4D97-AF65-F5344CB8AC3E}">
        <p14:creationId xmlns:p14="http://schemas.microsoft.com/office/powerpoint/2010/main" val="225881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62B6AE-9ADA-452E-88CE-3B23384D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Ponovimo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8982BB-E44F-43E2-B111-E32A8FD56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r-HR" dirty="0"/>
              <a:t>Što je elektroničko nasilje?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Koje su značajke e-nasilja?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Koje vrste elektroničkog nasilja poznaješ?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Navedi primjere.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Kako se možemo zaštititi od </a:t>
            </a:r>
            <a:r>
              <a:rPr lang="hr-HR"/>
              <a:t>elektroničkog nasilja?</a:t>
            </a:r>
            <a:endParaRPr lang="hr-HR" dirty="0"/>
          </a:p>
          <a:p>
            <a:pPr marL="457200" indent="-457200">
              <a:buFont typeface="+mj-lt"/>
              <a:buAutoNum type="arabicPeriod"/>
            </a:pPr>
            <a:endParaRPr lang="hr-HR" dirty="0"/>
          </a:p>
          <a:p>
            <a:pPr marL="457200" indent="-457200">
              <a:buFont typeface="+mj-lt"/>
              <a:buAutoNum type="arabicPeriod"/>
            </a:pPr>
            <a:endParaRPr lang="hr-HR" dirty="0"/>
          </a:p>
          <a:p>
            <a:pPr marL="457200" indent="-457200">
              <a:buFont typeface="+mj-lt"/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386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r-HR" i="1" dirty="0"/>
              <a:t>Ponovimo – elektroničko nasilje</a:t>
            </a:r>
            <a:endParaRPr lang="sr-Latn-C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altLang="sr-Latn-RS" b="1" dirty="0"/>
              <a:t>Elektroničko nasilje </a:t>
            </a:r>
            <a:r>
              <a:rPr lang="sr-Latn-CS" altLang="sr-Latn-RS" dirty="0"/>
              <a:t>(engl. </a:t>
            </a:r>
            <a:r>
              <a:rPr lang="sr-Latn-CS" altLang="sr-Latn-RS" i="1" dirty="0" err="1"/>
              <a:t>cyberbullying</a:t>
            </a:r>
            <a:r>
              <a:rPr lang="sr-Latn-CS" altLang="sr-Latn-RS" dirty="0"/>
              <a:t>) je svaka radnja štetna za pojedinca, a koja se događa putem digitalnih uređaja poput pametnih telefona, računala i tableta, što uključuje tekstualne poruke, društvene medije, forume, mrežne igre ili bilo koju drugu aplikaciju koja omogućava korisnicima pregledavanje, stvaranje, dijeljenje i komentiranje sadržaja.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735B578-E50C-46B0-9807-45ADA6A7F0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277568"/>
            <a:ext cx="4500245" cy="2532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615191-4B50-4CA7-96F1-ABFB3A5D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Elektroničko nasilje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756262-1F58-4B17-A64C-9F3E12B05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32038"/>
            <a:ext cx="4978896" cy="3122016"/>
          </a:xfrm>
        </p:spPr>
        <p:txBody>
          <a:bodyPr/>
          <a:lstStyle/>
          <a:p>
            <a:r>
              <a:rPr lang="hr-HR" dirty="0"/>
              <a:t>ključne značajke:</a:t>
            </a:r>
          </a:p>
          <a:p>
            <a:pPr lvl="1"/>
            <a:r>
              <a:rPr lang="hr-HR" dirty="0"/>
              <a:t>žrtva će teže pobjeći jer se nasilje može događati bilo kada i bilo gdje</a:t>
            </a:r>
          </a:p>
          <a:p>
            <a:pPr lvl="1"/>
            <a:r>
              <a:rPr lang="hr-HR" dirty="0"/>
              <a:t>teže se otkriva jer odrasli uglavnom ne nadziru način na koji djeca koriste digitalne medije</a:t>
            </a:r>
          </a:p>
          <a:p>
            <a:pPr lvl="1"/>
            <a:r>
              <a:rPr lang="hr-HR" dirty="0"/>
              <a:t>nasilje može biti dostupno i većoj publici koja se može uključiti i zlostavljati pojedinca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3A8AE81-82BA-42A7-9F3E-195CE0C116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50682"/>
            <a:ext cx="3563888" cy="3057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37EB7B31-CF46-422D-AA2C-9339AB1F0DBE}"/>
              </a:ext>
            </a:extLst>
          </p:cNvPr>
          <p:cNvSpPr txBox="1">
            <a:spLocks/>
          </p:cNvSpPr>
          <p:nvPr/>
        </p:nvSpPr>
        <p:spPr bwMode="auto">
          <a:xfrm>
            <a:off x="539552" y="140394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kern="0" dirty="0"/>
              <a:t>ponavljajuće ponašanje koje za cilj ima uplašiti, razljutiti i/ili posramiti žrtvu</a:t>
            </a:r>
          </a:p>
          <a:p>
            <a:endParaRPr lang="hr-HR" kern="0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91DBA265-94EE-410B-8EEE-2DA646EBE483}"/>
              </a:ext>
            </a:extLst>
          </p:cNvPr>
          <p:cNvSpPr txBox="1">
            <a:spLocks/>
          </p:cNvSpPr>
          <p:nvPr/>
        </p:nvSpPr>
        <p:spPr bwMode="auto">
          <a:xfrm>
            <a:off x="425192" y="5452186"/>
            <a:ext cx="8373616" cy="107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hr-HR" kern="0" dirty="0"/>
              <a:t>zlostavljač se može „skrivati“ iza nadimka, izmišljene adrese elektroničke pošte ili lažnog profila na društvenim mrežama.</a:t>
            </a:r>
          </a:p>
          <a:p>
            <a:endParaRPr lang="hr-HR" kern="0" dirty="0"/>
          </a:p>
        </p:txBody>
      </p:sp>
    </p:spTree>
    <p:extLst>
      <p:ext uri="{BB962C8B-B14F-4D97-AF65-F5344CB8AC3E}">
        <p14:creationId xmlns:p14="http://schemas.microsoft.com/office/powerpoint/2010/main" val="421733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3006E6E5-3986-4094-9FD8-FC51FDCA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hr-HR" dirty="0"/>
              <a:t>Elektroničko nasilje</a:t>
            </a: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38C1D666-3FAB-4582-B17A-35CD3593395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7"/>
            <a:ext cx="4038600" cy="3028948"/>
          </a:xfrm>
          <a:prstGeom prst="rect">
            <a:avLst/>
          </a:prstGeom>
          <a:noFill/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A2C1A8-703D-40A4-BE14-6C424FFC0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wrap="square" anchor="t">
            <a:normAutofit/>
          </a:bodyPr>
          <a:lstStyle/>
          <a:p>
            <a:r>
              <a:rPr lang="hr-HR" sz="2600"/>
              <a:t>Osim psihičkih posljedica za žrtvu, elektroničko nasilje uvijek ostavlja i digitalne tragove koji mogu poslužiti kao dokaz i pomoći u zaustavljanju i sprječavanju nasilja, a anonimnim napadačima moguće je ući u trag.</a:t>
            </a:r>
          </a:p>
          <a:p>
            <a:endParaRPr lang="hr-HR" sz="2600"/>
          </a:p>
        </p:txBody>
      </p:sp>
    </p:spTree>
    <p:extLst>
      <p:ext uri="{BB962C8B-B14F-4D97-AF65-F5344CB8AC3E}">
        <p14:creationId xmlns:p14="http://schemas.microsoft.com/office/powerpoint/2010/main" val="3206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615191-4B50-4CA7-96F1-ABFB3A5D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elektroničkog nasilja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37EB7B31-CF46-422D-AA2C-9339AB1F0DBE}"/>
              </a:ext>
            </a:extLst>
          </p:cNvPr>
          <p:cNvSpPr txBox="1">
            <a:spLocks/>
          </p:cNvSpPr>
          <p:nvPr/>
        </p:nvSpPr>
        <p:spPr bwMode="auto">
          <a:xfrm>
            <a:off x="539552" y="1403946"/>
            <a:ext cx="8229600" cy="490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kern="0" dirty="0"/>
              <a:t>Postoji mnogo vrsta elektroničkog nasilja, a neke od najčešćih uključuju:</a:t>
            </a:r>
          </a:p>
          <a:p>
            <a:pPr lvl="1"/>
            <a:r>
              <a:rPr lang="hr-HR" kern="0" dirty="0"/>
              <a:t>govor mržnje</a:t>
            </a:r>
          </a:p>
          <a:p>
            <a:pPr lvl="1"/>
            <a:r>
              <a:rPr lang="hr-HR" kern="0" dirty="0"/>
              <a:t>slanje štetnih i uznemirujućih poruka, uvredljivih komentara ili prijetnji putem platformi za razmjenu poruka i/ili društvenih mreža</a:t>
            </a:r>
          </a:p>
          <a:p>
            <a:pPr lvl="1"/>
            <a:r>
              <a:rPr lang="hr-HR" kern="0" dirty="0"/>
              <a:t>lažno predstavljanje (krađa identiteta)</a:t>
            </a:r>
          </a:p>
          <a:p>
            <a:pPr lvl="1"/>
            <a:r>
              <a:rPr lang="hr-HR" kern="0" dirty="0"/>
              <a:t>otkrivanje tuđih osobnih podataka</a:t>
            </a:r>
          </a:p>
          <a:p>
            <a:pPr lvl="1"/>
            <a:r>
              <a:rPr lang="hr-HR" kern="0" dirty="0"/>
              <a:t>isključivanje osobe iz neke virtualne grupe ili zajednice</a:t>
            </a:r>
          </a:p>
          <a:p>
            <a:pPr lvl="1"/>
            <a:r>
              <a:rPr lang="hr-HR" kern="0" dirty="0"/>
              <a:t>elektroničko nasilje u mrežnim igrama</a:t>
            </a:r>
          </a:p>
          <a:p>
            <a:endParaRPr lang="hr-HR" kern="0" dirty="0"/>
          </a:p>
        </p:txBody>
      </p:sp>
    </p:spTree>
    <p:extLst>
      <p:ext uri="{BB962C8B-B14F-4D97-AF65-F5344CB8AC3E}">
        <p14:creationId xmlns:p14="http://schemas.microsoft.com/office/powerpoint/2010/main" val="920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C6CF0F-E3E4-4C84-B6C7-E4590D4BE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Govor mržnje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D5384F-E8C8-40B2-98FB-82D83136B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Javni govor koji izražava mržnju ili potiče nasilje prema osobi ili skupini zbog nekih njihovih karakteristika kao što su rasa, nacionalno podrijetlo, spol, invaliditet, religija i slično.</a:t>
            </a:r>
          </a:p>
          <a:p>
            <a:r>
              <a:rPr lang="hr-HR" dirty="0"/>
              <a:t>Može se iskazivati govorom i pismom, ali i slikama, znakovima, simbolima i gestama.</a:t>
            </a:r>
          </a:p>
          <a:p>
            <a:r>
              <a:rPr lang="hr-HR" dirty="0"/>
              <a:t>Tu ubrajamo i grupe ili mrežne stranice mržnje na internetu i društvenim mrežama koje za cilj imaju omalovažavanje, vrijeđanje i ponižavanje drugih osoba zbog nekih njihovih karakteristika i koje svoje članove otvoreno pozivaju na nasilje.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96EB2E1-B0DA-40BF-87FF-1462B5E6B6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136190"/>
            <a:ext cx="1944216" cy="19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C6CF0F-E3E4-4C84-B6C7-E4590D4B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r>
              <a:rPr lang="hr-HR" dirty="0"/>
              <a:t>Kako spriječiti govor mržnje i </a:t>
            </a:r>
            <a:br>
              <a:rPr lang="hr-HR" dirty="0"/>
            </a:br>
            <a:r>
              <a:rPr lang="hr-HR" dirty="0"/>
              <a:t>zaštititi se?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D5384F-E8C8-40B2-98FB-82D83136B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4916" y="1850733"/>
            <a:ext cx="5482952" cy="1252735"/>
          </a:xfrm>
        </p:spPr>
        <p:txBody>
          <a:bodyPr/>
          <a:lstStyle/>
          <a:p>
            <a:r>
              <a:rPr lang="hr-HR" dirty="0"/>
              <a:t>Poštuj pravila lijepog ponašanja </a:t>
            </a:r>
            <a:r>
              <a:rPr lang="hr-HR" i="1" dirty="0" err="1"/>
              <a:t>netiquette</a:t>
            </a:r>
            <a:r>
              <a:rPr lang="hr-HR" dirty="0"/>
              <a:t>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E7877B0-D0A8-4A0D-86E4-0853598692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3" y="1467261"/>
            <a:ext cx="3019314" cy="3315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7044C5B-CBE5-4635-B227-FAB2E6EE41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53" y="380554"/>
            <a:ext cx="2034099" cy="1037084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78578503-C8D8-4CD1-A144-F45B7C323863}"/>
              </a:ext>
            </a:extLst>
          </p:cNvPr>
          <p:cNvSpPr txBox="1">
            <a:spLocks/>
          </p:cNvSpPr>
          <p:nvPr/>
        </p:nvSpPr>
        <p:spPr bwMode="auto">
          <a:xfrm>
            <a:off x="399331" y="5112060"/>
            <a:ext cx="844437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kern="0" dirty="0"/>
              <a:t>Ne upuštaj se u rasprave s osobama koje te vrijeđaju, sačuvaj dokaze nasilja (napravi snimku zaslona), blokiraj napadača i prijaviš ga/ju putem opcije za prijavu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AA1E55B-12FF-48E5-A778-AAB0C884CE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17078"/>
            <a:ext cx="3158815" cy="2394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96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84BD43-7BC0-4FC0-B643-72694CEC2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Elektroničko nasilje na društvenim mrežama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9C5CF0-933C-47DA-B086-121D89A24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Društvene su mreže postale svakidašnje virtualno mjesto okupljanja i druženja.</a:t>
            </a:r>
          </a:p>
          <a:p>
            <a:r>
              <a:rPr lang="hr-HR" dirty="0"/>
              <a:t>Često nas na društvenim mrežama očekuju i mnoge neugodne situacije. </a:t>
            </a:r>
          </a:p>
          <a:p>
            <a:r>
              <a:rPr lang="hr-HR" dirty="0"/>
              <a:t>Postalo je uobičajeno dijeliti mnogo više osobnih informacija - ako ih dijelimo javno, a ne samo s prijateljima, one često budu dostupne zlonamjernim korisnicima koji ih mogu dalje dijeliti i preuređivati, kao što to često biva s osobnim fotografijama.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9C879CD-28BE-4316-ABDE-075F16DC903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298440"/>
            <a:ext cx="4500245" cy="101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DD6D25-09D0-4019-A5D4-6BA2AFFD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hr-HR" dirty="0"/>
              <a:t>Digitalni trag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7A3191-9771-4DC8-84BF-AA278956D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Svaki pozitivan ili negativan podatak (o sebi ili o drugima) kojeg korisnici na internetu ostavljaju slučajno ili namjerno, čini </a:t>
            </a:r>
            <a:r>
              <a:rPr lang="hr-HR" i="1" dirty="0"/>
              <a:t>digitalni trag</a:t>
            </a:r>
            <a:r>
              <a:rPr lang="hr-HR" dirty="0"/>
              <a:t>. </a:t>
            </a:r>
          </a:p>
          <a:p>
            <a:pPr>
              <a:lnSpc>
                <a:spcPct val="90000"/>
              </a:lnSpc>
            </a:pPr>
            <a:r>
              <a:rPr lang="hr-HR" dirty="0"/>
              <a:t>Sve što je jednom objavljeno na mreži često ne nestaje čak niti nakon brisanja.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65AF9B5-1D1E-42A7-BABD-369134668DA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16488"/>
            <a:ext cx="4038600" cy="3493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75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ema">
  <a:themeElements>
    <a:clrScheme name="Office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.r prez špranca 2.potx" id="{088BA4EF-0485-413C-AEC8-A6BFAAE7F363}" vid="{53A7260A-2888-49FE-9E76-F796956AAB5D}"/>
    </a:ext>
  </a:ext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8.r prez špranca 2</Template>
  <TotalTime>218</TotalTime>
  <Words>991</Words>
  <Application>Microsoft Office PowerPoint</Application>
  <PresentationFormat>Prikaz na zaslonu (4:3)</PresentationFormat>
  <Paragraphs>75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Adobe Garamond Pro Bold</vt:lpstr>
      <vt:lpstr>Arial</vt:lpstr>
      <vt:lpstr>Impact</vt:lpstr>
      <vt:lpstr>Office tema</vt:lpstr>
      <vt:lpstr>Sprječavanje elektroničkog nasilja i vrste elektroničkog nasilja</vt:lpstr>
      <vt:lpstr>Ponovimo – elektroničko nasilje</vt:lpstr>
      <vt:lpstr>Elektroničko nasilje</vt:lpstr>
      <vt:lpstr>Elektroničko nasilje</vt:lpstr>
      <vt:lpstr>Vrste elektroničkog nasilja</vt:lpstr>
      <vt:lpstr>Govor mržnje</vt:lpstr>
      <vt:lpstr>Kako spriječiti govor mržnje i  zaštititi se?</vt:lpstr>
      <vt:lpstr>Elektroničko nasilje na društvenim mrežama</vt:lpstr>
      <vt:lpstr>Digitalni trag</vt:lpstr>
      <vt:lpstr>Kako se zaštititi od nasilja na društvenim mrežama?</vt:lpstr>
      <vt:lpstr>Elektroničko nasilje u mrežnim igrama</vt:lpstr>
      <vt:lpstr>Kako se zaštititi od nasilja u mrežnim igrama?</vt:lpstr>
      <vt:lpstr>Seksualno zlostavljanje putem interneta</vt:lpstr>
      <vt:lpstr>Seksting</vt:lpstr>
      <vt:lpstr>Sekstortion</vt:lpstr>
      <vt:lpstr>Grooming</vt:lpstr>
      <vt:lpstr>Kako se zaštititi od seksualnog nasilja na internetu?</vt:lpstr>
      <vt:lpstr>Ponovimo</vt:lpstr>
    </vt:vector>
  </TitlesOfParts>
  <Company>G.V.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Servisi za objavljivanje digitalnih sadržaja</dc:title>
  <dc:creator>Dalia Kager</dc:creator>
  <cp:lastModifiedBy>Dalia</cp:lastModifiedBy>
  <cp:revision>48</cp:revision>
  <dcterms:created xsi:type="dcterms:W3CDTF">2019-02-21T11:43:28Z</dcterms:created>
  <dcterms:modified xsi:type="dcterms:W3CDTF">2021-06-15T16:25:30Z</dcterms:modified>
</cp:coreProperties>
</file>