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lia Kager" initials="DK" lastIdx="1" clrIdx="0">
    <p:extLst>
      <p:ext uri="{19B8F6BF-5375-455C-9EA6-DF929625EA0E}">
        <p15:presenceInfo xmlns:p15="http://schemas.microsoft.com/office/powerpoint/2012/main" userId="Dalia Kag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7BD2FD"/>
    <a:srgbClr val="6489C4"/>
    <a:srgbClr val="4A75BA"/>
    <a:srgbClr val="36588E"/>
    <a:srgbClr val="405268"/>
    <a:srgbClr val="014BB7"/>
    <a:srgbClr val="C80000"/>
    <a:srgbClr val="2E4B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9976" autoAdjust="0"/>
    <p:restoredTop sz="94660"/>
  </p:normalViewPr>
  <p:slideViewPr>
    <p:cSldViewPr>
      <p:cViewPr varScale="1">
        <p:scale>
          <a:sx n="68" d="100"/>
          <a:sy n="68" d="100"/>
        </p:scale>
        <p:origin x="333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7DBC60F-9EC7-4509-B217-CA65B04095D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616D910-FF24-4216-9E8D-B010550C39B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500276E2-8ED9-41A6-90B7-80BAFBCE66A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65BC9493-32A2-4900-AC84-6F63CE83D87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/>
              <a:t>Click to edit Master text styles</a:t>
            </a:r>
          </a:p>
          <a:p>
            <a:pPr lvl="1"/>
            <a:r>
              <a:rPr lang="hr-HR" noProof="0"/>
              <a:t>Second level</a:t>
            </a:r>
          </a:p>
          <a:p>
            <a:pPr lvl="2"/>
            <a:r>
              <a:rPr lang="hr-HR" noProof="0"/>
              <a:t>Third level</a:t>
            </a:r>
          </a:p>
          <a:p>
            <a:pPr lvl="3"/>
            <a:r>
              <a:rPr lang="hr-HR" noProof="0"/>
              <a:t>Fourth level</a:t>
            </a:r>
          </a:p>
          <a:p>
            <a:pPr lvl="4"/>
            <a:r>
              <a:rPr lang="hr-HR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2928E3D9-F7F1-45D8-BF4B-81CDB9FAFA1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2DA61D17-61A0-4D1E-B7EB-662165FF9E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8EB203-7469-4587-AEEF-448B22202CE1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H:\Inf7.png">
            <a:extLst>
              <a:ext uri="{FF2B5EF4-FFF2-40B4-BE49-F238E27FC236}">
                <a16:creationId xmlns:a16="http://schemas.microsoft.com/office/drawing/2014/main" id="{1FBB778C-6FF7-4556-A20B-C96146B4C7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0"/>
            <a:ext cx="8893175" cy="371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7">
            <a:extLst>
              <a:ext uri="{FF2B5EF4-FFF2-40B4-BE49-F238E27FC236}">
                <a16:creationId xmlns:a16="http://schemas.microsoft.com/office/drawing/2014/main" id="{639AA48A-53B0-471B-A5F0-75442E94F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50825" cy="6858000"/>
          </a:xfrm>
          <a:prstGeom prst="rect">
            <a:avLst/>
          </a:prstGeom>
          <a:gradFill>
            <a:gsLst>
              <a:gs pos="0">
                <a:srgbClr val="6489C4"/>
              </a:gs>
              <a:gs pos="100000">
                <a:srgbClr val="013A8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r-HR">
              <a:latin typeface="Arial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64F90F11-4A14-422E-BB89-8BCF1D535A5E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722438" y="3676651"/>
            <a:ext cx="3679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r-HR" sz="1400">
                <a:solidFill>
                  <a:schemeClr val="bg1"/>
                </a:solidFill>
                <a:latin typeface="Arial" charset="0"/>
              </a:rPr>
              <a:t>Udžbenik informatike za 7. razred</a:t>
            </a:r>
          </a:p>
        </p:txBody>
      </p:sp>
      <p:pic>
        <p:nvPicPr>
          <p:cNvPr id="7" name="Picture 9" descr="DZ krug">
            <a:extLst>
              <a:ext uri="{FF2B5EF4-FFF2-40B4-BE49-F238E27FC236}">
                <a16:creationId xmlns:a16="http://schemas.microsoft.com/office/drawing/2014/main" id="{911F8666-E308-4FB9-93A9-BC34493F3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620713"/>
            <a:ext cx="136842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4221088"/>
            <a:ext cx="7988300" cy="1470025"/>
          </a:xfrm>
        </p:spPr>
        <p:txBody>
          <a:bodyPr/>
          <a:lstStyle>
            <a:lvl1pPr>
              <a:defRPr sz="4400">
                <a:solidFill>
                  <a:srgbClr val="014BB7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hr-H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2565400"/>
            <a:ext cx="7991475" cy="1150938"/>
          </a:xfrm>
        </p:spPr>
        <p:txBody>
          <a:bodyPr/>
          <a:lstStyle>
            <a:lvl1pPr marL="0" indent="0" algn="ctr">
              <a:buFontTx/>
              <a:buNone/>
              <a:defRPr sz="3600">
                <a:solidFill>
                  <a:srgbClr val="7BD2F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hr-HR"/>
              <a:t>Kliknite da biste uredili stil podnaslova matrice</a:t>
            </a:r>
            <a:endParaRPr lang="hr-H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CFAA7074-4AF9-4F50-91F3-1134C4260F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DCBA00C9-CCBD-4C57-A8AD-BB4208D448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0B2CC2D7-E6DB-4B72-B953-E23C412CCC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69ABF-F44D-4888-A61F-485C942DDB8E}" type="slidenum">
              <a:rPr lang="hr-HR" altLang="sr-Latn-RS"/>
              <a:pPr/>
              <a:t>‹#›</a:t>
            </a:fld>
            <a:endParaRPr lang="hr-HR" altLang="sr-Latn-RS"/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E8FF45E0-06FD-4280-950F-1342B0BF6341}"/>
              </a:ext>
            </a:extLst>
          </p:cNvPr>
          <p:cNvSpPr txBox="1"/>
          <p:nvPr userDrawn="1"/>
        </p:nvSpPr>
        <p:spPr>
          <a:xfrm>
            <a:off x="2840702" y="1193235"/>
            <a:ext cx="115212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300" spc="150" baseline="0" dirty="0">
                <a:solidFill>
                  <a:schemeClr val="bg1"/>
                </a:solidFill>
                <a:latin typeface="Impact" panose="020B0806030902050204" pitchFamily="34" charset="0"/>
              </a:rPr>
              <a:t>SysPrint</a:t>
            </a: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9DDE84DC-EECF-4BBC-9C6E-CE76F593AD67}"/>
              </a:ext>
            </a:extLst>
          </p:cNvPr>
          <p:cNvSpPr txBox="1"/>
          <p:nvPr userDrawn="1"/>
        </p:nvSpPr>
        <p:spPr>
          <a:xfrm>
            <a:off x="5454465" y="1116291"/>
            <a:ext cx="1835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800" dirty="0">
                <a:solidFill>
                  <a:schemeClr val="bg1"/>
                </a:solidFill>
                <a:latin typeface="Adobe Garamond Pro Bold" panose="02020702060506020403" pitchFamily="18" charset="-18"/>
              </a:rPr>
              <a:t>udzbenik.</a:t>
            </a:r>
            <a:r>
              <a:rPr lang="hr-HR" sz="1050" dirty="0">
                <a:solidFill>
                  <a:schemeClr val="bg1"/>
                </a:solidFill>
                <a:latin typeface="Adobe Garamond Pro Bold" panose="02020702060506020403" pitchFamily="18" charset="-18"/>
              </a:rPr>
              <a:t>hr</a:t>
            </a:r>
            <a:endParaRPr lang="hr-HR" sz="1100" dirty="0">
              <a:solidFill>
                <a:schemeClr val="bg1"/>
              </a:solidFill>
              <a:latin typeface="Adobe Garamond Pro Bold" panose="02020702060506020403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433812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4CFD04-E1D8-400E-B129-3FCBF59B26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14D770-4ADA-48F9-8779-BE0EA1B8E1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8268E3-C2E4-4163-A06A-15FD87A591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AB1553-B8F8-4222-B822-704F3CBFF72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3838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134483-F18B-4849-B492-AF08832A41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5D9CBA-B687-4754-AECD-040E57C064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168FAF1-AFD1-4BC5-9E90-001906B300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009AE6-20EF-4863-8EDB-74BE9127135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8963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679A1D-12E1-4FC7-BA38-F11AD4F7AA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D4A1C3-6EDE-4941-85A2-6CA21756BD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7BD0DC-482C-467E-9CDA-0A1A49D453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E565C-6E37-451D-9B4A-6797CAEEFD2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710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DD8B7-451A-490A-819F-FA8C2B6FDC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7CEDEF-4491-48EC-ABE0-EC975974EC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6521F3-4B55-4885-B683-5937EFAA5C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E932A8-139E-48E2-AD4D-53D2EA5EB8C1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0773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A5244A-91D0-456A-BCDD-D8BFE792FF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F63384-413E-4922-B2AC-4D2A239F62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C5789C-9592-444C-AD36-3E6C388E7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8815F8-3C67-44A1-9FDC-E510CF129E9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44165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15F10F4-F9CF-41DE-AD6C-C4EA552DEA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AFCD360-FD99-4E77-A2C5-A1D1B5CB15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32B0FFC-7C2E-4E9D-852D-641A3DBB77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CF77D2-6709-4A14-AD5B-D95732BFAE0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0936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D168DDF-6165-471E-8B3D-6DF3C40C6D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465E339-3A32-422E-AE67-28853A70FF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644E98B-98DD-43FC-8347-9346ABFBB8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EE9FBA-CEA2-48FC-A9C1-1BD2C9425EA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1892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330EC0B-D533-4476-A4AA-3991A8A2B6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0F9980B-5474-4BD9-9871-732C9EF091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2D7F127-95DD-4BCC-B099-69DFE0BF5A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3E557E-E2BF-4313-AE0D-D67BE39D8283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37020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6D3716-4D60-4D34-A4A3-96FD529041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E80A04-A970-443F-AAF0-9F787DAEA6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8CFD6E-55F5-4B22-BE27-F9A319BFD8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334A9A-B7A9-4EBE-AFA2-7A2F80D35857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0051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r-HR" noProof="0"/>
              <a:t>Kliknite ikonu da biste dodali  sliku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F0AE66-EE4F-442F-AFCD-EE2AF2804E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3AADFF-2A79-45B3-A833-0BBFE75E8D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1A10F2-3396-48FC-8409-ECCAC5CC71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390B8A-8254-4389-BEC4-F52B3EC7D9F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3063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>
            <a:extLst>
              <a:ext uri="{FF2B5EF4-FFF2-40B4-BE49-F238E27FC236}">
                <a16:creationId xmlns:a16="http://schemas.microsoft.com/office/drawing/2014/main" id="{FAE1CF57-682B-4AC1-9137-1DA33E1A7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50825" cy="6858000"/>
          </a:xfrm>
          <a:prstGeom prst="rect">
            <a:avLst/>
          </a:prstGeom>
          <a:gradFill rotWithShape="1">
            <a:gsLst>
              <a:gs pos="0">
                <a:srgbClr val="7BD2FD"/>
              </a:gs>
              <a:gs pos="100000">
                <a:srgbClr val="013A8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r-HR">
              <a:latin typeface="Arial" charset="0"/>
            </a:endParaRP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1AB5B169-4187-40B6-B6C2-6B4326132D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Kliknite da biste uredili stil naslova matrice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232E9539-0F32-4B4A-ADB1-6104E9B3E9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Uredite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84A66E73-BA37-461B-B5D5-A59578B9FC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063E686-6B69-4CCF-B87A-68E4F5C1DF0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BD39902-5D83-4EC2-AE17-9B469176C61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C665326-0EAE-4D4E-9F63-32F3630A4BC1}" type="slidenum">
              <a:rPr lang="hr-HR" altLang="sr-Latn-RS"/>
              <a:pPr/>
              <a:t>‹#›</a:t>
            </a:fld>
            <a:endParaRPr lang="hr-HR" altLang="sr-Latn-RS"/>
          </a:p>
        </p:txBody>
      </p:sp>
      <p:sp>
        <p:nvSpPr>
          <p:cNvPr id="1032" name="Text Box 8">
            <a:extLst>
              <a:ext uri="{FF2B5EF4-FFF2-40B4-BE49-F238E27FC236}">
                <a16:creationId xmlns:a16="http://schemas.microsoft.com/office/drawing/2014/main" id="{8FFD2526-DD5D-458E-931B-B1B922F3E8D2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722438" y="3676651"/>
            <a:ext cx="3679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r-HR" sz="1400">
                <a:solidFill>
                  <a:schemeClr val="bg1"/>
                </a:solidFill>
                <a:latin typeface="Arial" charset="0"/>
              </a:rPr>
              <a:t>Udžbenik informatike za 7. razred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096209BE-6134-42A4-AEEA-3E22C08B4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04000"/>
            <a:ext cx="250825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fld id="{F0066DC2-446B-4F63-968A-D14ED9EB591D}" type="slidenum">
              <a:rPr lang="hr-HR" altLang="sr-Latn-RS" sz="1000">
                <a:solidFill>
                  <a:schemeClr val="bg1"/>
                </a:solidFill>
              </a:rPr>
              <a:pPr algn="ctr" eaLnBrk="1" hangingPunct="1"/>
              <a:t>‹#›</a:t>
            </a:fld>
            <a:endParaRPr lang="hr-HR" altLang="sr-Latn-RS" sz="1000">
              <a:solidFill>
                <a:srgbClr val="969696"/>
              </a:solidFill>
            </a:endParaRPr>
          </a:p>
        </p:txBody>
      </p:sp>
      <p:pic>
        <p:nvPicPr>
          <p:cNvPr id="1034" name="Picture 10" descr="sysprint logo ravni">
            <a:extLst>
              <a:ext uri="{FF2B5EF4-FFF2-40B4-BE49-F238E27FC236}">
                <a16:creationId xmlns:a16="http://schemas.microsoft.com/office/drawing/2014/main" id="{AF1467F1-3888-465A-B0A2-F7297F3A29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31750"/>
            <a:ext cx="131763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>
            <a:extLst>
              <a:ext uri="{FF2B5EF4-FFF2-40B4-BE49-F238E27FC236}">
                <a16:creationId xmlns:a16="http://schemas.microsoft.com/office/drawing/2014/main" id="{C6D0F36C-79F4-46DF-B262-3474BD23D78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4213" y="2492375"/>
            <a:ext cx="7991475" cy="1150938"/>
          </a:xfrm>
        </p:spPr>
        <p:txBody>
          <a:bodyPr/>
          <a:lstStyle/>
          <a:p>
            <a:pPr eaLnBrk="1" hangingPunct="1">
              <a:defRPr/>
            </a:pPr>
            <a:r>
              <a:rPr lang="hr-HR" dirty="0"/>
              <a:t>5. Izrađivanje i objavljivanje mrežnih stranica</a:t>
            </a:r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CCBDEABC-A2CE-41CF-A9EA-B5C935B2811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3975100"/>
            <a:ext cx="7988300" cy="1470025"/>
          </a:xfrm>
        </p:spPr>
        <p:txBody>
          <a:bodyPr/>
          <a:lstStyle/>
          <a:p>
            <a:r>
              <a:rPr lang="hr-HR" b="1" i="1" dirty="0">
                <a:effectLst/>
              </a:rPr>
              <a:t>Priprema multimedijskih sadržaja za prikazivanje na mreži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4F3D17-98D6-4B57-91B2-96D1F30D3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 err="1">
                <a:effectLst/>
              </a:rPr>
              <a:t>Public</a:t>
            </a:r>
            <a:r>
              <a:rPr lang="hr-HR" b="1" i="1" dirty="0">
                <a:effectLst/>
              </a:rPr>
              <a:t> </a:t>
            </a:r>
            <a:r>
              <a:rPr lang="hr-HR" b="1" i="1" dirty="0" err="1">
                <a:effectLst/>
              </a:rPr>
              <a:t>Domain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01CC598-950B-489F-95BC-573D929D8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Javno dobro ili </a:t>
            </a:r>
            <a:r>
              <a:rPr lang="hr-HR" dirty="0" err="1"/>
              <a:t>Public</a:t>
            </a:r>
            <a:r>
              <a:rPr lang="hr-HR" dirty="0"/>
              <a:t> </a:t>
            </a:r>
            <a:r>
              <a:rPr lang="hr-HR" dirty="0" err="1"/>
              <a:t>domain</a:t>
            </a:r>
            <a:r>
              <a:rPr lang="hr-HR" dirty="0"/>
              <a:t> su sva djela nad kojima nema nikakvih ograničenja, kao što im i samo ime govori</a:t>
            </a:r>
          </a:p>
          <a:p>
            <a:r>
              <a:rPr lang="hr-HR" dirty="0"/>
              <a:t>To su djela nad kojima su autorska prava istekla zbog proteka vremena ili ona djela za koja autor tako odredi</a:t>
            </a:r>
          </a:p>
          <a:p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CCA1E863-F37D-4F1F-BCA4-6FD371C3E84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933056"/>
            <a:ext cx="4032448" cy="13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59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5DDEE3A-CD33-46F4-AB28-C1E7294E6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>
                <a:effectLst/>
              </a:rPr>
              <a:t>Programi za objavu sadržaja na mreži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A9EF0B1-3F38-468B-8C02-5F0F6BC93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err="1"/>
              <a:t>Canva</a:t>
            </a:r>
            <a:r>
              <a:rPr lang="hr-HR" dirty="0"/>
              <a:t> – izrada digitalnih </a:t>
            </a:r>
            <a:r>
              <a:rPr lang="hr-HR" dirty="0" err="1"/>
              <a:t>postera</a:t>
            </a:r>
            <a:r>
              <a:rPr lang="hr-HR" dirty="0"/>
              <a:t>, plakata i prezentacija</a:t>
            </a:r>
          </a:p>
          <a:p>
            <a:endParaRPr lang="hr-HR" dirty="0"/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  <a:p>
            <a:r>
              <a:rPr lang="hr-HR" b="1" dirty="0" err="1"/>
              <a:t>Sway</a:t>
            </a:r>
            <a:r>
              <a:rPr lang="hr-HR" dirty="0"/>
              <a:t> – aplikacija za izradu interaktivnih prezentacija, priča i izvješća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4B54056A-A1B1-4BED-B37B-DD2EB95A32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220971"/>
            <a:ext cx="2664296" cy="1110123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09305DD7-BC67-486A-85B3-2750FCD7DD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4581128"/>
            <a:ext cx="3760717" cy="154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767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D1D090DF-C4E1-4913-A39E-DF3DF62DA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89126">
            <a:off x="7933651" y="741978"/>
            <a:ext cx="925046" cy="925046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5EDF6638-2779-4A3C-B97B-890ED3E2E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Formati slike za objavu na mrežnim stranicama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0E4CC56-5270-4448-B257-7A14DAD66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Najčešće korišteni formati slika za objavu na mrežnim stranicama su GIF, JPEG i PNG</a:t>
            </a:r>
          </a:p>
          <a:p>
            <a:r>
              <a:rPr lang="hr-HR" dirty="0"/>
              <a:t>Omogućuju brže postavljanje slika na mrežni poslužitelj jer zauzimaju malo memorijskog prostora pa samim time i brže putuju kroz mrežu do odredišta, tj. korisnik koji ih pregledava na svom računalu brže će ih preuzeti</a:t>
            </a:r>
          </a:p>
          <a:p>
            <a:r>
              <a:rPr lang="hr-HR" dirty="0"/>
              <a:t>GIF format podržava i animaciju</a:t>
            </a:r>
          </a:p>
          <a:p>
            <a:r>
              <a:rPr lang="hr-HR" dirty="0"/>
              <a:t>Osim formata slike, važna je i njena rezolucija - broj okomitih i vodoravnih </a:t>
            </a:r>
            <a:r>
              <a:rPr lang="hr-HR" dirty="0" err="1"/>
              <a:t>piksela</a:t>
            </a:r>
            <a:r>
              <a:rPr lang="hr-HR" dirty="0"/>
              <a:t> koji čine sliku, npr. 800x600</a:t>
            </a:r>
          </a:p>
          <a:p>
            <a:r>
              <a:rPr lang="hr-HR" dirty="0" smtClean="0"/>
              <a:t>Pravilo: veći </a:t>
            </a:r>
            <a:r>
              <a:rPr lang="hr-HR" dirty="0"/>
              <a:t>broj </a:t>
            </a:r>
            <a:r>
              <a:rPr lang="hr-HR" dirty="0" err="1"/>
              <a:t>piksela</a:t>
            </a:r>
            <a:r>
              <a:rPr lang="hr-HR" dirty="0"/>
              <a:t>, </a:t>
            </a:r>
            <a:r>
              <a:rPr lang="hr-HR" dirty="0" smtClean="0"/>
              <a:t>bolja kvaliteta slike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3868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6A75C3-DB63-4FD3-90C5-08364FDFA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>
                <a:effectLst/>
              </a:rPr>
              <a:t>Formati slike za objavu na mrežnim stranicama</a:t>
            </a:r>
            <a:br>
              <a:rPr lang="hr-HR" b="1" i="1" dirty="0">
                <a:effectLst/>
              </a:rPr>
            </a:br>
            <a:endParaRPr lang="hr-HR" dirty="0"/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AED6F323-141F-4070-844C-E1C561F8CB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5201" y="1565920"/>
            <a:ext cx="3590471" cy="2389723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52E07217-92A5-465C-B9EF-ED4CB74DC5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4094" y="4077072"/>
            <a:ext cx="3590470" cy="2374154"/>
          </a:xfrm>
          <a:prstGeom prst="rect">
            <a:avLst/>
          </a:prstGeom>
        </p:spPr>
      </p:pic>
      <p:cxnSp>
        <p:nvCxnSpPr>
          <p:cNvPr id="8" name="Poveznik: kutno 7">
            <a:extLst>
              <a:ext uri="{FF2B5EF4-FFF2-40B4-BE49-F238E27FC236}">
                <a16:creationId xmlns:a16="http://schemas.microsoft.com/office/drawing/2014/main" id="{CA585542-0E00-4D25-8879-CFD87C9D0BA1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3923928" y="2760781"/>
            <a:ext cx="2455401" cy="1316291"/>
          </a:xfrm>
          <a:prstGeom prst="bent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ravokutnik 11">
            <a:extLst>
              <a:ext uri="{FF2B5EF4-FFF2-40B4-BE49-F238E27FC236}">
                <a16:creationId xmlns:a16="http://schemas.microsoft.com/office/drawing/2014/main" id="{BF015B76-1077-4E72-8AE9-CAAE0B0C5A8C}"/>
              </a:ext>
            </a:extLst>
          </p:cNvPr>
          <p:cNvSpPr/>
          <p:nvPr/>
        </p:nvSpPr>
        <p:spPr>
          <a:xfrm>
            <a:off x="3059832" y="2492896"/>
            <a:ext cx="864096" cy="6480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D1D090DF-C4E1-4913-A39E-DF3DF62DAE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89126">
            <a:off x="7933651" y="741978"/>
            <a:ext cx="925046" cy="92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79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A6F51A4-0835-4FB2-9890-1C50352D0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>
                <a:effectLst/>
              </a:rPr>
              <a:t>Formati slike za objavu na mrežnim stranicama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64D5EE0-2C42-4EA6-ACA7-5BC347FAE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/>
          <a:lstStyle/>
          <a:p>
            <a:r>
              <a:rPr lang="hr-HR" dirty="0"/>
              <a:t>Alat koji možete koristiti za obradu slike jest </a:t>
            </a:r>
            <a:r>
              <a:rPr lang="hr-HR" b="1" dirty="0" err="1"/>
              <a:t>Paint</a:t>
            </a:r>
            <a:r>
              <a:rPr lang="hr-HR" b="1" dirty="0"/>
              <a:t> 3D </a:t>
            </a:r>
            <a:r>
              <a:rPr lang="hr-HR" dirty="0"/>
              <a:t>koji je dio operacijskog sustava Windows 10</a:t>
            </a:r>
          </a:p>
          <a:p>
            <a:r>
              <a:rPr lang="hr-HR" dirty="0"/>
              <a:t>Besplatni alati za obradu slike (smanjivanje i obrezivanje slike, podešavanje boje, kontrasta i oštrine, dodavanje efekata):</a:t>
            </a:r>
          </a:p>
          <a:p>
            <a:pPr lvl="1"/>
            <a:r>
              <a:rPr lang="hr-HR" b="1" dirty="0"/>
              <a:t>Paint.NET </a:t>
            </a:r>
          </a:p>
          <a:p>
            <a:pPr lvl="1"/>
            <a:r>
              <a:rPr lang="hr-HR" b="1" dirty="0" err="1"/>
              <a:t>Gimp</a:t>
            </a:r>
            <a:endParaRPr lang="hr-HR" b="1" dirty="0"/>
          </a:p>
          <a:p>
            <a:pPr lvl="1"/>
            <a:r>
              <a:rPr lang="hr-HR" b="1" dirty="0" err="1"/>
              <a:t>PhotoScape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Možete koristiti i besplatne online uređivače slika koji nude profesionalne mogućnosti za uređivanje:</a:t>
            </a:r>
          </a:p>
          <a:p>
            <a:pPr lvl="1"/>
            <a:r>
              <a:rPr lang="hr-HR" b="1" dirty="0" err="1"/>
              <a:t>Pixlr</a:t>
            </a:r>
            <a:r>
              <a:rPr lang="hr-HR" b="1" dirty="0"/>
              <a:t> </a:t>
            </a:r>
          </a:p>
          <a:p>
            <a:pPr lvl="1"/>
            <a:r>
              <a:rPr lang="hr-HR" b="1" dirty="0" err="1"/>
              <a:t>LunaPic</a:t>
            </a:r>
            <a:endParaRPr lang="hr-HR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D1D090DF-C4E1-4913-A39E-DF3DF62DA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89126">
            <a:off x="7933651" y="741978"/>
            <a:ext cx="925046" cy="92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76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BE10CC73-2879-4E84-94B2-EC1259EF659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2905" y="692696"/>
            <a:ext cx="1052989" cy="982189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B2F07AFD-579F-409A-AF63-C004DCAC3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0530"/>
            <a:ext cx="8229600" cy="1143000"/>
          </a:xfrm>
        </p:spPr>
        <p:txBody>
          <a:bodyPr/>
          <a:lstStyle/>
          <a:p>
            <a:r>
              <a:rPr lang="hr-HR" b="1" i="1" dirty="0">
                <a:effectLst/>
              </a:rPr>
              <a:t>Formati zvuka za objavu na mrežnim stranicama</a:t>
            </a:r>
            <a:br>
              <a:rPr lang="hr-HR" b="1" i="1" dirty="0">
                <a:effectLst/>
              </a:rPr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920E4AC-421E-44DE-9A48-D5BD08A7C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format </a:t>
            </a:r>
            <a:r>
              <a:rPr lang="hr-HR" b="1" dirty="0"/>
              <a:t>MP3 </a:t>
            </a:r>
            <a:r>
              <a:rPr lang="hr-HR" dirty="0"/>
              <a:t>je jedan od najpopularnijih formata za zvučne zapise na mreži</a:t>
            </a:r>
          </a:p>
          <a:p>
            <a:r>
              <a:rPr lang="hr-HR" dirty="0"/>
              <a:t>Postoje različite varijante MP3 zapisa, od onih s velikim gubicima, do onih u kojima je gubitak na kvaliteti gotovo nečujan</a:t>
            </a:r>
          </a:p>
          <a:p>
            <a:r>
              <a:rPr lang="hr-HR" dirty="0"/>
              <a:t>U zvučnom zapisu važan je </a:t>
            </a:r>
            <a:r>
              <a:rPr lang="hr-HR" i="1" dirty="0" err="1"/>
              <a:t>bitrate</a:t>
            </a:r>
            <a:r>
              <a:rPr lang="hr-HR" i="1" dirty="0"/>
              <a:t>  - </a:t>
            </a:r>
            <a:r>
              <a:rPr lang="hr-HR" dirty="0"/>
              <a:t>broj bitova koji se prenosi u vremenskoj jedinici</a:t>
            </a:r>
          </a:p>
          <a:p>
            <a:r>
              <a:rPr lang="hr-HR" dirty="0"/>
              <a:t>popularni su i zvučni formati </a:t>
            </a:r>
            <a:r>
              <a:rPr lang="hr-HR" b="1" dirty="0"/>
              <a:t>WAV</a:t>
            </a:r>
            <a:r>
              <a:rPr lang="hr-HR" dirty="0"/>
              <a:t> i </a:t>
            </a:r>
            <a:r>
              <a:rPr lang="hr-HR" b="1" dirty="0" err="1"/>
              <a:t>Ogg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1200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4DD097-517A-4584-92B1-B45D3E75E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5405"/>
            <a:ext cx="8229600" cy="1143000"/>
          </a:xfrm>
        </p:spPr>
        <p:txBody>
          <a:bodyPr/>
          <a:lstStyle/>
          <a:p>
            <a:r>
              <a:rPr lang="hr-HR" b="1" i="1" dirty="0">
                <a:effectLst/>
              </a:rPr>
              <a:t>Formati zvuka za objavu na mrežnim stranicama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EBE712E-A87E-4325-9F9D-2E5DD9BD3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hr-HR" dirty="0"/>
              <a:t>Besplatan program za snimanje zvuka je </a:t>
            </a:r>
            <a:r>
              <a:rPr lang="hr-HR" b="1" dirty="0" err="1"/>
              <a:t>Audacity</a:t>
            </a:r>
            <a:r>
              <a:rPr lang="hr-HR" b="1" dirty="0"/>
              <a:t> </a:t>
            </a:r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pPr marL="0" indent="0">
              <a:buNone/>
            </a:pPr>
            <a:endParaRPr lang="hr-HR" b="1" dirty="0"/>
          </a:p>
          <a:p>
            <a:r>
              <a:rPr lang="hr-HR" dirty="0"/>
              <a:t>ukoliko želite jedan zvučni format pretvoriti u neki drugi, tada možete koristiti i besplatne </a:t>
            </a:r>
            <a:r>
              <a:rPr lang="hr-HR" i="1" dirty="0"/>
              <a:t>online</a:t>
            </a:r>
            <a:r>
              <a:rPr lang="hr-HR" dirty="0"/>
              <a:t> pretvarače</a:t>
            </a:r>
          </a:p>
        </p:txBody>
      </p:sp>
      <p:pic>
        <p:nvPicPr>
          <p:cNvPr id="1026" name="Picture 2" descr="Slikovni rezultat za audacity logo">
            <a:extLst>
              <a:ext uri="{FF2B5EF4-FFF2-40B4-BE49-F238E27FC236}">
                <a16:creationId xmlns:a16="http://schemas.microsoft.com/office/drawing/2014/main" id="{96667DD1-CD6D-48F6-8B7A-2E73355A3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362" y="2348880"/>
            <a:ext cx="3343275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BE10CC73-2879-4E84-94B2-EC1259EF659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2905" y="692696"/>
            <a:ext cx="1052989" cy="98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691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AAE2C8A-EB8F-4A06-8A13-51ED090B4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>
                <a:effectLst/>
              </a:rPr>
              <a:t>Formati videozapisa za objavu na mrežnim stranicama</a:t>
            </a:r>
            <a:br>
              <a:rPr lang="hr-HR" b="1" i="1" dirty="0">
                <a:effectLst/>
              </a:rPr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9B444F1-B56E-4EA5-84C3-5F5056953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Najpopularniji video format za objavu na mreži jest </a:t>
            </a:r>
            <a:r>
              <a:rPr lang="hr-HR" b="1" dirty="0"/>
              <a:t>MP4</a:t>
            </a:r>
            <a:r>
              <a:rPr lang="hr-HR" dirty="0"/>
              <a:t> jer ga podržavaju svi mrežni preglednici, pametni telefoni i tableti, kao i pametni TV uređaji </a:t>
            </a:r>
          </a:p>
          <a:p>
            <a:r>
              <a:rPr lang="hr-HR" dirty="0"/>
              <a:t>Najčešće se videozapisi postavljaju (engl. </a:t>
            </a:r>
            <a:r>
              <a:rPr lang="hr-HR" i="1" dirty="0" err="1"/>
              <a:t>upload</a:t>
            </a:r>
            <a:r>
              <a:rPr lang="hr-HR" dirty="0"/>
              <a:t>) na neki od servisa poput </a:t>
            </a:r>
            <a:r>
              <a:rPr lang="hr-HR" b="1" dirty="0"/>
              <a:t>YouTube </a:t>
            </a:r>
            <a:r>
              <a:rPr lang="hr-HR" dirty="0"/>
              <a:t>ili </a:t>
            </a:r>
            <a:r>
              <a:rPr lang="hr-HR" b="1" dirty="0" err="1"/>
              <a:t>Vimeo</a:t>
            </a:r>
            <a:r>
              <a:rPr lang="hr-HR" b="1" dirty="0"/>
              <a:t> </a:t>
            </a:r>
            <a:r>
              <a:rPr lang="hr-HR" dirty="0"/>
              <a:t>i zatim se ugrađuju (engl. </a:t>
            </a:r>
            <a:r>
              <a:rPr lang="hr-HR" i="1" dirty="0" err="1"/>
              <a:t>embed</a:t>
            </a:r>
            <a:r>
              <a:rPr lang="hr-HR" dirty="0"/>
              <a:t>) na vlastitu mrežnu stranicu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928AF7F6-5BD8-48AC-B405-B8D322492C2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476672"/>
            <a:ext cx="936104" cy="878329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557ADB6F-F725-4CAB-88B0-3A60244E66EA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94" b="30925"/>
          <a:stretch/>
        </p:blipFill>
        <p:spPr bwMode="auto">
          <a:xfrm>
            <a:off x="611560" y="4076717"/>
            <a:ext cx="3794973" cy="142112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68F1F2DA-38A4-405F-AD77-45F9C0E4354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152" y="4903991"/>
            <a:ext cx="4201479" cy="1187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499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AC3FE1F-8589-460A-AF5F-DE455D605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>
                <a:effectLst/>
              </a:rPr>
              <a:t>Autorska prava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BAD7D22-54D5-474C-A658-391DFE8FB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korištenje tuđih digitalnih radova s interneta bez dozvole izjednačeno je s krađom</a:t>
            </a:r>
          </a:p>
          <a:p>
            <a:r>
              <a:rPr lang="hr-HR" dirty="0"/>
              <a:t>nedozvoljeno korištenje tuđeg autorskog rada naziva se </a:t>
            </a:r>
            <a:r>
              <a:rPr lang="hr-HR" b="1" dirty="0"/>
              <a:t>kršenje autorskog prava</a:t>
            </a:r>
          </a:p>
          <a:p>
            <a:r>
              <a:rPr lang="hr-HR" dirty="0"/>
              <a:t>to se odnosi na djela koja su strogo zaštićena oznakom © - engl. </a:t>
            </a:r>
            <a:r>
              <a:rPr lang="hr-HR" i="1" dirty="0"/>
              <a:t>Copyright</a:t>
            </a:r>
            <a:r>
              <a:rPr lang="hr-HR" dirty="0"/>
              <a:t>, a to su sva ona djela objavljena na mreži i za koja nije </a:t>
            </a:r>
          </a:p>
          <a:p>
            <a:r>
              <a:rPr lang="hr-HR" dirty="0"/>
              <a:t>drugačije propisano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C277BED4-A55F-46A1-A7E0-3F5D50408FD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454287"/>
            <a:ext cx="1944216" cy="185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28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9687C1A-6A0D-46DF-A1AC-BD9774E2E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>
                <a:effectLst/>
              </a:rPr>
              <a:t>CC dozvole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E56ABE2-0ADB-4793-88BA-4E31E05AD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Drugačiji  uvjeti korištenja propisani su Creative </a:t>
            </a:r>
            <a:r>
              <a:rPr lang="hr-HR" dirty="0" err="1"/>
              <a:t>Commons</a:t>
            </a:r>
            <a:r>
              <a:rPr lang="hr-HR" dirty="0"/>
              <a:t> dozvolama</a:t>
            </a:r>
          </a:p>
          <a:p>
            <a:r>
              <a:rPr lang="hr-HR" dirty="0"/>
              <a:t>Tako možete koristiti djelo s tim da navedete autora, možete ga mijenjati, koristiti u komercijalne i nekomercijalne svrhe </a:t>
            </a:r>
          </a:p>
          <a:p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BC0BACC-9E19-4F4A-9362-D4C243EFC62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861048"/>
            <a:ext cx="3456384" cy="201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747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ema">
  <a:themeElements>
    <a:clrScheme name="Office t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e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8100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Office 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7.r špranca</Template>
  <TotalTime>139</TotalTime>
  <Words>491</Words>
  <Application>Microsoft Office PowerPoint</Application>
  <PresentationFormat>Prikaz na zaslonu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5" baseType="lpstr">
      <vt:lpstr>Adobe Garamond Pro Bold</vt:lpstr>
      <vt:lpstr>Arial</vt:lpstr>
      <vt:lpstr>Impact</vt:lpstr>
      <vt:lpstr>Office tema</vt:lpstr>
      <vt:lpstr>Priprema multimedijskih sadržaja za prikazivanje na mreži</vt:lpstr>
      <vt:lpstr>Formati slike za objavu na mrežnim stranicama</vt:lpstr>
      <vt:lpstr>Formati slike za objavu na mrežnim stranicama </vt:lpstr>
      <vt:lpstr>Formati slike za objavu na mrežnim stranicama</vt:lpstr>
      <vt:lpstr>Formati zvuka za objavu na mrežnim stranicama </vt:lpstr>
      <vt:lpstr>Formati zvuka za objavu na mrežnim stranicama</vt:lpstr>
      <vt:lpstr>Formati videozapisa za objavu na mrežnim stranicama </vt:lpstr>
      <vt:lpstr>Autorska prava</vt:lpstr>
      <vt:lpstr>CC dozvole</vt:lpstr>
      <vt:lpstr>Public Domain</vt:lpstr>
      <vt:lpstr>Programi za objavu sadržaja na mreži</vt:lpstr>
    </vt:vector>
  </TitlesOfParts>
  <Company>G.V.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jezik</dc:title>
  <dc:creator>Dalia Kager</dc:creator>
  <cp:lastModifiedBy>Dalia</cp:lastModifiedBy>
  <cp:revision>35</cp:revision>
  <dcterms:created xsi:type="dcterms:W3CDTF">2018-11-01T08:30:05Z</dcterms:created>
  <dcterms:modified xsi:type="dcterms:W3CDTF">2020-09-08T06:12:54Z</dcterms:modified>
</cp:coreProperties>
</file>