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57"/>
  </p:notesMasterIdLst>
  <p:sldIdLst>
    <p:sldId id="256" r:id="rId2"/>
    <p:sldId id="257" r:id="rId3"/>
    <p:sldId id="258" r:id="rId4"/>
    <p:sldId id="259" r:id="rId5"/>
    <p:sldId id="267" r:id="rId6"/>
    <p:sldId id="272" r:id="rId7"/>
    <p:sldId id="268" r:id="rId8"/>
    <p:sldId id="273" r:id="rId9"/>
    <p:sldId id="260" r:id="rId10"/>
    <p:sldId id="270" r:id="rId11"/>
    <p:sldId id="271" r:id="rId12"/>
    <p:sldId id="269" r:id="rId13"/>
    <p:sldId id="261" r:id="rId14"/>
    <p:sldId id="274" r:id="rId15"/>
    <p:sldId id="275" r:id="rId16"/>
    <p:sldId id="262" r:id="rId17"/>
    <p:sldId id="263" r:id="rId18"/>
    <p:sldId id="264" r:id="rId19"/>
    <p:sldId id="265" r:id="rId20"/>
    <p:sldId id="266" r:id="rId21"/>
    <p:sldId id="276" r:id="rId22"/>
    <p:sldId id="277" r:id="rId23"/>
    <p:sldId id="278" r:id="rId24"/>
    <p:sldId id="297" r:id="rId25"/>
    <p:sldId id="294" r:id="rId26"/>
    <p:sldId id="293" r:id="rId27"/>
    <p:sldId id="282" r:id="rId28"/>
    <p:sldId id="298" r:id="rId29"/>
    <p:sldId id="288" r:id="rId30"/>
    <p:sldId id="296" r:id="rId31"/>
    <p:sldId id="299"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7" r:id="rId48"/>
    <p:sldId id="318" r:id="rId49"/>
    <p:sldId id="319" r:id="rId50"/>
    <p:sldId id="320" r:id="rId51"/>
    <p:sldId id="321" r:id="rId52"/>
    <p:sldId id="322" r:id="rId53"/>
    <p:sldId id="323" r:id="rId54"/>
    <p:sldId id="324" r:id="rId55"/>
    <p:sldId id="325" r:id="rId56"/>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838" autoAdjust="0"/>
    <p:restoredTop sz="94607" autoAdjust="0"/>
  </p:normalViewPr>
  <p:slideViewPr>
    <p:cSldViewPr>
      <p:cViewPr varScale="1">
        <p:scale>
          <a:sx n="81" d="100"/>
          <a:sy n="81" d="100"/>
        </p:scale>
        <p:origin x="-822" y="-90"/>
      </p:cViewPr>
      <p:guideLst>
        <p:guide orient="horz" pos="2160"/>
        <p:guide pos="2880"/>
      </p:guideLst>
    </p:cSldViewPr>
  </p:slideViewPr>
  <p:outlineViewPr>
    <p:cViewPr>
      <p:scale>
        <a:sx n="33" d="100"/>
        <a:sy n="33" d="100"/>
      </p:scale>
      <p:origin x="66" y="712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2F0A9-D7DA-4F2E-AC8A-ACCA3E3A281E}" type="datetimeFigureOut">
              <a:rPr lang="hr-HR" smtClean="0"/>
              <a:pPr/>
              <a:t>5.8.2014.</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E3B1E3-B5C4-4D07-A768-C0DC4E8781ED}"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BAEB065-14AD-448E-B30C-343C96386B5E}" type="datetimeFigureOut">
              <a:rPr lang="sr-Latn-CS" smtClean="0"/>
              <a:pPr/>
              <a:t>5.8.2014.</a:t>
            </a:fld>
            <a:endParaRPr lang="hr-HR"/>
          </a:p>
        </p:txBody>
      </p:sp>
      <p:sp>
        <p:nvSpPr>
          <p:cNvPr id="19" name="Footer Placeholder 18"/>
          <p:cNvSpPr>
            <a:spLocks noGrp="1"/>
          </p:cNvSpPr>
          <p:nvPr>
            <p:ph type="ftr" sz="quarter" idx="11"/>
          </p:nvPr>
        </p:nvSpPr>
        <p:spPr/>
        <p:txBody>
          <a:bodyPr/>
          <a:lstStyle/>
          <a:p>
            <a:endParaRPr lang="hr-HR"/>
          </a:p>
        </p:txBody>
      </p:sp>
      <p:sp>
        <p:nvSpPr>
          <p:cNvPr id="27" name="Slide Number Placeholder 26"/>
          <p:cNvSpPr>
            <a:spLocks noGrp="1"/>
          </p:cNvSpPr>
          <p:nvPr>
            <p:ph type="sldNum" sz="quarter" idx="12"/>
          </p:nvPr>
        </p:nvSpPr>
        <p:spPr/>
        <p:txBody>
          <a:bodyPr/>
          <a:lstStyle/>
          <a:p>
            <a:fld id="{09B65326-C97C-4A6E-8557-CD21D09B1650}" type="slidenum">
              <a:rPr lang="hr-HR" smtClean="0"/>
              <a:pPr/>
              <a:t>‹#›</a:t>
            </a:fld>
            <a:endParaRPr lang="hr-H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BAEB065-14AD-448E-B30C-343C96386B5E}" type="datetimeFigureOut">
              <a:rPr lang="sr-Latn-CS" smtClean="0"/>
              <a:pPr/>
              <a:t>5.8.2014.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9B65326-C97C-4A6E-8557-CD21D09B1650}"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BAEB065-14AD-448E-B30C-343C96386B5E}" type="datetimeFigureOut">
              <a:rPr lang="sr-Latn-CS" smtClean="0"/>
              <a:pPr/>
              <a:t>5.8.2014.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9B65326-C97C-4A6E-8557-CD21D09B1650}"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BAEB065-14AD-448E-B30C-343C96386B5E}" type="datetimeFigureOut">
              <a:rPr lang="sr-Latn-CS" smtClean="0"/>
              <a:pPr/>
              <a:t>5.8.2014.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9B65326-C97C-4A6E-8557-CD21D09B1650}"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BAEB065-14AD-448E-B30C-343C96386B5E}" type="datetimeFigureOut">
              <a:rPr lang="sr-Latn-CS" smtClean="0"/>
              <a:pPr/>
              <a:t>5.8.2014.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9B65326-C97C-4A6E-8557-CD21D09B1650}" type="slidenum">
              <a:rPr lang="hr-HR" smtClean="0"/>
              <a:pPr/>
              <a:t>‹#›</a:t>
            </a:fld>
            <a:endParaRPr lang="hr-H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BAEB065-14AD-448E-B30C-343C96386B5E}" type="datetimeFigureOut">
              <a:rPr lang="sr-Latn-CS" smtClean="0"/>
              <a:pPr/>
              <a:t>5.8.2014.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09B65326-C97C-4A6E-8557-CD21D09B1650}"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BAEB065-14AD-448E-B30C-343C96386B5E}" type="datetimeFigureOut">
              <a:rPr lang="sr-Latn-CS" smtClean="0"/>
              <a:pPr/>
              <a:t>5.8.2014.</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09B65326-C97C-4A6E-8557-CD21D09B1650}"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BAEB065-14AD-448E-B30C-343C96386B5E}" type="datetimeFigureOut">
              <a:rPr lang="sr-Latn-CS" smtClean="0"/>
              <a:pPr/>
              <a:t>5.8.2014.</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09B65326-C97C-4A6E-8557-CD21D09B1650}"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AEB065-14AD-448E-B30C-343C96386B5E}" type="datetimeFigureOut">
              <a:rPr lang="sr-Latn-CS" smtClean="0"/>
              <a:pPr/>
              <a:t>5.8.2014.</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09B65326-C97C-4A6E-8557-CD21D09B1650}"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BAEB065-14AD-448E-B30C-343C96386B5E}" type="datetimeFigureOut">
              <a:rPr lang="sr-Latn-CS" smtClean="0"/>
              <a:pPr/>
              <a:t>5.8.2014.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09B65326-C97C-4A6E-8557-CD21D09B1650}"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BAEB065-14AD-448E-B30C-343C96386B5E}" type="datetimeFigureOut">
              <a:rPr lang="sr-Latn-CS" smtClean="0"/>
              <a:pPr/>
              <a:t>5.8.2014.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a:xfrm>
            <a:off x="8077200" y="6356350"/>
            <a:ext cx="609600" cy="365125"/>
          </a:xfrm>
        </p:spPr>
        <p:txBody>
          <a:bodyPr/>
          <a:lstStyle/>
          <a:p>
            <a:fld id="{09B65326-C97C-4A6E-8557-CD21D09B1650}" type="slidenum">
              <a:rPr lang="hr-HR" smtClean="0"/>
              <a:pPr/>
              <a:t>‹#›</a:t>
            </a:fld>
            <a:endParaRPr lang="hr-H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BAEB065-14AD-448E-B30C-343C96386B5E}" type="datetimeFigureOut">
              <a:rPr lang="sr-Latn-CS" smtClean="0"/>
              <a:pPr/>
              <a:t>5.8.2014.</a:t>
            </a:fld>
            <a:endParaRPr lang="hr-H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hr-H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9B65326-C97C-4A6E-8557-CD21D09B1650}" type="slidenum">
              <a:rPr lang="hr-HR" smtClean="0"/>
              <a:pPr/>
              <a:t>‹#›</a:t>
            </a:fld>
            <a:endParaRPr lang="hr-H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928670"/>
            <a:ext cx="7854696" cy="5357850"/>
          </a:xfrm>
        </p:spPr>
        <p:txBody>
          <a:bodyPr/>
          <a:lstStyle/>
          <a:p>
            <a:pPr algn="ctr"/>
            <a:r>
              <a:rPr lang="hr-HR" dirty="0" smtClean="0">
                <a:solidFill>
                  <a:schemeClr val="accent3"/>
                </a:solidFill>
                <a:effectLst>
                  <a:outerShdw blurRad="38100" dist="38100" dir="2700000" algn="tl">
                    <a:srgbClr val="000000">
                      <a:alpha val="43137"/>
                    </a:srgbClr>
                  </a:outerShdw>
                </a:effectLst>
                <a:latin typeface="Jokerman" pitchFamily="82" charset="0"/>
              </a:rPr>
              <a:t>Školski časopis </a:t>
            </a:r>
          </a:p>
          <a:p>
            <a:pPr algn="ctr"/>
            <a:r>
              <a:rPr lang="hr-HR" dirty="0" smtClean="0">
                <a:solidFill>
                  <a:schemeClr val="accent3"/>
                </a:solidFill>
                <a:effectLst>
                  <a:outerShdw blurRad="38100" dist="38100" dir="2700000" algn="tl">
                    <a:srgbClr val="000000">
                      <a:alpha val="43137"/>
                    </a:srgbClr>
                  </a:outerShdw>
                </a:effectLst>
                <a:latin typeface="Jokerman" pitchFamily="82" charset="0"/>
              </a:rPr>
              <a:t/>
            </a:r>
            <a:br>
              <a:rPr lang="hr-HR" dirty="0" smtClean="0">
                <a:solidFill>
                  <a:schemeClr val="accent3"/>
                </a:solidFill>
                <a:effectLst>
                  <a:outerShdw blurRad="38100" dist="38100" dir="2700000" algn="tl">
                    <a:srgbClr val="000000">
                      <a:alpha val="43137"/>
                    </a:srgbClr>
                  </a:outerShdw>
                </a:effectLst>
                <a:latin typeface="Jokerman" pitchFamily="82" charset="0"/>
              </a:rPr>
            </a:br>
            <a:r>
              <a:rPr lang="hr-HR" sz="7200" dirty="0" smtClean="0">
                <a:solidFill>
                  <a:schemeClr val="accent3"/>
                </a:solidFill>
                <a:effectLst>
                  <a:outerShdw blurRad="38100" dist="38100" dir="2700000" algn="tl">
                    <a:srgbClr val="000000">
                      <a:alpha val="43137"/>
                    </a:srgbClr>
                  </a:outerShdw>
                </a:effectLst>
                <a:latin typeface="Jokerman" pitchFamily="82" charset="0"/>
              </a:rPr>
              <a:t>B i s t r i n a</a:t>
            </a:r>
            <a:br>
              <a:rPr lang="hr-HR" sz="7200" dirty="0" smtClean="0">
                <a:solidFill>
                  <a:schemeClr val="accent3"/>
                </a:solidFill>
                <a:effectLst>
                  <a:outerShdw blurRad="38100" dist="38100" dir="2700000" algn="tl">
                    <a:srgbClr val="000000">
                      <a:alpha val="43137"/>
                    </a:srgbClr>
                  </a:outerShdw>
                </a:effectLst>
                <a:latin typeface="Jokerman" pitchFamily="82" charset="0"/>
              </a:rPr>
            </a:br>
            <a:r>
              <a:rPr lang="hr-HR" sz="7200" dirty="0" smtClean="0">
                <a:solidFill>
                  <a:schemeClr val="accent3"/>
                </a:solidFill>
                <a:effectLst>
                  <a:outerShdw blurRad="38100" dist="38100" dir="2700000" algn="tl">
                    <a:srgbClr val="000000">
                      <a:alpha val="43137"/>
                    </a:srgbClr>
                  </a:outerShdw>
                </a:effectLst>
                <a:latin typeface="Jokerman" pitchFamily="82" charset="0"/>
              </a:rPr>
              <a:t/>
            </a:r>
            <a:br>
              <a:rPr lang="hr-HR" sz="7200" dirty="0" smtClean="0">
                <a:solidFill>
                  <a:schemeClr val="accent3"/>
                </a:solidFill>
                <a:effectLst>
                  <a:outerShdw blurRad="38100" dist="38100" dir="2700000" algn="tl">
                    <a:srgbClr val="000000">
                      <a:alpha val="43137"/>
                    </a:srgbClr>
                  </a:outerShdw>
                </a:effectLst>
                <a:latin typeface="Jokerman" pitchFamily="82" charset="0"/>
              </a:rPr>
            </a:br>
            <a:r>
              <a:rPr lang="hr-HR" sz="2800" dirty="0" smtClean="0">
                <a:solidFill>
                  <a:schemeClr val="accent3"/>
                </a:solidFill>
                <a:effectLst>
                  <a:outerShdw blurRad="38100" dist="38100" dir="2700000" algn="tl">
                    <a:srgbClr val="000000">
                      <a:alpha val="43137"/>
                    </a:srgbClr>
                  </a:outerShdw>
                </a:effectLst>
                <a:latin typeface="Jokerman" pitchFamily="82" charset="0"/>
              </a:rPr>
              <a:t>Osnovna škola Primorje-Smokovljani </a:t>
            </a:r>
          </a:p>
          <a:p>
            <a:pPr algn="ctr"/>
            <a:r>
              <a:rPr lang="hr-HR" sz="2800" dirty="0" smtClean="0">
                <a:solidFill>
                  <a:schemeClr val="accent3"/>
                </a:solidFill>
                <a:effectLst>
                  <a:outerShdw blurRad="38100" dist="38100" dir="2700000" algn="tl">
                    <a:srgbClr val="000000">
                      <a:alpha val="43137"/>
                    </a:srgbClr>
                  </a:outerShdw>
                </a:effectLst>
                <a:latin typeface="Jokerman" pitchFamily="82" charset="0"/>
              </a:rPr>
              <a:t>Školska godina 2013./2014.</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Elena\Desktop\OŠ Smokovljani\Smokovljani slikice\fotografija 5.JPG"/>
          <p:cNvPicPr>
            <a:picLocks noChangeAspect="1" noChangeArrowheads="1"/>
          </p:cNvPicPr>
          <p:nvPr/>
        </p:nvPicPr>
        <p:blipFill>
          <a:blip r:embed="rId2" cstate="print"/>
          <a:srcRect/>
          <a:stretch>
            <a:fillRect/>
          </a:stretch>
        </p:blipFill>
        <p:spPr bwMode="auto">
          <a:xfrm>
            <a:off x="214282" y="357166"/>
            <a:ext cx="4143404" cy="6072230"/>
          </a:xfrm>
          <a:prstGeom prst="rect">
            <a:avLst/>
          </a:prstGeom>
          <a:noFill/>
        </p:spPr>
      </p:pic>
      <p:pic>
        <p:nvPicPr>
          <p:cNvPr id="1027" name="Picture 3" descr="C:\Users\Elena\Desktop\OŠ Smokovljani\Smokovljani slikice\15.JPG"/>
          <p:cNvPicPr>
            <a:picLocks noChangeAspect="1" noChangeArrowheads="1"/>
          </p:cNvPicPr>
          <p:nvPr/>
        </p:nvPicPr>
        <p:blipFill>
          <a:blip r:embed="rId3" cstate="print"/>
          <a:srcRect/>
          <a:stretch>
            <a:fillRect/>
          </a:stretch>
        </p:blipFill>
        <p:spPr bwMode="auto">
          <a:xfrm>
            <a:off x="4572000" y="357166"/>
            <a:ext cx="4286280" cy="6072230"/>
          </a:xfrm>
          <a:prstGeom prst="rect">
            <a:avLst/>
          </a:prstGeom>
          <a:noFill/>
        </p:spPr>
      </p:pic>
    </p:spTree>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Elena\Desktop\OŠ Smokovljani\Smokovljani slikice\19.JPG"/>
          <p:cNvPicPr>
            <a:picLocks noChangeAspect="1" noChangeArrowheads="1"/>
          </p:cNvPicPr>
          <p:nvPr/>
        </p:nvPicPr>
        <p:blipFill>
          <a:blip r:embed="rId2" cstate="print"/>
          <a:srcRect/>
          <a:stretch>
            <a:fillRect/>
          </a:stretch>
        </p:blipFill>
        <p:spPr bwMode="auto">
          <a:xfrm>
            <a:off x="357158" y="142852"/>
            <a:ext cx="3952902" cy="2857520"/>
          </a:xfrm>
          <a:prstGeom prst="rect">
            <a:avLst/>
          </a:prstGeom>
          <a:noFill/>
        </p:spPr>
      </p:pic>
      <p:pic>
        <p:nvPicPr>
          <p:cNvPr id="2051" name="Picture 3" descr="C:\Users\Elena\Desktop\OŠ Smokovljani\Smokovljani slikice\fotografija 1.JPG"/>
          <p:cNvPicPr>
            <a:picLocks noChangeAspect="1" noChangeArrowheads="1"/>
          </p:cNvPicPr>
          <p:nvPr/>
        </p:nvPicPr>
        <p:blipFill>
          <a:blip r:embed="rId3" cstate="print"/>
          <a:srcRect/>
          <a:stretch>
            <a:fillRect/>
          </a:stretch>
        </p:blipFill>
        <p:spPr bwMode="auto">
          <a:xfrm>
            <a:off x="928662" y="3214686"/>
            <a:ext cx="2768205" cy="3500438"/>
          </a:xfrm>
          <a:prstGeom prst="rect">
            <a:avLst/>
          </a:prstGeom>
          <a:noFill/>
        </p:spPr>
      </p:pic>
      <p:pic>
        <p:nvPicPr>
          <p:cNvPr id="2052" name="Picture 4" descr="C:\Users\Elena\Desktop\OŠ Smokovljani\Smokovljani slikice\9.JPG"/>
          <p:cNvPicPr>
            <a:picLocks noChangeAspect="1" noChangeArrowheads="1"/>
          </p:cNvPicPr>
          <p:nvPr/>
        </p:nvPicPr>
        <p:blipFill>
          <a:blip r:embed="rId4" cstate="print"/>
          <a:srcRect/>
          <a:stretch>
            <a:fillRect/>
          </a:stretch>
        </p:blipFill>
        <p:spPr bwMode="auto">
          <a:xfrm>
            <a:off x="5286380" y="3214686"/>
            <a:ext cx="2714644" cy="3429024"/>
          </a:xfrm>
          <a:prstGeom prst="rect">
            <a:avLst/>
          </a:prstGeom>
          <a:noFill/>
        </p:spPr>
      </p:pic>
      <p:pic>
        <p:nvPicPr>
          <p:cNvPr id="2053" name="Picture 5" descr="C:\Users\Elena\Desktop\OŠ Smokovljani\Smokovljani slikice\18.JPG"/>
          <p:cNvPicPr>
            <a:picLocks noChangeAspect="1" noChangeArrowheads="1"/>
          </p:cNvPicPr>
          <p:nvPr/>
        </p:nvPicPr>
        <p:blipFill>
          <a:blip r:embed="rId5" cstate="print"/>
          <a:srcRect/>
          <a:stretch>
            <a:fillRect/>
          </a:stretch>
        </p:blipFill>
        <p:spPr bwMode="auto">
          <a:xfrm>
            <a:off x="4612300" y="142852"/>
            <a:ext cx="4103071" cy="2857520"/>
          </a:xfrm>
          <a:prstGeom prst="rect">
            <a:avLst/>
          </a:prstGeom>
          <a:noFill/>
        </p:spPr>
      </p:pic>
    </p:spTree>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5728"/>
            <a:ext cx="7851648" cy="857256"/>
          </a:xfrm>
        </p:spPr>
        <p:txBody>
          <a:bodyPr>
            <a:normAutofit/>
          </a:bodyPr>
          <a:lstStyle/>
          <a:p>
            <a:pPr algn="l"/>
            <a:r>
              <a:rPr lang="hr-HR" sz="4800" dirty="0" smtClean="0">
                <a:latin typeface="Jokerman" pitchFamily="82" charset="0"/>
              </a:rPr>
              <a:t>Kros...</a:t>
            </a:r>
            <a:endParaRPr lang="hr-HR" sz="4800" dirty="0">
              <a:latin typeface="Jokerman" pitchFamily="82" charset="0"/>
            </a:endParaRPr>
          </a:p>
        </p:txBody>
      </p:sp>
      <p:sp>
        <p:nvSpPr>
          <p:cNvPr id="3" name="Subtitle 2"/>
          <p:cNvSpPr>
            <a:spLocks noGrp="1"/>
          </p:cNvSpPr>
          <p:nvPr>
            <p:ph type="subTitle" idx="1"/>
          </p:nvPr>
        </p:nvSpPr>
        <p:spPr>
          <a:xfrm>
            <a:off x="533400" y="1500174"/>
            <a:ext cx="7854696" cy="5000660"/>
          </a:xfrm>
        </p:spPr>
        <p:txBody>
          <a:bodyPr>
            <a:normAutofit/>
          </a:bodyPr>
          <a:lstStyle/>
          <a:p>
            <a:pPr algn="just">
              <a:lnSpc>
                <a:spcPct val="150000"/>
              </a:lnSpc>
            </a:pPr>
            <a:r>
              <a:rPr lang="hr-HR" sz="2400" dirty="0" smtClean="0"/>
              <a:t>Dana 7. 11. 2013. u Dubrovniku je održano županijsko natjecanje u krosu za učenike osnovnih škola.</a:t>
            </a:r>
          </a:p>
          <a:p>
            <a:pPr algn="just">
              <a:lnSpc>
                <a:spcPct val="150000"/>
              </a:lnSpc>
            </a:pPr>
            <a:r>
              <a:rPr lang="hr-HR" sz="2400" dirty="0" smtClean="0"/>
              <a:t>Pod vodstvom nastavnika Petra Brašića nastupilo je i četvero naših učenika, a to su: Hrvoje Matković, Maroje Lujo, Ivan Bazdan i Lukša Bazdan. Na natjecanju su osvojili 15. mjesto. Učenicima i njihovom nastavniku želimo angažman i u sljedećoj nastavnoj godini.</a:t>
            </a:r>
          </a:p>
          <a:p>
            <a:pPr algn="just"/>
            <a:endParaRPr lang="hr-HR" sz="24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7851648" cy="980728"/>
          </a:xfrm>
        </p:spPr>
        <p:txBody>
          <a:bodyPr>
            <a:normAutofit/>
          </a:bodyPr>
          <a:lstStyle/>
          <a:p>
            <a:pPr algn="l"/>
            <a:r>
              <a:rPr lang="hr-HR" sz="4400" dirty="0" smtClean="0">
                <a:latin typeface="Jokerman" pitchFamily="82" charset="0"/>
              </a:rPr>
              <a:t>Dan sjećanja na Vukovar...</a:t>
            </a:r>
            <a:endParaRPr lang="hr-HR" sz="4400" dirty="0">
              <a:latin typeface="Jokerman" pitchFamily="82" charset="0"/>
            </a:endParaRPr>
          </a:p>
        </p:txBody>
      </p:sp>
      <p:sp>
        <p:nvSpPr>
          <p:cNvPr id="3" name="Subtitle 2"/>
          <p:cNvSpPr>
            <a:spLocks noGrp="1"/>
          </p:cNvSpPr>
          <p:nvPr>
            <p:ph type="subTitle" idx="1"/>
          </p:nvPr>
        </p:nvSpPr>
        <p:spPr>
          <a:xfrm>
            <a:off x="539552" y="1052736"/>
            <a:ext cx="7854696" cy="5575584"/>
          </a:xfrm>
        </p:spPr>
        <p:txBody>
          <a:bodyPr>
            <a:normAutofit fontScale="40000" lnSpcReduction="20000"/>
          </a:bodyPr>
          <a:lstStyle/>
          <a:p>
            <a:pPr algn="just">
              <a:lnSpc>
                <a:spcPct val="170000"/>
              </a:lnSpc>
            </a:pPr>
            <a:r>
              <a:rPr lang="hr-HR" sz="4500" dirty="0" smtClean="0"/>
              <a:t>Hrvatski sabor donio je 29. listopada 1999. godine odluku o proglašenju dana sjećanja na žrtve Vukovara 1991. godine, kako bi se dostojanstveno i primjereno odala počast svim sudionicima obrane Vukovara, grada – simbola hrvatske slobode.</a:t>
            </a:r>
          </a:p>
          <a:p>
            <a:pPr algn="just">
              <a:lnSpc>
                <a:spcPct val="170000"/>
              </a:lnSpc>
            </a:pPr>
            <a:endParaRPr lang="hr-HR" sz="3800" dirty="0" smtClean="0"/>
          </a:p>
          <a:p>
            <a:pPr algn="just">
              <a:lnSpc>
                <a:spcPct val="170000"/>
              </a:lnSpc>
            </a:pPr>
            <a:r>
              <a:rPr lang="hr-HR" sz="4500" dirty="0" smtClean="0"/>
              <a:t>Obljetnice su prigode da se prisjetimo na neke trenutke i događaje koji su se zbili u povijesti nekog vremena. Prije dvadeset i dvije godine, 18. studenog 1991. godine nakon tromjesečne opsade i gotovo potpunog uništenja grada, prestao je otpor hrvatskih branitelja u Vukovaru.</a:t>
            </a:r>
          </a:p>
          <a:p>
            <a:pPr algn="just">
              <a:lnSpc>
                <a:spcPct val="170000"/>
              </a:lnSpc>
            </a:pPr>
            <a:endParaRPr lang="hr-HR" sz="3800" dirty="0" smtClean="0"/>
          </a:p>
          <a:p>
            <a:pPr algn="just">
              <a:lnSpc>
                <a:spcPct val="170000"/>
              </a:lnSpc>
            </a:pPr>
            <a:r>
              <a:rPr lang="hr-HR" sz="4500" dirty="0" smtClean="0"/>
              <a:t>Herojstvo Vukovara udarilo je temelj za kasnije vojne pobjede hrvatskih snaga koje su dovele do potpunog oslobođenja zemlje. Zbog svega toga Vukovar je postao simbolom oko kojeg se okuplja cijela nacija. </a:t>
            </a:r>
          </a:p>
          <a:p>
            <a:pPr algn="just"/>
            <a:endParaRPr lang="hr-HR" dirty="0" smtClean="0"/>
          </a:p>
          <a:p>
            <a:pPr algn="just"/>
            <a:endParaRPr lang="hr-HR" dirty="0" smtClean="0"/>
          </a:p>
          <a:p>
            <a:pPr algn="just"/>
            <a:endParaRPr lang="hr-HR"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Elena\Desktop\s\unnamed1.jpg"/>
          <p:cNvPicPr>
            <a:picLocks noChangeAspect="1" noChangeArrowheads="1"/>
          </p:cNvPicPr>
          <p:nvPr/>
        </p:nvPicPr>
        <p:blipFill>
          <a:blip r:embed="rId2" cstate="print"/>
          <a:srcRect/>
          <a:stretch>
            <a:fillRect/>
          </a:stretch>
        </p:blipFill>
        <p:spPr bwMode="auto">
          <a:xfrm>
            <a:off x="160703" y="571480"/>
            <a:ext cx="4268421" cy="5786478"/>
          </a:xfrm>
          <a:prstGeom prst="rect">
            <a:avLst/>
          </a:prstGeom>
          <a:noFill/>
        </p:spPr>
      </p:pic>
      <p:pic>
        <p:nvPicPr>
          <p:cNvPr id="1027" name="Picture 3" descr="C:\Users\Elena\Desktop\s\unnamed2.jpg"/>
          <p:cNvPicPr>
            <a:picLocks noChangeAspect="1" noChangeArrowheads="1"/>
          </p:cNvPicPr>
          <p:nvPr/>
        </p:nvPicPr>
        <p:blipFill>
          <a:blip r:embed="rId3" cstate="print"/>
          <a:srcRect/>
          <a:stretch>
            <a:fillRect/>
          </a:stretch>
        </p:blipFill>
        <p:spPr bwMode="auto">
          <a:xfrm>
            <a:off x="4661278" y="571480"/>
            <a:ext cx="4339860" cy="5786478"/>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Elena\Desktop\s\unnamed7.jpg"/>
          <p:cNvPicPr>
            <a:picLocks noChangeAspect="1" noChangeArrowheads="1"/>
          </p:cNvPicPr>
          <p:nvPr/>
        </p:nvPicPr>
        <p:blipFill>
          <a:blip r:embed="rId2" cstate="print"/>
          <a:srcRect/>
          <a:stretch>
            <a:fillRect/>
          </a:stretch>
        </p:blipFill>
        <p:spPr bwMode="auto">
          <a:xfrm>
            <a:off x="214282" y="1500174"/>
            <a:ext cx="4762534" cy="3571900"/>
          </a:xfrm>
          <a:prstGeom prst="rect">
            <a:avLst/>
          </a:prstGeom>
          <a:noFill/>
        </p:spPr>
      </p:pic>
      <p:pic>
        <p:nvPicPr>
          <p:cNvPr id="2051" name="Picture 3" descr="C:\Users\Elena\Desktop\s\unnamed4.jpg"/>
          <p:cNvPicPr>
            <a:picLocks noChangeAspect="1" noChangeArrowheads="1"/>
          </p:cNvPicPr>
          <p:nvPr/>
        </p:nvPicPr>
        <p:blipFill>
          <a:blip r:embed="rId3" cstate="print"/>
          <a:srcRect/>
          <a:stretch>
            <a:fillRect/>
          </a:stretch>
        </p:blipFill>
        <p:spPr bwMode="auto">
          <a:xfrm>
            <a:off x="5107767" y="714356"/>
            <a:ext cx="3857652" cy="5143536"/>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57166"/>
            <a:ext cx="7851648" cy="714380"/>
          </a:xfrm>
        </p:spPr>
        <p:txBody>
          <a:bodyPr>
            <a:noAutofit/>
          </a:bodyPr>
          <a:lstStyle/>
          <a:p>
            <a:pPr algn="l"/>
            <a:r>
              <a:rPr lang="hr-HR" sz="4800" dirty="0" smtClean="0">
                <a:latin typeface="Jokerman" pitchFamily="82" charset="0"/>
              </a:rPr>
              <a:t>Sveti Nikola...</a:t>
            </a:r>
            <a:endParaRPr lang="hr-HR" sz="4800" dirty="0">
              <a:latin typeface="Jokerman" pitchFamily="82" charset="0"/>
            </a:endParaRPr>
          </a:p>
        </p:txBody>
      </p:sp>
      <p:sp>
        <p:nvSpPr>
          <p:cNvPr id="3" name="Subtitle 2"/>
          <p:cNvSpPr>
            <a:spLocks noGrp="1"/>
          </p:cNvSpPr>
          <p:nvPr>
            <p:ph type="subTitle" idx="1"/>
          </p:nvPr>
        </p:nvSpPr>
        <p:spPr>
          <a:xfrm>
            <a:off x="428596" y="4143380"/>
            <a:ext cx="7959500" cy="2714620"/>
          </a:xfrm>
        </p:spPr>
        <p:txBody>
          <a:bodyPr>
            <a:normAutofit fontScale="85000" lnSpcReduction="10000"/>
          </a:bodyPr>
          <a:lstStyle/>
          <a:p>
            <a:pPr algn="just">
              <a:lnSpc>
                <a:spcPct val="150000"/>
              </a:lnSpc>
            </a:pPr>
            <a:r>
              <a:rPr lang="hr-HR" dirty="0" smtClean="0"/>
              <a:t> </a:t>
            </a:r>
            <a:r>
              <a:rPr lang="hr-HR" sz="2400" dirty="0" smtClean="0"/>
              <a:t>Najdraži  dječji  svetac  i  ove  je  godine  uveselio naše osnovnoškolce. Naši mali glumci pokazali su da mogu vjerno prikazati svetog Nikolu i strašnog Krampusa. Cijeli program upotpunjen je i pjesmama koje su stvarale veselu atmosferu. Program su koordinirale učiteljice Vera </a:t>
            </a:r>
            <a:r>
              <a:rPr lang="hr-HR" sz="2400" dirty="0" err="1" smtClean="0"/>
              <a:t>Miljević</a:t>
            </a:r>
            <a:r>
              <a:rPr lang="hr-HR" sz="2400" dirty="0" smtClean="0"/>
              <a:t> Jelčić, Ana Mijić, Marija Đurđević te Tadeja </a:t>
            </a:r>
            <a:r>
              <a:rPr lang="hr-HR" sz="2400" dirty="0" err="1" smtClean="0"/>
              <a:t>Barović</a:t>
            </a:r>
            <a:r>
              <a:rPr lang="hr-HR" sz="2400" dirty="0" smtClean="0"/>
              <a:t>.</a:t>
            </a:r>
            <a:endParaRPr lang="hr-HR" sz="2400" dirty="0"/>
          </a:p>
        </p:txBody>
      </p:sp>
      <p:pic>
        <p:nvPicPr>
          <p:cNvPr id="4" name="Slika 3" descr="fotografija 3.JPG"/>
          <p:cNvPicPr>
            <a:picLocks noChangeAspect="1"/>
          </p:cNvPicPr>
          <p:nvPr/>
        </p:nvPicPr>
        <p:blipFill>
          <a:blip r:embed="rId2" cstate="print"/>
          <a:stretch>
            <a:fillRect/>
          </a:stretch>
        </p:blipFill>
        <p:spPr>
          <a:xfrm>
            <a:off x="1547664" y="1000108"/>
            <a:ext cx="5544616" cy="3076964"/>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57166"/>
            <a:ext cx="7851648" cy="1000132"/>
          </a:xfrm>
        </p:spPr>
        <p:txBody>
          <a:bodyPr>
            <a:normAutofit/>
          </a:bodyPr>
          <a:lstStyle/>
          <a:p>
            <a:pPr algn="l"/>
            <a:r>
              <a:rPr lang="hr-HR" sz="4800" dirty="0" smtClean="0">
                <a:latin typeface="Jokerman" pitchFamily="82" charset="0"/>
              </a:rPr>
              <a:t>Božić...</a:t>
            </a:r>
            <a:endParaRPr lang="hr-HR" sz="4800" dirty="0">
              <a:latin typeface="Jokerman" pitchFamily="82" charset="0"/>
            </a:endParaRPr>
          </a:p>
        </p:txBody>
      </p:sp>
      <p:sp>
        <p:nvSpPr>
          <p:cNvPr id="3" name="Subtitle 2"/>
          <p:cNvSpPr>
            <a:spLocks noGrp="1"/>
          </p:cNvSpPr>
          <p:nvPr>
            <p:ph type="subTitle" idx="1"/>
          </p:nvPr>
        </p:nvSpPr>
        <p:spPr>
          <a:xfrm>
            <a:off x="285720" y="1928802"/>
            <a:ext cx="8102376" cy="4524534"/>
          </a:xfrm>
        </p:spPr>
        <p:txBody>
          <a:bodyPr>
            <a:noAutofit/>
          </a:bodyPr>
          <a:lstStyle/>
          <a:p>
            <a:pPr algn="just"/>
            <a:endParaRPr lang="hr-HR" sz="2800" dirty="0" smtClean="0"/>
          </a:p>
          <a:p>
            <a:pPr algn="just">
              <a:lnSpc>
                <a:spcPct val="150000"/>
              </a:lnSpc>
            </a:pPr>
            <a:r>
              <a:rPr lang="hr-HR" sz="2400" dirty="0" smtClean="0"/>
              <a:t>Božić je najljepše vrijeme u godini, a toplina koju taj blagdan nosi obasjala je danas i našu malu školu. Za glazbeni je dio priredbe zaslužna naša učiteljica Tadeja Barović, a igrokaz i krasnoslove s djecom su priredile Vera Miljević Jelčić i Ana Mijić za niže razrede, te Marija Đurđević za više razrede</a:t>
            </a:r>
            <a:r>
              <a:rPr lang="hr-HR" sz="2800" dirty="0" smtClean="0"/>
              <a:t>.</a:t>
            </a:r>
            <a:endParaRPr lang="hr-HR" sz="28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lika 4" descr="fotografija 1.JPG"/>
          <p:cNvPicPr>
            <a:picLocks noChangeAspect="1"/>
          </p:cNvPicPr>
          <p:nvPr/>
        </p:nvPicPr>
        <p:blipFill>
          <a:blip r:embed="rId2" cstate="print"/>
          <a:stretch>
            <a:fillRect/>
          </a:stretch>
        </p:blipFill>
        <p:spPr>
          <a:xfrm>
            <a:off x="4357686" y="1714488"/>
            <a:ext cx="4572032" cy="3539637"/>
          </a:xfrm>
          <a:prstGeom prst="rect">
            <a:avLst/>
          </a:prstGeom>
        </p:spPr>
      </p:pic>
      <p:pic>
        <p:nvPicPr>
          <p:cNvPr id="6" name="Slika 5" descr="fotografija 3.JPG"/>
          <p:cNvPicPr>
            <a:picLocks noChangeAspect="1"/>
          </p:cNvPicPr>
          <p:nvPr/>
        </p:nvPicPr>
        <p:blipFill>
          <a:blip r:embed="rId3" cstate="print"/>
          <a:stretch>
            <a:fillRect/>
          </a:stretch>
        </p:blipFill>
        <p:spPr>
          <a:xfrm>
            <a:off x="142844" y="1643050"/>
            <a:ext cx="4071934" cy="4901443"/>
          </a:xfrm>
          <a:prstGeom prst="rect">
            <a:avLst/>
          </a:prstGeom>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28604"/>
            <a:ext cx="7851648" cy="928694"/>
          </a:xfrm>
        </p:spPr>
        <p:txBody>
          <a:bodyPr>
            <a:normAutofit/>
          </a:bodyPr>
          <a:lstStyle/>
          <a:p>
            <a:pPr algn="l"/>
            <a:r>
              <a:rPr lang="hr-HR" dirty="0" smtClean="0">
                <a:latin typeface="Jokerman" pitchFamily="82" charset="0"/>
              </a:rPr>
              <a:t> </a:t>
            </a:r>
            <a:endParaRPr lang="hr-HR" dirty="0">
              <a:latin typeface="Jokerman" pitchFamily="82" charset="0"/>
            </a:endParaRPr>
          </a:p>
        </p:txBody>
      </p:sp>
      <p:pic>
        <p:nvPicPr>
          <p:cNvPr id="4" name="Slika 3" descr="fotografija 4.JPG"/>
          <p:cNvPicPr>
            <a:picLocks noChangeAspect="1"/>
          </p:cNvPicPr>
          <p:nvPr/>
        </p:nvPicPr>
        <p:blipFill>
          <a:blip r:embed="rId2" cstate="print"/>
          <a:stretch>
            <a:fillRect/>
          </a:stretch>
        </p:blipFill>
        <p:spPr>
          <a:xfrm>
            <a:off x="214282" y="1124744"/>
            <a:ext cx="4143404" cy="4896544"/>
          </a:xfrm>
          <a:prstGeom prst="rect">
            <a:avLst/>
          </a:prstGeom>
        </p:spPr>
      </p:pic>
      <p:pic>
        <p:nvPicPr>
          <p:cNvPr id="5" name="Slika 4" descr="fotografija 5.JPG"/>
          <p:cNvPicPr>
            <a:picLocks noChangeAspect="1"/>
          </p:cNvPicPr>
          <p:nvPr/>
        </p:nvPicPr>
        <p:blipFill>
          <a:blip r:embed="rId3" cstate="print"/>
          <a:stretch>
            <a:fillRect/>
          </a:stretch>
        </p:blipFill>
        <p:spPr>
          <a:xfrm>
            <a:off x="4572000" y="1124744"/>
            <a:ext cx="4304110" cy="4896544"/>
          </a:xfrm>
          <a:prstGeom prst="rect">
            <a:avLst/>
          </a:prstGeom>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60648"/>
            <a:ext cx="7851648" cy="864096"/>
          </a:xfrm>
        </p:spPr>
        <p:txBody>
          <a:bodyPr>
            <a:normAutofit/>
          </a:bodyPr>
          <a:lstStyle/>
          <a:p>
            <a:pPr algn="l"/>
            <a:r>
              <a:rPr lang="hr-HR" sz="4800" dirty="0" smtClean="0">
                <a:latin typeface="Jokerman" pitchFamily="82" charset="0"/>
              </a:rPr>
              <a:t>Uvodna riječ...</a:t>
            </a:r>
            <a:endParaRPr lang="hr-HR" sz="4800" dirty="0">
              <a:latin typeface="Jokerman" pitchFamily="82" charset="0"/>
            </a:endParaRPr>
          </a:p>
        </p:txBody>
      </p:sp>
      <p:sp>
        <p:nvSpPr>
          <p:cNvPr id="3" name="Subtitle 2"/>
          <p:cNvSpPr>
            <a:spLocks noGrp="1"/>
          </p:cNvSpPr>
          <p:nvPr>
            <p:ph type="subTitle" idx="1"/>
          </p:nvPr>
        </p:nvSpPr>
        <p:spPr>
          <a:xfrm>
            <a:off x="539552" y="1196752"/>
            <a:ext cx="7854696" cy="5661248"/>
          </a:xfrm>
        </p:spPr>
        <p:txBody>
          <a:bodyPr>
            <a:normAutofit lnSpcReduction="10000"/>
          </a:bodyPr>
          <a:lstStyle/>
          <a:p>
            <a:pPr algn="just">
              <a:lnSpc>
                <a:spcPct val="150000"/>
              </a:lnSpc>
            </a:pPr>
            <a:r>
              <a:rPr lang="hr-HR" sz="2400" dirty="0" smtClean="0"/>
              <a:t> </a:t>
            </a:r>
            <a:r>
              <a:rPr lang="hr-HR" sz="2200" dirty="0" smtClean="0"/>
              <a:t>Dragi učenici i svi oni koji odvoje svoje vrijeme za čitanje našeg školskog časopisa,</a:t>
            </a:r>
          </a:p>
          <a:p>
            <a:pPr algn="just">
              <a:lnSpc>
                <a:spcPct val="150000"/>
              </a:lnSpc>
            </a:pPr>
            <a:r>
              <a:rPr lang="hr-HR" sz="2200" dirty="0" smtClean="0"/>
              <a:t>nadamo se da se radujete trećem izdanju  Bistrine. Ove smo godine željeli promijeniti koncept časopisa pa smo nastojali obuhvatiti sve važnije datume i događaje  i to upravo kronološkim slijedom. Nismo također zaboravili ni spomenuti  novitete, dječje radove( posebno u likovnom izražaju), te sve bitnije novosti  koje su vezane uz školu. Želimo se zahvaliti svima koji su na bilo koji način pomogli u izradi Bistrine, te se nadamo uspješnoj suradnji i u sljedećim godinama. </a:t>
            </a:r>
          </a:p>
          <a:p>
            <a:pPr algn="just">
              <a:lnSpc>
                <a:spcPct val="150000"/>
              </a:lnSpc>
            </a:pPr>
            <a:r>
              <a:rPr lang="hr-HR" sz="2200" dirty="0" smtClean="0"/>
              <a:t>                                          Katarina Stanković i Antonela Dender</a:t>
            </a:r>
          </a:p>
          <a:p>
            <a:pPr algn="just">
              <a:lnSpc>
                <a:spcPct val="150000"/>
              </a:lnSpc>
            </a:pPr>
            <a:endParaRPr lang="hr-HR" sz="2200"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72" y="214290"/>
            <a:ext cx="7813576" cy="910454"/>
          </a:xfrm>
        </p:spPr>
        <p:txBody>
          <a:bodyPr>
            <a:normAutofit/>
          </a:bodyPr>
          <a:lstStyle/>
          <a:p>
            <a:pPr algn="ctr"/>
            <a:r>
              <a:rPr lang="hr-HR" sz="4000" dirty="0" smtClean="0">
                <a:latin typeface="Jokerman" pitchFamily="82" charset="0"/>
              </a:rPr>
              <a:t>Valentinovo-Dan zaljubljenih</a:t>
            </a:r>
            <a:endParaRPr lang="hr-HR" sz="4000" dirty="0">
              <a:latin typeface="Jokerman" pitchFamily="82" charset="0"/>
            </a:endParaRPr>
          </a:p>
        </p:txBody>
      </p:sp>
      <p:sp>
        <p:nvSpPr>
          <p:cNvPr id="5" name="Podnaslov 4"/>
          <p:cNvSpPr>
            <a:spLocks noGrp="1"/>
          </p:cNvSpPr>
          <p:nvPr>
            <p:ph type="subTitle" idx="1"/>
          </p:nvPr>
        </p:nvSpPr>
        <p:spPr>
          <a:xfrm>
            <a:off x="539552" y="1412776"/>
            <a:ext cx="7888062" cy="5256584"/>
          </a:xfrm>
        </p:spPr>
        <p:txBody>
          <a:bodyPr>
            <a:normAutofit fontScale="62500" lnSpcReduction="20000"/>
          </a:bodyPr>
          <a:lstStyle/>
          <a:p>
            <a:pPr algn="l"/>
            <a:r>
              <a:rPr lang="hr-HR" sz="3200" dirty="0" smtClean="0"/>
              <a:t>Povijest obilježavanja Valentinova</a:t>
            </a:r>
          </a:p>
          <a:p>
            <a:pPr algn="just">
              <a:lnSpc>
                <a:spcPct val="170000"/>
              </a:lnSpc>
            </a:pPr>
            <a:r>
              <a:rPr lang="hr-HR" sz="3200" dirty="0" smtClean="0"/>
              <a:t>Početak obilježavanja današnjeg Valentinova potječe daleko u povijest u vrijeme staroga Rima. Tada je kršćanstvo bila mlada religija, a na vlasti je bio car Klaudije II. Car je zabranio ženidbu i zaruke  vojnicima kako bi spriječili njihovu želju za ostankom kod kuće umjesto odlazak u rat, no u to doba živio je i svećenik Valentin. Svećenstvo je moralo poštovati odluku, no Valentinu je ipak ostao dosljedan i potajno vjenčao vojnike koji su se htjeli ženiti. Careva ruka ga je naravno sustigla, strpavši ga u tamnicu. Na dan 14.velječe Valentinu  su po carevoj kazni odrubili glavu. Nedugo nakon smrti, narod je Valentina proglasio svecem pa tako i mi u modernom vremenu slavimo Valentinovo- Dan zaljubljenih.</a:t>
            </a:r>
          </a:p>
          <a:p>
            <a:pPr algn="l"/>
            <a:endParaRPr lang="hr-HR" dirty="0" smtClean="0"/>
          </a:p>
          <a:p>
            <a:pPr algn="l"/>
            <a:endParaRPr lang="hr-HR" dirty="0" smtClean="0"/>
          </a:p>
          <a:p>
            <a:pPr algn="l"/>
            <a:endParaRPr lang="hr-HR" dirty="0" smtClean="0"/>
          </a:p>
          <a:p>
            <a:pPr algn="l"/>
            <a:endParaRPr lang="hr-HR" dirty="0" smtClean="0"/>
          </a:p>
          <a:p>
            <a:pPr algn="l"/>
            <a:endParaRPr lang="hr-HR" dirty="0" smtClean="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7"/>
          <p:cNvSpPr>
            <a:spLocks noGrp="1"/>
          </p:cNvSpPr>
          <p:nvPr>
            <p:ph type="ctrTitle"/>
          </p:nvPr>
        </p:nvSpPr>
        <p:spPr>
          <a:xfrm>
            <a:off x="395536" y="692696"/>
            <a:ext cx="7989512" cy="664602"/>
          </a:xfrm>
        </p:spPr>
        <p:txBody>
          <a:bodyPr>
            <a:normAutofit fontScale="90000"/>
          </a:bodyPr>
          <a:lstStyle/>
          <a:p>
            <a:pPr algn="l"/>
            <a:r>
              <a:rPr lang="hr-HR" sz="3600" dirty="0" smtClean="0">
                <a:latin typeface="Jokerman" pitchFamily="82" charset="0"/>
              </a:rPr>
              <a:t> </a:t>
            </a:r>
            <a:r>
              <a:rPr lang="hr-HR" sz="4900" dirty="0" smtClean="0">
                <a:latin typeface="Jokerman" pitchFamily="82" charset="0"/>
              </a:rPr>
              <a:t>Valentinovo u našoj školi</a:t>
            </a:r>
            <a:endParaRPr lang="hr-HR" sz="4900" dirty="0">
              <a:latin typeface="Jokerman" pitchFamily="82" charset="0"/>
            </a:endParaRPr>
          </a:p>
        </p:txBody>
      </p:sp>
      <p:sp>
        <p:nvSpPr>
          <p:cNvPr id="11" name="Podnaslov 10"/>
          <p:cNvSpPr>
            <a:spLocks noGrp="1"/>
          </p:cNvSpPr>
          <p:nvPr>
            <p:ph type="subTitle" idx="1"/>
          </p:nvPr>
        </p:nvSpPr>
        <p:spPr>
          <a:xfrm>
            <a:off x="539552" y="1772816"/>
            <a:ext cx="7854696" cy="4104456"/>
          </a:xfrm>
        </p:spPr>
        <p:txBody>
          <a:bodyPr>
            <a:normAutofit fontScale="85000" lnSpcReduction="20000"/>
          </a:bodyPr>
          <a:lstStyle/>
          <a:p>
            <a:pPr algn="just">
              <a:lnSpc>
                <a:spcPct val="150000"/>
              </a:lnSpc>
            </a:pPr>
            <a:r>
              <a:rPr lang="hr-HR" sz="2800" dirty="0" smtClean="0"/>
              <a:t> Ovaj poseban dan obilježio se  i u  našoj školi. Tako su </a:t>
            </a:r>
            <a:r>
              <a:rPr lang="hr-HR" sz="2800" dirty="0" err="1" smtClean="0"/>
              <a:t>drugaši</a:t>
            </a:r>
            <a:r>
              <a:rPr lang="hr-HR" sz="2800" dirty="0" smtClean="0"/>
              <a:t> sa svojom učiteljicom Anom Mijić napravili ukrasne leptire u kojima su bile lizalice za njihove majke. Također su u kombinaciji s četvrtim razredom ukrasili posude sa simboličnim  srcima. Viši razredi su dali  svoj doprinos   i ukrasili školski pano   ljubavnim plakatima i to uz pomoć i koordiniranje učiteljice hrvatskoga jezika Marije Đurđević.</a:t>
            </a:r>
            <a:endParaRPr lang="hr-HR" sz="28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467544" y="1124744"/>
            <a:ext cx="7772400" cy="1224136"/>
          </a:xfrm>
        </p:spPr>
        <p:txBody>
          <a:bodyPr>
            <a:normAutofit/>
          </a:bodyPr>
          <a:lstStyle/>
          <a:p>
            <a:r>
              <a:rPr lang="hr-HR" sz="1800" dirty="0" smtClean="0"/>
              <a:t> </a:t>
            </a:r>
            <a:r>
              <a:rPr lang="hr-HR" sz="4000" dirty="0" smtClean="0">
                <a:latin typeface="Jokerman" pitchFamily="82" charset="0"/>
              </a:rPr>
              <a:t>Šareni  leptirići</a:t>
            </a:r>
            <a:endParaRPr lang="hr-HR" sz="4000" dirty="0">
              <a:latin typeface="Jokerman" pitchFamily="82" charset="0"/>
            </a:endParaRPr>
          </a:p>
        </p:txBody>
      </p:sp>
      <p:sp>
        <p:nvSpPr>
          <p:cNvPr id="12" name="Rezervirano mjesto teksta 11"/>
          <p:cNvSpPr>
            <a:spLocks noGrp="1"/>
          </p:cNvSpPr>
          <p:nvPr>
            <p:ph type="body" idx="1"/>
          </p:nvPr>
        </p:nvSpPr>
        <p:spPr>
          <a:xfrm>
            <a:off x="467544" y="2714620"/>
            <a:ext cx="3818704" cy="2010524"/>
          </a:xfrm>
        </p:spPr>
        <p:txBody>
          <a:bodyPr>
            <a:noAutofit/>
          </a:bodyPr>
          <a:lstStyle/>
          <a:p>
            <a:r>
              <a:rPr lang="hr-HR" sz="2400" dirty="0" smtClean="0"/>
              <a:t>Učenici  drugog  razreda razveselili su </a:t>
            </a:r>
          </a:p>
          <a:p>
            <a:r>
              <a:rPr lang="hr-HR" sz="2400" dirty="0" smtClean="0"/>
              <a:t>svoje  majke za Valentinovo neobičnim  darovima  i </a:t>
            </a:r>
          </a:p>
          <a:p>
            <a:r>
              <a:rPr lang="hr-HR" sz="2400" dirty="0" smtClean="0"/>
              <a:t>zahvalnim tekstovima.</a:t>
            </a:r>
            <a:endParaRPr lang="hr-HR" sz="2400" dirty="0"/>
          </a:p>
        </p:txBody>
      </p:sp>
      <p:pic>
        <p:nvPicPr>
          <p:cNvPr id="7" name="Rezervirano mjesto slike 6" descr="v1.JPG"/>
          <p:cNvPicPr>
            <a:picLocks noGrp="1" noChangeAspect="1"/>
          </p:cNvPicPr>
          <p:nvPr>
            <p:ph type="pic" idx="4294967295"/>
          </p:nvPr>
        </p:nvPicPr>
        <p:blipFill>
          <a:blip r:embed="rId2" cstate="print"/>
          <a:srcRect l="5942" r="5942"/>
          <a:stretch>
            <a:fillRect/>
          </a:stretch>
        </p:blipFill>
        <p:spPr>
          <a:xfrm rot="420000">
            <a:off x="4525963" y="1200150"/>
            <a:ext cx="4618037" cy="3930650"/>
          </a:xfr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539552" y="0"/>
            <a:ext cx="7772400" cy="1484784"/>
          </a:xfrm>
        </p:spPr>
        <p:txBody>
          <a:bodyPr/>
          <a:lstStyle/>
          <a:p>
            <a:pPr>
              <a:lnSpc>
                <a:spcPct val="150000"/>
              </a:lnSpc>
            </a:pPr>
            <a:r>
              <a:rPr lang="hr-HR" sz="3600" dirty="0" smtClean="0">
                <a:latin typeface="Jokerman" pitchFamily="82" charset="0"/>
              </a:rPr>
              <a:t>Kreativni  prikaz  ljubavi  naših osnovnoškolaca</a:t>
            </a:r>
            <a:endParaRPr lang="hr-HR" sz="3600" dirty="0">
              <a:latin typeface="Jokerman" pitchFamily="82" charset="0"/>
            </a:endParaRPr>
          </a:p>
        </p:txBody>
      </p:sp>
      <p:sp>
        <p:nvSpPr>
          <p:cNvPr id="12" name="Rezervirano mjesto teksta 11"/>
          <p:cNvSpPr>
            <a:spLocks noGrp="1"/>
          </p:cNvSpPr>
          <p:nvPr>
            <p:ph type="body" idx="1"/>
          </p:nvPr>
        </p:nvSpPr>
        <p:spPr/>
        <p:txBody>
          <a:bodyPr/>
          <a:lstStyle/>
          <a:p>
            <a:endParaRPr lang="hr-HR"/>
          </a:p>
        </p:txBody>
      </p:sp>
      <p:pic>
        <p:nvPicPr>
          <p:cNvPr id="9" name="Rezervirano mjesto sadržaja 8" descr="v3.JPG"/>
          <p:cNvPicPr>
            <a:picLocks noGrp="1" noChangeAspect="1"/>
          </p:cNvPicPr>
          <p:nvPr>
            <p:ph sz="quarter" idx="4294967295"/>
          </p:nvPr>
        </p:nvPicPr>
        <p:blipFill>
          <a:blip r:embed="rId2" cstate="print"/>
          <a:stretch>
            <a:fillRect/>
          </a:stretch>
        </p:blipFill>
        <p:spPr>
          <a:xfrm>
            <a:off x="0" y="1857375"/>
            <a:ext cx="4143375" cy="4143375"/>
          </a:xfrm>
        </p:spPr>
      </p:pic>
      <p:pic>
        <p:nvPicPr>
          <p:cNvPr id="10" name="Rezervirano mjesto sadržaja 9" descr="v2.JPG"/>
          <p:cNvPicPr>
            <a:picLocks noGrp="1" noChangeAspect="1"/>
          </p:cNvPicPr>
          <p:nvPr>
            <p:ph sz="quarter" idx="4294967295"/>
          </p:nvPr>
        </p:nvPicPr>
        <p:blipFill>
          <a:blip r:embed="rId3" cstate="print"/>
          <a:stretch>
            <a:fillRect/>
          </a:stretch>
        </p:blipFill>
        <p:spPr>
          <a:xfrm>
            <a:off x="4745038" y="1857375"/>
            <a:ext cx="4398962" cy="4143375"/>
          </a:xfr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0"/>
            <a:ext cx="7772400" cy="692696"/>
          </a:xfrm>
        </p:spPr>
        <p:txBody>
          <a:bodyPr/>
          <a:lstStyle/>
          <a:p>
            <a:r>
              <a:rPr lang="hr-HR" sz="3200" dirty="0" smtClean="0">
                <a:latin typeface="Jokerman" pitchFamily="82" charset="0"/>
              </a:rPr>
              <a:t>Maškare, ča  mogu maškare</a:t>
            </a:r>
            <a:r>
              <a:rPr lang="hr-HR" sz="3200" dirty="0" smtClean="0"/>
              <a:t>…</a:t>
            </a:r>
            <a:endParaRPr lang="hr-HR" sz="3200" dirty="0"/>
          </a:p>
        </p:txBody>
      </p:sp>
      <p:sp>
        <p:nvSpPr>
          <p:cNvPr id="3" name="Rezervirano mjesto teksta 2"/>
          <p:cNvSpPr>
            <a:spLocks noGrp="1"/>
          </p:cNvSpPr>
          <p:nvPr>
            <p:ph type="body" idx="1"/>
          </p:nvPr>
        </p:nvSpPr>
        <p:spPr>
          <a:xfrm>
            <a:off x="539552" y="908720"/>
            <a:ext cx="7763200" cy="5949280"/>
          </a:xfrm>
        </p:spPr>
        <p:txBody>
          <a:bodyPr>
            <a:noAutofit/>
          </a:bodyPr>
          <a:lstStyle/>
          <a:p>
            <a:pPr algn="just">
              <a:lnSpc>
                <a:spcPct val="150000"/>
              </a:lnSpc>
            </a:pPr>
            <a:r>
              <a:rPr lang="hr-HR" sz="1800" dirty="0" smtClean="0"/>
              <a:t>Svatko od nas poželi biti netko drugi, barem na jedan dan. Upravo zbog toga je i naša škola sa svojim učenicima  i nastavnicima  organizirala prigodno veselje i maskenbal.</a:t>
            </a:r>
          </a:p>
          <a:p>
            <a:pPr algn="just">
              <a:lnSpc>
                <a:spcPct val="150000"/>
              </a:lnSpc>
            </a:pPr>
            <a:endParaRPr lang="hr-HR" sz="1800" dirty="0" smtClean="0"/>
          </a:p>
          <a:p>
            <a:pPr algn="just">
              <a:lnSpc>
                <a:spcPct val="150000"/>
              </a:lnSpc>
            </a:pPr>
            <a:r>
              <a:rPr lang="hr-HR" sz="1800" dirty="0" smtClean="0"/>
              <a:t>Tako smo taj dan mogli susresti klaune, Charlie  Chaplina, zečice, princeze… Upravo zbog bogatstva maskenbalskih maski, ove smo godine odlučili nagraditi one koji su najbolje  uspjeli dočarati određenu masku. Tako je prvo mjesto osvojila  Ana Stanković, drugo </a:t>
            </a:r>
            <a:r>
              <a:rPr lang="hr-HR" sz="1800" dirty="0" err="1" smtClean="0"/>
              <a:t>Đivo</a:t>
            </a:r>
            <a:r>
              <a:rPr lang="hr-HR" sz="1800" dirty="0" smtClean="0"/>
              <a:t> </a:t>
            </a:r>
            <a:r>
              <a:rPr lang="hr-HR" sz="1800" dirty="0" err="1" smtClean="0"/>
              <a:t>Vatović</a:t>
            </a:r>
            <a:r>
              <a:rPr lang="hr-HR" sz="1800" dirty="0" smtClean="0"/>
              <a:t>, a treće Mare </a:t>
            </a:r>
            <a:r>
              <a:rPr lang="hr-HR" sz="1800" dirty="0" err="1" smtClean="0"/>
              <a:t>Bazdan</a:t>
            </a:r>
            <a:r>
              <a:rPr lang="hr-HR" sz="1800" dirty="0" smtClean="0"/>
              <a:t>. Škola  im je darovala  animirani  film  na dvd-u, uže za preskakanje  i  nezaobilazne  slatkiše. </a:t>
            </a:r>
          </a:p>
          <a:p>
            <a:pPr algn="just">
              <a:lnSpc>
                <a:spcPct val="150000"/>
              </a:lnSpc>
            </a:pPr>
            <a:endParaRPr lang="hr-HR" sz="1800" dirty="0" smtClean="0"/>
          </a:p>
          <a:p>
            <a:pPr algn="just">
              <a:lnSpc>
                <a:spcPct val="150000"/>
              </a:lnSpc>
            </a:pPr>
            <a:r>
              <a:rPr lang="hr-HR" sz="1800" dirty="0" smtClean="0"/>
              <a:t>Cijeli program  je  uspješno  odrađen i zbog toga što su nastavni sati bili skraćeni, a i ravnatelj je svoje djelatnike i učenike  počastio ukusnim  krafnama.	</a:t>
            </a:r>
            <a:endParaRPr lang="hr-HR" sz="1800"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a:lstStyle/>
          <a:p>
            <a:r>
              <a:rPr lang="hr-HR" dirty="0" smtClean="0"/>
              <a:t> </a:t>
            </a:r>
            <a:r>
              <a:rPr lang="hr-HR" sz="3200" dirty="0" smtClean="0"/>
              <a:t>Veselje u učionicama i nagrađene maske</a:t>
            </a:r>
            <a:endParaRPr lang="hr-HR" dirty="0"/>
          </a:p>
        </p:txBody>
      </p:sp>
      <p:sp>
        <p:nvSpPr>
          <p:cNvPr id="12" name="Rezervirano mjesto teksta 11"/>
          <p:cNvSpPr>
            <a:spLocks noGrp="1"/>
          </p:cNvSpPr>
          <p:nvPr>
            <p:ph type="body" idx="1"/>
          </p:nvPr>
        </p:nvSpPr>
        <p:spPr>
          <a:xfrm>
            <a:off x="530352" y="714356"/>
            <a:ext cx="7772400" cy="842436"/>
          </a:xfrm>
        </p:spPr>
        <p:txBody>
          <a:bodyPr>
            <a:normAutofit/>
          </a:bodyPr>
          <a:lstStyle/>
          <a:p>
            <a:r>
              <a:rPr lang="hr-HR" sz="3200" dirty="0" smtClean="0">
                <a:latin typeface="Jokerman" pitchFamily="82" charset="0"/>
              </a:rPr>
              <a:t>Vesele  učionice  i  nagrađene  maske</a:t>
            </a:r>
            <a:endParaRPr lang="hr-HR" sz="3200" dirty="0">
              <a:latin typeface="Jokerman" pitchFamily="82" charset="0"/>
            </a:endParaRPr>
          </a:p>
        </p:txBody>
      </p:sp>
      <p:pic>
        <p:nvPicPr>
          <p:cNvPr id="9" name="Rezervirano mjesto sadržaja 8" descr="maškare 2014..JPG"/>
          <p:cNvPicPr>
            <a:picLocks noGrp="1" noChangeAspect="1"/>
          </p:cNvPicPr>
          <p:nvPr>
            <p:ph sz="quarter" idx="4294967295"/>
          </p:nvPr>
        </p:nvPicPr>
        <p:blipFill>
          <a:blip r:embed="rId2" cstate="print"/>
          <a:stretch>
            <a:fillRect/>
          </a:stretch>
        </p:blipFill>
        <p:spPr>
          <a:xfrm>
            <a:off x="0" y="2000250"/>
            <a:ext cx="4355976" cy="4429125"/>
          </a:xfrm>
        </p:spPr>
      </p:pic>
      <p:pic>
        <p:nvPicPr>
          <p:cNvPr id="10" name="Rezervirano mjesto sadržaja 9" descr="fotografija 4.JPG"/>
          <p:cNvPicPr>
            <a:picLocks noGrp="1" noChangeAspect="1"/>
          </p:cNvPicPr>
          <p:nvPr>
            <p:ph sz="quarter" idx="4294967295"/>
          </p:nvPr>
        </p:nvPicPr>
        <p:blipFill>
          <a:blip r:embed="rId3" cstate="print"/>
          <a:stretch>
            <a:fillRect/>
          </a:stretch>
        </p:blipFill>
        <p:spPr>
          <a:xfrm>
            <a:off x="4499993" y="2000250"/>
            <a:ext cx="4644008" cy="4357688"/>
          </a:xfrm>
        </p:spPr>
      </p:pic>
    </p:spTree>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l</a:t>
            </a:r>
            <a:endParaRPr lang="hr-HR" dirty="0"/>
          </a:p>
        </p:txBody>
      </p:sp>
      <p:sp>
        <p:nvSpPr>
          <p:cNvPr id="3" name="Rezervirano mjesto teksta 2"/>
          <p:cNvSpPr>
            <a:spLocks noGrp="1"/>
          </p:cNvSpPr>
          <p:nvPr>
            <p:ph type="body" idx="1"/>
          </p:nvPr>
        </p:nvSpPr>
        <p:spPr/>
        <p:txBody>
          <a:bodyPr/>
          <a:lstStyle/>
          <a:p>
            <a:endParaRPr lang="hr-HR" dirty="0"/>
          </a:p>
        </p:txBody>
      </p:sp>
      <p:pic>
        <p:nvPicPr>
          <p:cNvPr id="9" name="Slika 8" descr="klaun.JPG"/>
          <p:cNvPicPr>
            <a:picLocks noChangeAspect="1"/>
          </p:cNvPicPr>
          <p:nvPr/>
        </p:nvPicPr>
        <p:blipFill>
          <a:blip r:embed="rId2" cstate="print"/>
          <a:stretch>
            <a:fillRect/>
          </a:stretch>
        </p:blipFill>
        <p:spPr>
          <a:xfrm>
            <a:off x="467544" y="1052736"/>
            <a:ext cx="8390736" cy="5376660"/>
          </a:xfrm>
          <a:prstGeom prst="rect">
            <a:avLst/>
          </a:prstGeom>
        </p:spPr>
      </p:pic>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zervirano mjesto teksta 16"/>
          <p:cNvSpPr>
            <a:spLocks noGrp="1"/>
          </p:cNvSpPr>
          <p:nvPr>
            <p:ph type="body" idx="1"/>
          </p:nvPr>
        </p:nvSpPr>
        <p:spPr>
          <a:xfrm>
            <a:off x="530352" y="2704664"/>
            <a:ext cx="3398706" cy="1938782"/>
          </a:xfrm>
        </p:spPr>
        <p:txBody>
          <a:bodyPr/>
          <a:lstStyle/>
          <a:p>
            <a:pPr algn="just"/>
            <a:r>
              <a:rPr lang="hr-HR" dirty="0" smtClean="0"/>
              <a:t> Ravnatelj se pridružio maskiranim  učenicima i na taj način pokazao da se i odrasli znaju zabaviti i opustiti.</a:t>
            </a:r>
            <a:endParaRPr lang="hr-HR" dirty="0"/>
          </a:p>
        </p:txBody>
      </p:sp>
      <p:pic>
        <p:nvPicPr>
          <p:cNvPr id="7" name="Rezervirano mjesto slike 6" descr="fotografija 5.JPG"/>
          <p:cNvPicPr>
            <a:picLocks noGrp="1" noChangeAspect="1"/>
          </p:cNvPicPr>
          <p:nvPr>
            <p:ph type="pic" idx="4294967295"/>
          </p:nvPr>
        </p:nvPicPr>
        <p:blipFill>
          <a:blip r:embed="rId2" cstate="print"/>
          <a:srcRect l="5942" r="5942"/>
          <a:stretch>
            <a:fillRect/>
          </a:stretch>
        </p:blipFill>
        <p:spPr>
          <a:xfrm rot="420000">
            <a:off x="4525963" y="1200150"/>
            <a:ext cx="4618037" cy="3930650"/>
          </a:xfr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116632"/>
            <a:ext cx="7772400" cy="1152128"/>
          </a:xfrm>
        </p:spPr>
        <p:txBody>
          <a:bodyPr/>
          <a:lstStyle/>
          <a:p>
            <a:r>
              <a:rPr lang="hr-HR" sz="2800" dirty="0" smtClean="0">
                <a:latin typeface="Jokerman" pitchFamily="82" charset="0"/>
              </a:rPr>
              <a:t>Županijsko  prvenstvo  ŠŠD osnovnih  škola u malom  nogometu  - </a:t>
            </a:r>
            <a:r>
              <a:rPr lang="hr-HR" sz="2800" dirty="0" err="1" smtClean="0">
                <a:latin typeface="Jokerman" pitchFamily="82" charset="0"/>
              </a:rPr>
              <a:t>futsalu</a:t>
            </a:r>
            <a:endParaRPr lang="hr-HR" sz="2800" dirty="0">
              <a:latin typeface="Jokerman" pitchFamily="82" charset="0"/>
            </a:endParaRPr>
          </a:p>
        </p:txBody>
      </p:sp>
      <p:sp>
        <p:nvSpPr>
          <p:cNvPr id="3" name="Rezervirano mjesto teksta 2"/>
          <p:cNvSpPr>
            <a:spLocks noGrp="1"/>
          </p:cNvSpPr>
          <p:nvPr>
            <p:ph type="body" idx="1"/>
          </p:nvPr>
        </p:nvSpPr>
        <p:spPr>
          <a:xfrm>
            <a:off x="467544" y="1484784"/>
            <a:ext cx="7772400" cy="5373216"/>
          </a:xfrm>
        </p:spPr>
        <p:txBody>
          <a:bodyPr>
            <a:normAutofit lnSpcReduction="10000"/>
          </a:bodyPr>
          <a:lstStyle/>
          <a:p>
            <a:pPr algn="just">
              <a:lnSpc>
                <a:spcPct val="150000"/>
              </a:lnSpc>
            </a:pPr>
            <a:r>
              <a:rPr lang="hr-HR" sz="1800" dirty="0" smtClean="0"/>
              <a:t> Natjecanje  školskih  sportskih  društava  u  malom  nogometu  za  2013./ 2014. školsku  godinu,  održano  je  u  srijedu  26. veljače na  igralištu  OŠ  Antuna </a:t>
            </a:r>
            <a:r>
              <a:rPr lang="hr-HR" sz="1800" dirty="0" err="1" smtClean="0"/>
              <a:t>Masle</a:t>
            </a:r>
            <a:r>
              <a:rPr lang="hr-HR" sz="1800" dirty="0" smtClean="0"/>
              <a:t>, </a:t>
            </a:r>
            <a:r>
              <a:rPr lang="hr-HR" sz="1800" dirty="0" err="1" smtClean="0"/>
              <a:t>Orašac</a:t>
            </a:r>
            <a:r>
              <a:rPr lang="hr-HR" sz="1800" dirty="0" smtClean="0"/>
              <a:t>.  Nastupale  su  tri   ekipe: ŠŠD OŠ Mljet, ŠŠD Primorje i ŠŠD OŠ Antuna Masle. </a:t>
            </a:r>
          </a:p>
          <a:p>
            <a:pPr algn="just">
              <a:lnSpc>
                <a:spcPct val="150000"/>
              </a:lnSpc>
            </a:pPr>
            <a:endParaRPr lang="hr-HR" sz="1800" dirty="0" smtClean="0"/>
          </a:p>
          <a:p>
            <a:pPr algn="just">
              <a:lnSpc>
                <a:spcPct val="150000"/>
              </a:lnSpc>
            </a:pPr>
            <a:r>
              <a:rPr lang="hr-HR" sz="1800" dirty="0" smtClean="0"/>
              <a:t> Naše  učenike  predvodio  je  prof. tzk  Petar  Brašić ,a sudionici su bili ovi učenici: Ivan  Bazdan, Lukša Bazdan, Mateo Šimunović, Đivo  Vatović, Ivan  Stanković, Domagoj  Lujić, Branko  Sentić, Matej Butigan, Mateo  Miljević, Maroje  Lujo, Hrvoje  Matović, Mateo  Stanković. Iako  naši učenici nisu uspjeli pobijediti ekipu OŠ Orašac( izgubili su 9:2),  moramo istaknuti  našeg nogometaša Đivu Vatovića koji se  isticao na toj utakmici vještom igrom i postignutim golovima. Našim mladim nadama  u nogometu želimo  puno uspjeha u narednim  godinama.</a:t>
            </a:r>
          </a:p>
          <a:p>
            <a:pPr algn="just">
              <a:lnSpc>
                <a:spcPct val="150000"/>
              </a:lnSpc>
            </a:pPr>
            <a:endParaRPr lang="hr-HR" sz="1800" dirty="0" smtClean="0">
              <a:latin typeface="+mj-l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teksta 2"/>
          <p:cNvSpPr>
            <a:spLocks noGrp="1"/>
          </p:cNvSpPr>
          <p:nvPr>
            <p:ph type="body" idx="1"/>
          </p:nvPr>
        </p:nvSpPr>
        <p:spPr/>
        <p:txBody>
          <a:bodyPr/>
          <a:lstStyle/>
          <a:p>
            <a:endParaRPr lang="hr-HR" dirty="0"/>
          </a:p>
        </p:txBody>
      </p:sp>
      <p:pic>
        <p:nvPicPr>
          <p:cNvPr id="4" name="Slika 3" descr="image-ca09ff61c91ccff8190fe80e3a66b5de7b996dad69d460e6adbdea5f3ef290f0-V (2).JPG"/>
          <p:cNvPicPr>
            <a:picLocks noChangeAspect="1"/>
          </p:cNvPicPr>
          <p:nvPr/>
        </p:nvPicPr>
        <p:blipFill>
          <a:blip r:embed="rId2" cstate="print"/>
          <a:stretch>
            <a:fillRect/>
          </a:stretch>
        </p:blipFill>
        <p:spPr>
          <a:xfrm>
            <a:off x="428597" y="428604"/>
            <a:ext cx="8358246" cy="5857916"/>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00042"/>
            <a:ext cx="7851648" cy="928694"/>
          </a:xfrm>
        </p:spPr>
        <p:txBody>
          <a:bodyPr>
            <a:normAutofit/>
          </a:bodyPr>
          <a:lstStyle/>
          <a:p>
            <a:pPr algn="l"/>
            <a:r>
              <a:rPr lang="hr-HR" sz="4800" dirty="0" smtClean="0">
                <a:latin typeface="Jokerman" pitchFamily="82" charset="0"/>
              </a:rPr>
              <a:t>Školske novosti:</a:t>
            </a:r>
            <a:endParaRPr lang="hr-HR" sz="4800" dirty="0">
              <a:latin typeface="Jokerman" pitchFamily="82" charset="0"/>
            </a:endParaRPr>
          </a:p>
        </p:txBody>
      </p:sp>
      <p:sp>
        <p:nvSpPr>
          <p:cNvPr id="3" name="Subtitle 2"/>
          <p:cNvSpPr>
            <a:spLocks noGrp="1"/>
          </p:cNvSpPr>
          <p:nvPr>
            <p:ph type="subTitle" idx="1"/>
          </p:nvPr>
        </p:nvSpPr>
        <p:spPr>
          <a:xfrm>
            <a:off x="533400" y="1643050"/>
            <a:ext cx="7854696" cy="4929222"/>
          </a:xfrm>
        </p:spPr>
        <p:txBody>
          <a:bodyPr>
            <a:normAutofit/>
          </a:bodyPr>
          <a:lstStyle/>
          <a:p>
            <a:pPr algn="just"/>
            <a:r>
              <a:rPr lang="hr-HR" sz="2400" dirty="0" smtClean="0"/>
              <a:t>Sedam prvašića obogatilo je našu školu, a to su: Anamarija Božić, Ante Čamo, Mihaela Miljević, Ante Perović, Ana Puljiz, Luka Stanković i Matea Vlahušić.</a:t>
            </a:r>
          </a:p>
          <a:p>
            <a:pPr algn="just">
              <a:buFont typeface="Arial" charset="0"/>
              <a:buChar char="•"/>
            </a:pPr>
            <a:endParaRPr lang="hr-HR" sz="2400" dirty="0" smtClean="0"/>
          </a:p>
          <a:p>
            <a:pPr algn="just"/>
            <a:r>
              <a:rPr lang="hr-HR" sz="2400" dirty="0" smtClean="0"/>
              <a:t>Na kraju školske godine napustit će nas petero osmaša, a to su redom: Mateo Stanković, Hrvoje Matković, Petra Stanković, Martina Buconić i Antonela Dender. </a:t>
            </a:r>
          </a:p>
          <a:p>
            <a:pPr algn="just"/>
            <a:endParaRPr lang="hr-HR" sz="2400" dirty="0" smtClean="0"/>
          </a:p>
          <a:p>
            <a:pPr algn="just"/>
            <a:r>
              <a:rPr lang="hr-HR" sz="2400" dirty="0" smtClean="0"/>
              <a:t>Nadamo se da im je školovanje u Smokovljanima ostalo u lijepom sjećanju te im želimo puno uspjeha u njihovom daljnjem obrazovanju.</a:t>
            </a:r>
            <a:endParaRPr lang="hr-HR" sz="24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548680"/>
            <a:ext cx="7772400" cy="1216156"/>
          </a:xfrm>
        </p:spPr>
        <p:txBody>
          <a:bodyPr/>
          <a:lstStyle/>
          <a:p>
            <a:r>
              <a:rPr lang="hr-HR" sz="4000" dirty="0" smtClean="0">
                <a:latin typeface="Jokerman" pitchFamily="82" charset="0"/>
              </a:rPr>
              <a:t>Uskrsno vrijeme u našoj školi i radost zbog proljeća</a:t>
            </a:r>
            <a:endParaRPr lang="hr-HR" sz="4000" dirty="0">
              <a:latin typeface="Jokerman" pitchFamily="82" charset="0"/>
            </a:endParaRPr>
          </a:p>
        </p:txBody>
      </p:sp>
      <p:sp>
        <p:nvSpPr>
          <p:cNvPr id="3" name="Rezervirano mjesto teksta 2"/>
          <p:cNvSpPr>
            <a:spLocks noGrp="1"/>
          </p:cNvSpPr>
          <p:nvPr>
            <p:ph type="body" idx="1"/>
          </p:nvPr>
        </p:nvSpPr>
        <p:spPr>
          <a:xfrm>
            <a:off x="530352" y="2500306"/>
            <a:ext cx="7772400" cy="3664998"/>
          </a:xfrm>
        </p:spPr>
        <p:txBody>
          <a:bodyPr>
            <a:normAutofit/>
          </a:bodyPr>
          <a:lstStyle/>
          <a:p>
            <a:pPr algn="just">
              <a:lnSpc>
                <a:spcPct val="150000"/>
              </a:lnSpc>
            </a:pPr>
            <a:r>
              <a:rPr lang="hr-HR" sz="2400" dirty="0" smtClean="0"/>
              <a:t>Uskrs je  najveći kršćanski blagdan. Osim po Isusovoj  muci  i  uskrsnuću  značajan  je i po simbolima  koji  ga  obilježavaju. Ove  smo  godine  upravo bogati   tim simbolima koje su izradili naši učenici. Tako  smo mogli vidjeti raznorazne učeničke rukotvorine  koje  su  krasile  učionice, hodnike i panoe.</a:t>
            </a:r>
            <a:endParaRPr lang="hr-HR" sz="240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0352" y="714356"/>
            <a:ext cx="7772400" cy="642942"/>
          </a:xfrm>
        </p:spPr>
        <p:txBody>
          <a:bodyPr/>
          <a:lstStyle/>
          <a:p>
            <a:r>
              <a:rPr lang="hr-HR" sz="4000" dirty="0" smtClean="0">
                <a:latin typeface="Jokerman" pitchFamily="82" charset="0"/>
              </a:rPr>
              <a:t>Zumbuli  u uskrsnom  jaju</a:t>
            </a:r>
            <a:endParaRPr lang="hr-HR" sz="4000" dirty="0">
              <a:latin typeface="Jokerman" pitchFamily="82" charset="0"/>
            </a:endParaRPr>
          </a:p>
        </p:txBody>
      </p:sp>
      <p:sp>
        <p:nvSpPr>
          <p:cNvPr id="3" name="Rezervirano mjesto teksta 2"/>
          <p:cNvSpPr>
            <a:spLocks noGrp="1"/>
          </p:cNvSpPr>
          <p:nvPr>
            <p:ph type="body" idx="1"/>
          </p:nvPr>
        </p:nvSpPr>
        <p:spPr>
          <a:xfrm>
            <a:off x="530352" y="2071678"/>
            <a:ext cx="7772400" cy="4093626"/>
          </a:xfrm>
        </p:spPr>
        <p:txBody>
          <a:bodyPr>
            <a:normAutofit/>
          </a:bodyPr>
          <a:lstStyle/>
          <a:p>
            <a:pPr algn="just">
              <a:lnSpc>
                <a:spcPct val="150000"/>
              </a:lnSpc>
            </a:pPr>
            <a:r>
              <a:rPr lang="hr-HR" sz="2400" dirty="0" smtClean="0"/>
              <a:t>Najmlađi  učenici  naše  škole  imali  su  zanimljiv  zadatak, napraviti  zumbule  u  uskrsnom  </a:t>
            </a:r>
            <a:r>
              <a:rPr lang="hr-HR" sz="2400" dirty="0" err="1" smtClean="0"/>
              <a:t>jaju</a:t>
            </a:r>
            <a:r>
              <a:rPr lang="hr-HR" sz="2400" dirty="0" smtClean="0"/>
              <a:t>. Služili  su  se papirom  i  kolažom  te  su uspješno  napravili  mali  likovni  projekt, koji  krasi  hodnik  naše  škole. Sve  ih je  usmjeravala voditeljica  likovno - dekorativne  grupe  Ana Mijić.</a:t>
            </a:r>
            <a:endParaRPr lang="hr-HR" sz="2400"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teksta 2"/>
          <p:cNvSpPr>
            <a:spLocks noGrp="1"/>
          </p:cNvSpPr>
          <p:nvPr>
            <p:ph type="body" idx="1"/>
          </p:nvPr>
        </p:nvSpPr>
        <p:spPr>
          <a:xfrm>
            <a:off x="530352" y="1285860"/>
            <a:ext cx="7772400" cy="2928516"/>
          </a:xfrm>
        </p:spPr>
        <p:txBody>
          <a:bodyPr>
            <a:normAutofit/>
          </a:bodyPr>
          <a:lstStyle/>
          <a:p>
            <a:endParaRPr lang="hr-HR" sz="2800" dirty="0"/>
          </a:p>
        </p:txBody>
      </p:sp>
      <p:pic>
        <p:nvPicPr>
          <p:cNvPr id="4" name="Slika 3" descr="osmaši marija 4.JPG"/>
          <p:cNvPicPr>
            <a:picLocks noChangeAspect="1"/>
          </p:cNvPicPr>
          <p:nvPr/>
        </p:nvPicPr>
        <p:blipFill>
          <a:blip r:embed="rId2" cstate="print"/>
          <a:stretch>
            <a:fillRect/>
          </a:stretch>
        </p:blipFill>
        <p:spPr>
          <a:xfrm>
            <a:off x="500034" y="0"/>
            <a:ext cx="7858180" cy="685800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ctrTitle"/>
          </p:nvPr>
        </p:nvSpPr>
        <p:spPr>
          <a:xfrm>
            <a:off x="533400" y="476672"/>
            <a:ext cx="7851648" cy="1224136"/>
          </a:xfrm>
        </p:spPr>
        <p:txBody>
          <a:bodyPr>
            <a:normAutofit/>
          </a:bodyPr>
          <a:lstStyle/>
          <a:p>
            <a:pPr algn="l"/>
            <a:r>
              <a:rPr lang="hr-HR" sz="4000" dirty="0" smtClean="0">
                <a:latin typeface="Jokerman" pitchFamily="82" charset="0"/>
              </a:rPr>
              <a:t>Uskrsne dekoracije i Dan planeta Zemlje</a:t>
            </a:r>
            <a:endParaRPr lang="hr-HR" sz="4000" dirty="0">
              <a:latin typeface="Jokerman" pitchFamily="82" charset="0"/>
            </a:endParaRPr>
          </a:p>
        </p:txBody>
      </p:sp>
      <p:sp>
        <p:nvSpPr>
          <p:cNvPr id="5" name="Podnaslov 4"/>
          <p:cNvSpPr>
            <a:spLocks noGrp="1"/>
          </p:cNvSpPr>
          <p:nvPr>
            <p:ph type="subTitle" idx="1"/>
          </p:nvPr>
        </p:nvSpPr>
        <p:spPr>
          <a:xfrm>
            <a:off x="533400" y="2276872"/>
            <a:ext cx="7854696" cy="3960440"/>
          </a:xfrm>
        </p:spPr>
        <p:txBody>
          <a:bodyPr>
            <a:normAutofit lnSpcReduction="10000"/>
          </a:bodyPr>
          <a:lstStyle/>
          <a:p>
            <a:pPr algn="just">
              <a:lnSpc>
                <a:spcPct val="150000"/>
              </a:lnSpc>
            </a:pPr>
            <a:r>
              <a:rPr lang="hr-HR" sz="2400" dirty="0" smtClean="0"/>
              <a:t>Ulazak u  školu  više  neće  biti  jednoličan  jer  nas  krasi    ukras  koji  su  napravili  sedmaši, riječ je o  posebnoj  vrsti  skulpture - mobil.  </a:t>
            </a:r>
          </a:p>
          <a:p>
            <a:pPr algn="just">
              <a:lnSpc>
                <a:spcPct val="150000"/>
              </a:lnSpc>
            </a:pPr>
            <a:r>
              <a:rPr lang="hr-HR" sz="2400" dirty="0" smtClean="0"/>
              <a:t>Osim toga naši su sedmaši napravili   i  dekorativno  cvijeće koje  je  krasilo   pano, a služili  su se  papirom  i  plastikom. Upravo  na taj  način  obilježili  su  i Dan  planeta  Zemlje, koji  je 22. travnja.</a:t>
            </a:r>
            <a:endParaRPr lang="hr-HR" sz="24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xfrm>
            <a:off x="457200" y="332656"/>
            <a:ext cx="8229600" cy="1152128"/>
          </a:xfrm>
        </p:spPr>
        <p:txBody>
          <a:bodyPr>
            <a:normAutofit fontScale="90000"/>
          </a:bodyPr>
          <a:lstStyle/>
          <a:p>
            <a:r>
              <a:rPr lang="hr-HR" sz="1800" dirty="0" smtClean="0"/>
              <a:t> </a:t>
            </a:r>
            <a:r>
              <a:rPr lang="hr-HR" sz="4400" dirty="0" smtClean="0">
                <a:latin typeface="Jokerman" pitchFamily="82" charset="0"/>
              </a:rPr>
              <a:t>Kreacije sedmaša( mobil i ukrasno cvijeće)</a:t>
            </a:r>
            <a:endParaRPr lang="hr-HR" sz="4400" dirty="0">
              <a:latin typeface="Jokerman" pitchFamily="82" charset="0"/>
            </a:endParaRPr>
          </a:p>
        </p:txBody>
      </p:sp>
      <p:sp>
        <p:nvSpPr>
          <p:cNvPr id="7" name="Rezervirano mjesto teksta 6"/>
          <p:cNvSpPr>
            <a:spLocks noGrp="1"/>
          </p:cNvSpPr>
          <p:nvPr>
            <p:ph type="body" idx="1"/>
          </p:nvPr>
        </p:nvSpPr>
        <p:spPr/>
        <p:txBody>
          <a:bodyPr/>
          <a:lstStyle/>
          <a:p>
            <a:endParaRPr lang="hr-HR" dirty="0"/>
          </a:p>
        </p:txBody>
      </p:sp>
      <p:sp>
        <p:nvSpPr>
          <p:cNvPr id="9" name="Rezervirano mjesto teksta 8"/>
          <p:cNvSpPr>
            <a:spLocks noGrp="1"/>
          </p:cNvSpPr>
          <p:nvPr>
            <p:ph type="body" sz="half" idx="3"/>
          </p:nvPr>
        </p:nvSpPr>
        <p:spPr/>
        <p:txBody>
          <a:bodyPr/>
          <a:lstStyle/>
          <a:p>
            <a:endParaRPr lang="hr-HR"/>
          </a:p>
        </p:txBody>
      </p:sp>
      <p:pic>
        <p:nvPicPr>
          <p:cNvPr id="11" name="Rezervirano mjesto sadržaja 10" descr="fotografija 3.JPG"/>
          <p:cNvPicPr>
            <a:picLocks noGrp="1" noChangeAspect="1"/>
          </p:cNvPicPr>
          <p:nvPr>
            <p:ph sz="quarter" idx="2"/>
          </p:nvPr>
        </p:nvPicPr>
        <p:blipFill>
          <a:blip r:embed="rId2" cstate="print"/>
          <a:stretch>
            <a:fillRect/>
          </a:stretch>
        </p:blipFill>
        <p:spPr>
          <a:xfrm>
            <a:off x="428596" y="1857364"/>
            <a:ext cx="4071966" cy="4489455"/>
          </a:xfrm>
        </p:spPr>
      </p:pic>
      <p:pic>
        <p:nvPicPr>
          <p:cNvPr id="12" name="Rezervirano mjesto sadržaja 11" descr="fotografija cvijet.JPG"/>
          <p:cNvPicPr>
            <a:picLocks noGrp="1" noChangeAspect="1"/>
          </p:cNvPicPr>
          <p:nvPr>
            <p:ph sz="quarter" idx="4"/>
          </p:nvPr>
        </p:nvPicPr>
        <p:blipFill>
          <a:blip r:embed="rId3" cstate="print"/>
          <a:stretch>
            <a:fillRect/>
          </a:stretch>
        </p:blipFill>
        <p:spPr>
          <a:xfrm>
            <a:off x="4572000" y="1857364"/>
            <a:ext cx="4143404" cy="4500594"/>
          </a:xfr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p:cNvSpPr>
            <a:spLocks noGrp="1"/>
          </p:cNvSpPr>
          <p:nvPr>
            <p:ph type="title"/>
          </p:nvPr>
        </p:nvSpPr>
        <p:spPr>
          <a:xfrm>
            <a:off x="530352" y="548680"/>
            <a:ext cx="7772400" cy="1080120"/>
          </a:xfrm>
        </p:spPr>
        <p:txBody>
          <a:bodyPr/>
          <a:lstStyle/>
          <a:p>
            <a:r>
              <a:rPr lang="hr-HR" sz="2800" dirty="0" smtClean="0"/>
              <a:t> </a:t>
            </a:r>
            <a:r>
              <a:rPr lang="hr-HR" sz="4000" dirty="0" smtClean="0">
                <a:latin typeface="Jokerman" pitchFamily="82" charset="0"/>
              </a:rPr>
              <a:t>Maštoviti  osmaši</a:t>
            </a:r>
            <a:endParaRPr lang="hr-HR" sz="4000" dirty="0">
              <a:latin typeface="Jokerman" pitchFamily="82" charset="0"/>
            </a:endParaRPr>
          </a:p>
        </p:txBody>
      </p:sp>
      <p:sp>
        <p:nvSpPr>
          <p:cNvPr id="8" name="Rezervirano mjesto teksta 7"/>
          <p:cNvSpPr>
            <a:spLocks noGrp="1"/>
          </p:cNvSpPr>
          <p:nvPr>
            <p:ph type="body" idx="1"/>
          </p:nvPr>
        </p:nvSpPr>
        <p:spPr>
          <a:xfrm>
            <a:off x="530352" y="1988840"/>
            <a:ext cx="7772400" cy="4032448"/>
          </a:xfrm>
        </p:spPr>
        <p:txBody>
          <a:bodyPr>
            <a:normAutofit/>
          </a:bodyPr>
          <a:lstStyle/>
          <a:p>
            <a:pPr algn="just">
              <a:lnSpc>
                <a:spcPct val="160000"/>
              </a:lnSpc>
            </a:pPr>
            <a:r>
              <a:rPr lang="hr-HR" sz="2400" dirty="0" smtClean="0"/>
              <a:t>Zašto  ne  napraviti  nešto  drugačije, moto  je  naših </a:t>
            </a:r>
            <a:r>
              <a:rPr lang="hr-HR" sz="2400" dirty="0" err="1" smtClean="0"/>
              <a:t>osmaša</a:t>
            </a:r>
            <a:r>
              <a:rPr lang="hr-HR" sz="2400" dirty="0" smtClean="0"/>
              <a:t>. Dobili  su  ideju da ukrase  školski  vrt . Uzeli  su  ispred  sebe  glinu  i </a:t>
            </a:r>
            <a:r>
              <a:rPr lang="hr-HR" sz="2400" dirty="0" err="1" smtClean="0"/>
              <a:t>glinamol</a:t>
            </a:r>
            <a:r>
              <a:rPr lang="hr-HR" sz="2400" dirty="0" smtClean="0"/>
              <a:t>  te  s  malo  kreativnosti i truda napravili vrtne  patuljke, zvijezde, šarene  zmije… Pohvala </a:t>
            </a:r>
            <a:r>
              <a:rPr lang="hr-HR" sz="2400" dirty="0" err="1" smtClean="0"/>
              <a:t>osmašima</a:t>
            </a:r>
            <a:r>
              <a:rPr lang="hr-HR" sz="2400" dirty="0" smtClean="0"/>
              <a:t>, ali i njihovoj učiteljici  Mariji  Sršen koja ih je cijelo  vrijeme  vodila i  usmjeravala.</a:t>
            </a:r>
            <a:endParaRPr lang="hr-HR" sz="24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467544" y="692696"/>
            <a:ext cx="8229600" cy="792088"/>
          </a:xfrm>
        </p:spPr>
        <p:txBody>
          <a:bodyPr>
            <a:normAutofit/>
          </a:bodyPr>
          <a:lstStyle/>
          <a:p>
            <a:r>
              <a:rPr lang="hr-HR" sz="4000" dirty="0" smtClean="0">
                <a:latin typeface="Jokerman" pitchFamily="82" charset="0"/>
              </a:rPr>
              <a:t>Vrtni patuljci i zvijezde</a:t>
            </a:r>
            <a:endParaRPr lang="hr-HR" sz="4000" dirty="0">
              <a:latin typeface="Jokerman" pitchFamily="82" charset="0"/>
            </a:endParaRPr>
          </a:p>
        </p:txBody>
      </p:sp>
      <p:sp>
        <p:nvSpPr>
          <p:cNvPr id="5" name="Rezervirano mjesto teksta 4"/>
          <p:cNvSpPr>
            <a:spLocks noGrp="1"/>
          </p:cNvSpPr>
          <p:nvPr>
            <p:ph type="body" idx="1"/>
          </p:nvPr>
        </p:nvSpPr>
        <p:spPr/>
        <p:txBody>
          <a:bodyPr/>
          <a:lstStyle/>
          <a:p>
            <a:endParaRPr lang="hr-HR"/>
          </a:p>
        </p:txBody>
      </p:sp>
      <p:sp>
        <p:nvSpPr>
          <p:cNvPr id="7" name="Rezervirano mjesto teksta 6"/>
          <p:cNvSpPr>
            <a:spLocks noGrp="1"/>
          </p:cNvSpPr>
          <p:nvPr>
            <p:ph type="body" sz="half" idx="3"/>
          </p:nvPr>
        </p:nvSpPr>
        <p:spPr/>
        <p:txBody>
          <a:bodyPr/>
          <a:lstStyle/>
          <a:p>
            <a:endParaRPr lang="hr-HR"/>
          </a:p>
        </p:txBody>
      </p:sp>
      <p:pic>
        <p:nvPicPr>
          <p:cNvPr id="9" name="Rezervirano mjesto sadržaja 8" descr="osmaši i marija.JPG"/>
          <p:cNvPicPr>
            <a:picLocks noGrp="1" noChangeAspect="1"/>
          </p:cNvPicPr>
          <p:nvPr>
            <p:ph sz="quarter" idx="2"/>
          </p:nvPr>
        </p:nvPicPr>
        <p:blipFill>
          <a:blip r:embed="rId2" cstate="print"/>
          <a:stretch>
            <a:fillRect/>
          </a:stretch>
        </p:blipFill>
        <p:spPr>
          <a:xfrm>
            <a:off x="428596" y="1857364"/>
            <a:ext cx="4071966" cy="4500594"/>
          </a:xfrm>
        </p:spPr>
      </p:pic>
      <p:pic>
        <p:nvPicPr>
          <p:cNvPr id="10" name="Rezervirano mjesto sadržaja 9" descr="osmaši marija 2.JPG"/>
          <p:cNvPicPr>
            <a:picLocks noGrp="1" noChangeAspect="1"/>
          </p:cNvPicPr>
          <p:nvPr>
            <p:ph sz="quarter" idx="4"/>
          </p:nvPr>
        </p:nvPicPr>
        <p:blipFill>
          <a:blip r:embed="rId3" cstate="print"/>
          <a:stretch>
            <a:fillRect/>
          </a:stretch>
        </p:blipFill>
        <p:spPr>
          <a:xfrm>
            <a:off x="4572000" y="1857364"/>
            <a:ext cx="4143404" cy="4500594"/>
          </a:xfr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09600" y="1176997"/>
            <a:ext cx="2212848" cy="1315900"/>
          </a:xfrm>
        </p:spPr>
        <p:txBody>
          <a:bodyPr>
            <a:normAutofit/>
          </a:bodyPr>
          <a:lstStyle/>
          <a:p>
            <a:r>
              <a:rPr lang="hr-HR" sz="2400" dirty="0" smtClean="0">
                <a:latin typeface="Jokerman" pitchFamily="82" charset="0"/>
              </a:rPr>
              <a:t>Slatka  zmija</a:t>
            </a:r>
            <a:endParaRPr lang="hr-HR" sz="2400" dirty="0">
              <a:latin typeface="Jokerman" pitchFamily="82" charset="0"/>
            </a:endParaRPr>
          </a:p>
        </p:txBody>
      </p:sp>
      <p:sp>
        <p:nvSpPr>
          <p:cNvPr id="3" name="Rezervirano mjesto teksta 2"/>
          <p:cNvSpPr>
            <a:spLocks noGrp="1"/>
          </p:cNvSpPr>
          <p:nvPr>
            <p:ph type="body" sz="half" idx="2"/>
          </p:nvPr>
        </p:nvSpPr>
        <p:spPr/>
        <p:txBody>
          <a:bodyPr>
            <a:normAutofit/>
          </a:bodyPr>
          <a:lstStyle/>
          <a:p>
            <a:r>
              <a:rPr lang="hr-HR" sz="2000" dirty="0" smtClean="0"/>
              <a:t>Nema  opasnosti, ova vam zmija ne  može   nauditi  jer  se  radi  o  kreaciji  naših  nadarenih  </a:t>
            </a:r>
            <a:r>
              <a:rPr lang="hr-HR" sz="2000" dirty="0" err="1" smtClean="0"/>
              <a:t>osmaša</a:t>
            </a:r>
            <a:r>
              <a:rPr lang="hr-HR" sz="2000" dirty="0" smtClean="0"/>
              <a:t>.</a:t>
            </a:r>
            <a:endParaRPr lang="hr-HR" sz="2000" dirty="0"/>
          </a:p>
        </p:txBody>
      </p:sp>
      <p:pic>
        <p:nvPicPr>
          <p:cNvPr id="5" name="Rezervirano mjesto slike 4" descr="osmaši marija 3.JPG"/>
          <p:cNvPicPr>
            <a:picLocks noGrp="1" noChangeAspect="1"/>
          </p:cNvPicPr>
          <p:nvPr>
            <p:ph type="pic" idx="1"/>
          </p:nvPr>
        </p:nvPicPr>
        <p:blipFill>
          <a:blip r:embed="rId2" cstate="print"/>
          <a:srcRect l="5930" r="5930"/>
          <a:stretch>
            <a:fillRect/>
          </a:stretch>
        </p:blip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530352" y="188640"/>
            <a:ext cx="7772400" cy="936104"/>
          </a:xfrm>
        </p:spPr>
        <p:txBody>
          <a:bodyPr/>
          <a:lstStyle/>
          <a:p>
            <a:pPr>
              <a:lnSpc>
                <a:spcPct val="150000"/>
              </a:lnSpc>
            </a:pPr>
            <a:r>
              <a:rPr lang="hr-HR" sz="2400" dirty="0" smtClean="0">
                <a:latin typeface="Jokerman" pitchFamily="82" charset="0"/>
              </a:rPr>
              <a:t>Održano županijsko natjecanje SIGURNO  U PROMETU 2014</a:t>
            </a:r>
            <a:r>
              <a:rPr lang="hr-HR" sz="2400" dirty="0" smtClean="0"/>
              <a:t>.</a:t>
            </a:r>
            <a:endParaRPr lang="hr-HR" sz="2400" dirty="0"/>
          </a:p>
        </p:txBody>
      </p:sp>
      <p:sp>
        <p:nvSpPr>
          <p:cNvPr id="6" name="Rezervirano mjesto teksta 5"/>
          <p:cNvSpPr>
            <a:spLocks noGrp="1"/>
          </p:cNvSpPr>
          <p:nvPr>
            <p:ph type="body" idx="1"/>
          </p:nvPr>
        </p:nvSpPr>
        <p:spPr>
          <a:xfrm>
            <a:off x="611560" y="1412776"/>
            <a:ext cx="7772400" cy="5040560"/>
          </a:xfrm>
        </p:spPr>
        <p:txBody>
          <a:bodyPr>
            <a:noAutofit/>
          </a:bodyPr>
          <a:lstStyle/>
          <a:p>
            <a:pPr algn="just"/>
            <a:r>
              <a:rPr lang="hr-HR" sz="2000" dirty="0" smtClean="0"/>
              <a:t>U srijedu 7. svibnja na poligonu u sportskoj dvorani OŠ Petra Kanavelića u Korčuli održano je  županijsko natjecanje Sigurno u prometu 2014.</a:t>
            </a:r>
          </a:p>
          <a:p>
            <a:pPr algn="just"/>
            <a:endParaRPr lang="hr-HR" sz="2000" dirty="0" smtClean="0"/>
          </a:p>
          <a:p>
            <a:pPr algn="just"/>
            <a:r>
              <a:rPr lang="hr-HR" sz="2000" dirty="0" smtClean="0"/>
              <a:t> Na županijsku razinu plasiralo se 17 ekipa s ukupno 66 učenika u dobi  od 10 do 12 godina. Ovu prometno-edukativnu akciju tradicionalno već 21 godinu organizira Hrvatski autoklub zajedno s MZOS-om te Agencijom za odgoj i obrazovanje. Cilj ovog zanimljivog natjecanja je da učenici usvoje što više znanja o prometnim propisima i steknu vještinu  upravljanja biciklom. Natjecanje se sastoji od dva dijela. Praktični dio  je vožnja  biciklom i provodi se na poligonu, a teorijski dio  je provjera znanja o prometnim propisima i sigurnosnim  pravilima i polaže se putem aplikacije Sigurno u prometu na stranici http.//sup.hak.hr. Učenici  koji su predstavljali našu školu su Melani Ćamo i Đivo Vatović, te iako nisu prošli dalje mi im želimo više uspjeha u sljedećoj godini.</a:t>
            </a:r>
            <a:endParaRPr lang="hr-HR" sz="2000"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teksta 2"/>
          <p:cNvSpPr>
            <a:spLocks noGrp="1"/>
          </p:cNvSpPr>
          <p:nvPr>
            <p:ph type="body" idx="1"/>
          </p:nvPr>
        </p:nvSpPr>
        <p:spPr/>
        <p:txBody>
          <a:bodyPr/>
          <a:lstStyle/>
          <a:p>
            <a:endParaRPr lang="hr-HR" dirty="0"/>
          </a:p>
        </p:txBody>
      </p:sp>
      <p:pic>
        <p:nvPicPr>
          <p:cNvPr id="4" name="Slika 3" descr="image-4e8fe8573ab2d4dbc2904617ff1b4889aca080c6174d86329e4698e662231d9a-V.jpg"/>
          <p:cNvPicPr>
            <a:picLocks noChangeAspect="1"/>
          </p:cNvPicPr>
          <p:nvPr/>
        </p:nvPicPr>
        <p:blipFill>
          <a:blip r:embed="rId2" cstate="print"/>
          <a:stretch>
            <a:fillRect/>
          </a:stretch>
        </p:blipFill>
        <p:spPr>
          <a:xfrm>
            <a:off x="214282" y="1142984"/>
            <a:ext cx="4429156" cy="4857784"/>
          </a:xfrm>
          <a:prstGeom prst="rect">
            <a:avLst/>
          </a:prstGeom>
        </p:spPr>
      </p:pic>
      <p:pic>
        <p:nvPicPr>
          <p:cNvPr id="5" name="Slika 4" descr="image-126883717ec4a963aba34b36899c0d0a22897b8f3034b8240ee1d6a539b9b446-V.jpg"/>
          <p:cNvPicPr>
            <a:picLocks noChangeAspect="1"/>
          </p:cNvPicPr>
          <p:nvPr/>
        </p:nvPicPr>
        <p:blipFill>
          <a:blip r:embed="rId3" cstate="print"/>
          <a:stretch>
            <a:fillRect/>
          </a:stretch>
        </p:blipFill>
        <p:spPr>
          <a:xfrm>
            <a:off x="4714876" y="1142984"/>
            <a:ext cx="4286280" cy="4857784"/>
          </a:xfrm>
          <a:prstGeom prst="rect">
            <a:avLst/>
          </a:prstGeom>
        </p:spPr>
      </p:pic>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00042"/>
            <a:ext cx="7851648" cy="1071570"/>
          </a:xfrm>
        </p:spPr>
        <p:txBody>
          <a:bodyPr>
            <a:normAutofit/>
          </a:bodyPr>
          <a:lstStyle/>
          <a:p>
            <a:pPr algn="l"/>
            <a:r>
              <a:rPr lang="hr-HR" sz="4800" dirty="0" smtClean="0">
                <a:latin typeface="Jokerman" pitchFamily="82" charset="0"/>
              </a:rPr>
              <a:t>Prvašići...</a:t>
            </a:r>
            <a:endParaRPr lang="hr-HR" sz="4800" dirty="0">
              <a:latin typeface="Jokerman" pitchFamily="82" charset="0"/>
            </a:endParaRPr>
          </a:p>
        </p:txBody>
      </p:sp>
      <p:sp>
        <p:nvSpPr>
          <p:cNvPr id="3" name="Subtitle 2"/>
          <p:cNvSpPr>
            <a:spLocks noGrp="1"/>
          </p:cNvSpPr>
          <p:nvPr>
            <p:ph type="subTitle" idx="1"/>
          </p:nvPr>
        </p:nvSpPr>
        <p:spPr>
          <a:xfrm>
            <a:off x="533400" y="1484784"/>
            <a:ext cx="7854696" cy="5373216"/>
          </a:xfrm>
        </p:spPr>
        <p:txBody>
          <a:bodyPr/>
          <a:lstStyle/>
          <a:p>
            <a:pPr algn="l"/>
            <a:r>
              <a:rPr lang="hr-HR" dirty="0" smtClean="0"/>
              <a:t> </a:t>
            </a:r>
            <a:endParaRPr lang="hr-HR" dirty="0"/>
          </a:p>
        </p:txBody>
      </p:sp>
      <p:pic>
        <p:nvPicPr>
          <p:cNvPr id="6" name="Picture 5" descr="rod.jpg"/>
          <p:cNvPicPr>
            <a:picLocks noChangeAspect="1"/>
          </p:cNvPicPr>
          <p:nvPr/>
        </p:nvPicPr>
        <p:blipFill>
          <a:blip r:embed="rId2" cstate="print"/>
          <a:stretch>
            <a:fillRect/>
          </a:stretch>
        </p:blipFill>
        <p:spPr>
          <a:xfrm>
            <a:off x="467544" y="1628800"/>
            <a:ext cx="7704856" cy="5040560"/>
          </a:xfrm>
          <a:prstGeom prst="rect">
            <a:avLst/>
          </a:prstGeom>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0352" y="0"/>
            <a:ext cx="7786064" cy="1052736"/>
          </a:xfrm>
        </p:spPr>
        <p:txBody>
          <a:bodyPr/>
          <a:lstStyle/>
          <a:p>
            <a:r>
              <a:rPr lang="hr-HR" sz="2400" dirty="0" smtClean="0"/>
              <a:t>  </a:t>
            </a:r>
            <a:r>
              <a:rPr lang="hr-HR" sz="2800" dirty="0" smtClean="0">
                <a:latin typeface="Jokerman" pitchFamily="82" charset="0"/>
              </a:rPr>
              <a:t>Ugodno  druženje  učenika </a:t>
            </a:r>
            <a:r>
              <a:rPr lang="hr-HR" sz="2800" smtClean="0">
                <a:latin typeface="Jokerman" pitchFamily="82" charset="0"/>
              </a:rPr>
              <a:t>s ravnateljem </a:t>
            </a:r>
            <a:r>
              <a:rPr lang="hr-HR" sz="2800" dirty="0" smtClean="0">
                <a:latin typeface="Jokerman" pitchFamily="82" charset="0"/>
              </a:rPr>
              <a:t>u           </a:t>
            </a:r>
            <a:br>
              <a:rPr lang="hr-HR" sz="2800" dirty="0" smtClean="0">
                <a:latin typeface="Jokerman" pitchFamily="82" charset="0"/>
              </a:rPr>
            </a:br>
            <a:r>
              <a:rPr lang="hr-HR" sz="2800" dirty="0" smtClean="0">
                <a:latin typeface="Jokerman" pitchFamily="82" charset="0"/>
              </a:rPr>
              <a:t>                               ARBORETUMU   TRSTENO</a:t>
            </a:r>
            <a:endParaRPr lang="hr-HR" sz="2800" dirty="0">
              <a:latin typeface="Jokerman" pitchFamily="82" charset="0"/>
            </a:endParaRPr>
          </a:p>
        </p:txBody>
      </p:sp>
      <p:sp>
        <p:nvSpPr>
          <p:cNvPr id="3" name="Rezervirano mjesto teksta 2"/>
          <p:cNvSpPr>
            <a:spLocks noGrp="1"/>
          </p:cNvSpPr>
          <p:nvPr>
            <p:ph type="body" idx="1"/>
          </p:nvPr>
        </p:nvSpPr>
        <p:spPr>
          <a:xfrm>
            <a:off x="251520" y="1124744"/>
            <a:ext cx="8496944" cy="5616624"/>
          </a:xfrm>
        </p:spPr>
        <p:txBody>
          <a:bodyPr>
            <a:normAutofit fontScale="92500" lnSpcReduction="10000"/>
          </a:bodyPr>
          <a:lstStyle/>
          <a:p>
            <a:pPr algn="just">
              <a:lnSpc>
                <a:spcPct val="150000"/>
              </a:lnSpc>
            </a:pPr>
            <a:r>
              <a:rPr lang="hr-HR" sz="1700" dirty="0" smtClean="0"/>
              <a:t>Arboretum Hrvatske akademije znanosti i umjetnosti u Trstenu je jedini arboretum na hrvatskoj jadranskoj obali, te najstariji hrvatski spomenik vrtne arhitekture i najstariji arboretum na svijetu, zato nas i ne treba čuditi ideja našeg ravnatelja da učenike  povede u obilazak ovih neizmjernih ljepota. </a:t>
            </a:r>
          </a:p>
          <a:p>
            <a:pPr algn="just">
              <a:lnSpc>
                <a:spcPct val="150000"/>
              </a:lnSpc>
            </a:pPr>
            <a:endParaRPr lang="hr-HR" sz="1700" dirty="0" smtClean="0"/>
          </a:p>
          <a:p>
            <a:pPr algn="just">
              <a:lnSpc>
                <a:spcPct val="150000"/>
              </a:lnSpc>
            </a:pPr>
            <a:r>
              <a:rPr lang="hr-HR" sz="1700" dirty="0" smtClean="0"/>
              <a:t>Svakako treba spomenuti i da je Sekcija botaničkih vrtova i arboretuma Hrvatskog botaničkog društva u suradnji s brojnim suorganizatorima organizirala  “ Četvrti tjedan botaničkih vrtova i arboretuma Hrvatske”  od 12. do 18. svibnja 2014. Sudjelovanje u manifestaciji preporuča Ministarstvo znanosti, obrazovanja i sporta – sukladno školskom kurikulumu - hrvatskim osnovnim i srednjim školama! SVA DOGAĐANJA tijekom „Tjedna“ POTPUNO su BESPLATNA.Učenici koji su imali privilegiju  vidjeti ove  prekrasne  vrtove  su: Veronika Stanković, Matea Bazdan, Petra Stanković i Melani Ćamo.</a:t>
            </a:r>
          </a:p>
          <a:p>
            <a:pPr algn="just">
              <a:lnSpc>
                <a:spcPct val="150000"/>
              </a:lnSpc>
            </a:pPr>
            <a:endParaRPr lang="hr-HR" sz="1700" dirty="0" smtClean="0"/>
          </a:p>
          <a:p>
            <a:pPr algn="just">
              <a:lnSpc>
                <a:spcPct val="150000"/>
              </a:lnSpc>
            </a:pPr>
            <a:r>
              <a:rPr lang="hr-HR" sz="1700" dirty="0" smtClean="0"/>
              <a:t> Mislim da će same fotografije reći više nego riječi kako su se naši učenici osjećali pri obilasku  ovog  arboretuma . Ovom prilikom pozivamo i ostale da posjete ljepote naše vrtne arhitekture.</a:t>
            </a:r>
            <a:endParaRPr lang="hr-HR" sz="17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image-8be9e327ae5148d9c59141c4d2e543d76bab27f17ad3cdd999f40cefdfd8700d-V.jpg"/>
          <p:cNvPicPr>
            <a:picLocks noChangeAspect="1"/>
          </p:cNvPicPr>
          <p:nvPr/>
        </p:nvPicPr>
        <p:blipFill>
          <a:blip r:embed="rId2" cstate="print"/>
          <a:stretch>
            <a:fillRect/>
          </a:stretch>
        </p:blipFill>
        <p:spPr>
          <a:xfrm>
            <a:off x="142844" y="714356"/>
            <a:ext cx="4143436" cy="5643602"/>
          </a:xfrm>
          <a:prstGeom prst="rect">
            <a:avLst/>
          </a:prstGeom>
        </p:spPr>
      </p:pic>
      <p:pic>
        <p:nvPicPr>
          <p:cNvPr id="5" name="Slika 4" descr="image-73d90207ff61a1bc4a64242889e49185476ed3370a4ddc771448198a887d978c-V.jpg"/>
          <p:cNvPicPr>
            <a:picLocks noChangeAspect="1"/>
          </p:cNvPicPr>
          <p:nvPr/>
        </p:nvPicPr>
        <p:blipFill>
          <a:blip r:embed="rId3" cstate="print"/>
          <a:stretch>
            <a:fillRect/>
          </a:stretch>
        </p:blipFill>
        <p:spPr>
          <a:xfrm>
            <a:off x="4357686" y="714356"/>
            <a:ext cx="4786314" cy="5643602"/>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404664"/>
            <a:ext cx="7772400" cy="1080120"/>
          </a:xfrm>
        </p:spPr>
        <p:txBody>
          <a:bodyPr/>
          <a:lstStyle/>
          <a:p>
            <a:r>
              <a:rPr lang="hr-HR" sz="4400" dirty="0" smtClean="0">
                <a:latin typeface="Jokerman" pitchFamily="82" charset="0"/>
              </a:rPr>
              <a:t>Čovjekolika  ribica</a:t>
            </a:r>
            <a:endParaRPr lang="hr-HR" sz="4400" dirty="0">
              <a:latin typeface="Jokerman" pitchFamily="82" charset="0"/>
            </a:endParaRPr>
          </a:p>
        </p:txBody>
      </p:sp>
      <p:sp>
        <p:nvSpPr>
          <p:cNvPr id="3" name="Rezervirano mjesto teksta 2"/>
          <p:cNvSpPr>
            <a:spLocks noGrp="1"/>
          </p:cNvSpPr>
          <p:nvPr>
            <p:ph type="body" idx="1"/>
          </p:nvPr>
        </p:nvSpPr>
        <p:spPr>
          <a:xfrm>
            <a:off x="530352" y="2500306"/>
            <a:ext cx="4470276" cy="3286148"/>
          </a:xfrm>
        </p:spPr>
        <p:txBody>
          <a:bodyPr>
            <a:normAutofit/>
          </a:bodyPr>
          <a:lstStyle/>
          <a:p>
            <a:pPr algn="just"/>
            <a:r>
              <a:rPr lang="hr-HR" sz="2000" dirty="0" smtClean="0"/>
              <a:t>U  seoskoj  bari  u blizini  same  škole  pozornost  plijeni  crveno -zlatna  riba </a:t>
            </a:r>
          </a:p>
          <a:p>
            <a:pPr algn="just"/>
            <a:r>
              <a:rPr lang="hr-HR" sz="2000" dirty="0" smtClean="0"/>
              <a:t>čovjekolike  glave. </a:t>
            </a:r>
          </a:p>
          <a:p>
            <a:pPr algn="just"/>
            <a:r>
              <a:rPr lang="hr-HR" sz="2000" dirty="0" smtClean="0"/>
              <a:t>Upravo je  tamo ostavljena  prije 5  godina i  što  je  starija  glava  joj  je  sve  izraženija. Ova  neobična  ribica atrakcija  je  ne  samo za  naše  školarce i mještane , već i za širu javnost  pa se  upravo  zbog  toga i našla u  emisiji HRT- a. </a:t>
            </a:r>
            <a:endParaRPr lang="hr-HR" sz="2000" dirty="0"/>
          </a:p>
        </p:txBody>
      </p:sp>
      <p:pic>
        <p:nvPicPr>
          <p:cNvPr id="4" name="Slika 3" descr="image-0020ed1697aa72c9cd80b156b312c52b192f2913380f4a68608c2bf0abfa963d-V.jpg"/>
          <p:cNvPicPr>
            <a:picLocks noChangeAspect="1"/>
          </p:cNvPicPr>
          <p:nvPr/>
        </p:nvPicPr>
        <p:blipFill>
          <a:blip r:embed="rId2" cstate="print"/>
          <a:stretch>
            <a:fillRect/>
          </a:stretch>
        </p:blipFill>
        <p:spPr>
          <a:xfrm>
            <a:off x="5357818" y="2214554"/>
            <a:ext cx="3143272" cy="392909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0352" y="476672"/>
            <a:ext cx="7772400" cy="792088"/>
          </a:xfrm>
        </p:spPr>
        <p:txBody>
          <a:bodyPr/>
          <a:lstStyle/>
          <a:p>
            <a:r>
              <a:rPr lang="hr-HR" dirty="0" smtClean="0"/>
              <a:t> </a:t>
            </a:r>
            <a:r>
              <a:rPr lang="hr-HR" sz="2800" dirty="0" smtClean="0">
                <a:latin typeface="Jokerman" pitchFamily="82" charset="0"/>
              </a:rPr>
              <a:t>OŠ Slano i OŠ “ Primorje” proslavile Dan škole</a:t>
            </a:r>
            <a:endParaRPr lang="hr-HR" dirty="0">
              <a:latin typeface="Jokerman" pitchFamily="82" charset="0"/>
            </a:endParaRPr>
          </a:p>
        </p:txBody>
      </p:sp>
      <p:sp>
        <p:nvSpPr>
          <p:cNvPr id="3" name="Rezervirano mjesto teksta 2"/>
          <p:cNvSpPr>
            <a:spLocks noGrp="1"/>
          </p:cNvSpPr>
          <p:nvPr>
            <p:ph type="body" idx="1"/>
          </p:nvPr>
        </p:nvSpPr>
        <p:spPr>
          <a:xfrm>
            <a:off x="539552" y="1484784"/>
            <a:ext cx="7772400" cy="4824536"/>
          </a:xfrm>
        </p:spPr>
        <p:txBody>
          <a:bodyPr>
            <a:normAutofit fontScale="92500" lnSpcReduction="20000"/>
          </a:bodyPr>
          <a:lstStyle/>
          <a:p>
            <a:pPr algn="just">
              <a:lnSpc>
                <a:spcPct val="150000"/>
              </a:lnSpc>
            </a:pPr>
            <a:r>
              <a:rPr lang="hr-HR" dirty="0" smtClean="0"/>
              <a:t> U srijedu, 21. svibnja 2014., na Dan oslobođenja Dubrovačkog primorja, dvije primorske osnovne škole proslavile su svoj dan. On je  poseban sam po sebi iz više razloga, a jedan je što se na taj dan obilježava i Dan općine Dubrovačkog primorja.</a:t>
            </a:r>
          </a:p>
          <a:p>
            <a:pPr algn="just">
              <a:lnSpc>
                <a:spcPct val="150000"/>
              </a:lnSpc>
            </a:pPr>
            <a:r>
              <a:rPr lang="hr-HR" dirty="0" smtClean="0"/>
              <a:t> </a:t>
            </a:r>
          </a:p>
          <a:p>
            <a:pPr algn="just">
              <a:lnSpc>
                <a:spcPct val="150000"/>
              </a:lnSpc>
            </a:pPr>
            <a:r>
              <a:rPr lang="hr-HR" dirty="0" smtClean="0"/>
              <a:t>Sve su to bili  valjani razlozi da se  dvije škole ujedine i proslave zajedno Dan škole. Druženje između djece započelo je već u jutarnjim satima, a nakon toga je slijedila sveta misa. U svečanom programu sudjelovao je školski zbor, članovi dramske i recitatorske  grupe, a posebno umijeće pokazali su učenici OŠ Slano u poznavanju i igranju linđe. </a:t>
            </a:r>
            <a:endParaRPr lang="hr-HR"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552" y="260648"/>
            <a:ext cx="7772400" cy="6408712"/>
          </a:xfrm>
        </p:spPr>
        <p:txBody>
          <a:bodyPr/>
          <a:lstStyle/>
          <a:p>
            <a:pPr algn="just">
              <a:lnSpc>
                <a:spcPct val="150000"/>
              </a:lnSpc>
            </a:pPr>
            <a:endParaRPr lang="hr-HR" dirty="0" smtClean="0"/>
          </a:p>
          <a:p>
            <a:pPr algn="just">
              <a:lnSpc>
                <a:spcPct val="150000"/>
              </a:lnSpc>
            </a:pPr>
            <a:r>
              <a:rPr lang="hr-HR" dirty="0" smtClean="0"/>
              <a:t> </a:t>
            </a:r>
            <a:r>
              <a:rPr lang="hr-HR" sz="2000" dirty="0" smtClean="0"/>
              <a:t>Svakako je bitno spomenuti i sportska natjecanja koja su inače neizostavni dio programa.Tako smo mogli vidjeti kako se natječu učenici dviju škola u kategoriji rukometa i košarke. Ovacija i uzbuđenja  nije  nedostajalo pa sam rezultat i nije bio toliko bitan koliko  sama činjenica  da  se djeca  zajedno igraju  i   napune pozitivnom energijom. </a:t>
            </a:r>
          </a:p>
          <a:p>
            <a:pPr algn="just">
              <a:lnSpc>
                <a:spcPct val="150000"/>
              </a:lnSpc>
            </a:pPr>
            <a:endParaRPr lang="hr-HR" sz="2000" dirty="0" smtClean="0"/>
          </a:p>
          <a:p>
            <a:pPr algn="just">
              <a:lnSpc>
                <a:spcPct val="150000"/>
              </a:lnSpc>
            </a:pPr>
            <a:r>
              <a:rPr lang="hr-HR" sz="2000" dirty="0" smtClean="0"/>
              <a:t>Također ćemo  se zahvaliti Grand Hotelu Admiral koji se pobrinuo da nitko od  prisutnih ne otiđe gladan. Nadamo se da će škole i u sljedećim godinama ovako uspješno surađivati.</a:t>
            </a:r>
            <a:endParaRPr lang="hr-HR" sz="2000" dirty="0"/>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Text Placeholder 2"/>
          <p:cNvSpPr>
            <a:spLocks noGrp="1"/>
          </p:cNvSpPr>
          <p:nvPr>
            <p:ph type="body" idx="1"/>
          </p:nvPr>
        </p:nvSpPr>
        <p:spPr/>
        <p:txBody>
          <a:bodyPr/>
          <a:lstStyle/>
          <a:p>
            <a:endParaRPr lang="hr-HR"/>
          </a:p>
        </p:txBody>
      </p:sp>
      <p:pic>
        <p:nvPicPr>
          <p:cNvPr id="4" name="Picture 3" descr="large_img_5891.jpg"/>
          <p:cNvPicPr>
            <a:picLocks noChangeAspect="1"/>
          </p:cNvPicPr>
          <p:nvPr/>
        </p:nvPicPr>
        <p:blipFill>
          <a:blip r:embed="rId2" cstate="print"/>
          <a:stretch>
            <a:fillRect/>
          </a:stretch>
        </p:blipFill>
        <p:spPr>
          <a:xfrm>
            <a:off x="395536" y="764705"/>
            <a:ext cx="8280920" cy="5472608"/>
          </a:xfrm>
          <a:prstGeom prst="rect">
            <a:avLst/>
          </a:prstGeom>
        </p:spPr>
      </p:pic>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rge_img_5897.jpg"/>
          <p:cNvPicPr>
            <a:picLocks noChangeAspect="1"/>
          </p:cNvPicPr>
          <p:nvPr/>
        </p:nvPicPr>
        <p:blipFill>
          <a:blip r:embed="rId2" cstate="print"/>
          <a:stretch>
            <a:fillRect/>
          </a:stretch>
        </p:blipFill>
        <p:spPr>
          <a:xfrm>
            <a:off x="179512" y="1052737"/>
            <a:ext cx="4536504" cy="4608512"/>
          </a:xfrm>
          <a:prstGeom prst="rect">
            <a:avLst/>
          </a:prstGeom>
        </p:spPr>
      </p:pic>
      <p:pic>
        <p:nvPicPr>
          <p:cNvPr id="5" name="Picture 4" descr="large_img_5892.jpg"/>
          <p:cNvPicPr>
            <a:picLocks noChangeAspect="1"/>
          </p:cNvPicPr>
          <p:nvPr/>
        </p:nvPicPr>
        <p:blipFill>
          <a:blip r:embed="rId3" cstate="print"/>
          <a:stretch>
            <a:fillRect/>
          </a:stretch>
        </p:blipFill>
        <p:spPr>
          <a:xfrm>
            <a:off x="4788024" y="1052736"/>
            <a:ext cx="3960440" cy="4608512"/>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136904" cy="1368152"/>
          </a:xfrm>
        </p:spPr>
        <p:txBody>
          <a:bodyPr/>
          <a:lstStyle/>
          <a:p>
            <a:r>
              <a:rPr lang="hr-HR" sz="3600" dirty="0" smtClean="0">
                <a:effectLst/>
              </a:rPr>
              <a:t> </a:t>
            </a:r>
            <a:r>
              <a:rPr lang="hr-HR" sz="4400" dirty="0" smtClean="0">
                <a:effectLst/>
                <a:latin typeface="Jokerman" pitchFamily="82" charset="0"/>
              </a:rPr>
              <a:t>Veseli i poučni izlet u NERETVANSKI   KRAJ</a:t>
            </a:r>
            <a:endParaRPr lang="hr-HR" sz="4400" dirty="0">
              <a:effectLst/>
              <a:latin typeface="Jokerman" pitchFamily="82" charset="0"/>
            </a:endParaRPr>
          </a:p>
        </p:txBody>
      </p:sp>
      <p:sp>
        <p:nvSpPr>
          <p:cNvPr id="3" name="Text Placeholder 2"/>
          <p:cNvSpPr>
            <a:spLocks noGrp="1"/>
          </p:cNvSpPr>
          <p:nvPr>
            <p:ph type="body" idx="1"/>
          </p:nvPr>
        </p:nvSpPr>
        <p:spPr>
          <a:xfrm>
            <a:off x="539552" y="1988840"/>
            <a:ext cx="7772400" cy="4752528"/>
          </a:xfrm>
        </p:spPr>
        <p:txBody>
          <a:bodyPr>
            <a:normAutofit lnSpcReduction="10000"/>
          </a:bodyPr>
          <a:lstStyle/>
          <a:p>
            <a:pPr algn="just"/>
            <a:r>
              <a:rPr lang="hr-HR" dirty="0" smtClean="0"/>
              <a:t> I ove godine, točnije 2. lipnja naši su učenici sa svojim učiteljima i razrednicima imali jednodnevni izlet i posjetili ljepote neretvanskoga kraja.</a:t>
            </a:r>
          </a:p>
          <a:p>
            <a:pPr algn="just"/>
            <a:endParaRPr lang="hr-HR" dirty="0" smtClean="0"/>
          </a:p>
          <a:p>
            <a:pPr algn="just"/>
            <a:r>
              <a:rPr lang="hr-HR" dirty="0" smtClean="0"/>
              <a:t>Iz Smokovljana su autobusom  krenuli već u 8: 00 h, a na putu prema odredištu, zaustavili  su se da vide raskoš Baćinskih jezera. Nakon oduševljenja  jezerima, učenici su prošli te jednim dijelom vidjeli Ploče i Ušće Neretve. Kako izlet ne bi bio samo razgledavanje prirodnih ljepota, učenike smo odveli u Ornitološku zbirku u Metkoviću koja je za javnost otvorena 1952. godine zaslugom dr. Dragutina Rucnera. Po veličini spada među najveće zbirke takve vrste u Europi. Sadržava više od 340 preparata  među kojima su primjerci 218 ptičjih vrsta od 310 vrsta  do sada zabilježenih na Neretvi.</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530352" y="1268760"/>
            <a:ext cx="7772400" cy="47976"/>
          </a:xfrm>
        </p:spPr>
        <p:txBody>
          <a:bodyPr/>
          <a:lstStyle/>
          <a:p>
            <a:r>
              <a:rPr lang="hr-HR" sz="3200" dirty="0" smtClean="0"/>
              <a:t> </a:t>
            </a:r>
            <a:endParaRPr lang="hr-HR" sz="3200" dirty="0"/>
          </a:p>
        </p:txBody>
      </p:sp>
      <p:sp>
        <p:nvSpPr>
          <p:cNvPr id="3" name="Text Placeholder 2"/>
          <p:cNvSpPr>
            <a:spLocks noGrp="1"/>
          </p:cNvSpPr>
          <p:nvPr>
            <p:ph type="body" idx="1"/>
          </p:nvPr>
        </p:nvSpPr>
        <p:spPr>
          <a:xfrm>
            <a:off x="530352" y="404664"/>
            <a:ext cx="7772400" cy="6264696"/>
          </a:xfrm>
        </p:spPr>
        <p:txBody>
          <a:bodyPr>
            <a:normAutofit lnSpcReduction="10000"/>
          </a:bodyPr>
          <a:lstStyle/>
          <a:p>
            <a:pPr algn="just">
              <a:lnSpc>
                <a:spcPct val="150000"/>
              </a:lnSpc>
            </a:pPr>
            <a:r>
              <a:rPr lang="hr-HR" dirty="0" smtClean="0"/>
              <a:t> </a:t>
            </a:r>
            <a:r>
              <a:rPr lang="hr-HR" sz="2000" dirty="0" smtClean="0"/>
              <a:t>U razmjerno malom prostoru ornitološke zbirke preparati su razmješteni po staništima te pružaju pregledan uvid u nekadašnju bujnost života u močvarama, močvarnim šumarcima, šikarama, trščacima ...</a:t>
            </a:r>
          </a:p>
          <a:p>
            <a:pPr algn="just">
              <a:lnSpc>
                <a:spcPct val="150000"/>
              </a:lnSpc>
            </a:pPr>
            <a:r>
              <a:rPr lang="hr-HR" sz="2000" dirty="0" smtClean="0"/>
              <a:t>Nakon Ornitološkog muzeja slijedi obilazak Vida i vožnja neretvanskom lađom  po rječici Norin u kojoj su učenici mogli upoznati raskoš krajolika.  Sve ih je zabavljao i uveseljavao harmonikom  naš ravnatelj Zlatko Volarević. Bitno je spomenuti da su učenici posjetili i Arheološki muzej Narona, koji je izgrađen nad Augusteumom( hram posvećen Augustu). Na ovom jedinstvenom arheološkom nalazištu tijekom istraživanja 1995. i 1996. pronađeno je najmanja  19 kipova te ostaci rimskog hrama Augusteuma, a 16 kipova rimskih careva i drugih pripadnika carske obitelji, koji čine osnovu muzejskog postava.</a:t>
            </a:r>
            <a:endParaRPr lang="hr-HR" sz="2000"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552" y="692696"/>
            <a:ext cx="7772400" cy="4968552"/>
          </a:xfrm>
        </p:spPr>
        <p:txBody>
          <a:bodyPr/>
          <a:lstStyle/>
          <a:p>
            <a:pPr algn="just">
              <a:lnSpc>
                <a:spcPct val="150000"/>
              </a:lnSpc>
            </a:pPr>
            <a:r>
              <a:rPr lang="hr-HR" sz="2000" dirty="0" smtClean="0"/>
              <a:t>Pri samom kraju našeg izleta učenike smo ponovno  odveli u Metković i to ovaj put </a:t>
            </a:r>
            <a:r>
              <a:rPr lang="hr-HR" sz="2000" smtClean="0"/>
              <a:t>u </a:t>
            </a:r>
            <a:r>
              <a:rPr lang="hr-HR" sz="2000" smtClean="0"/>
              <a:t>trgovački </a:t>
            </a:r>
            <a:r>
              <a:rPr lang="hr-HR" sz="2000" dirty="0" smtClean="0"/>
              <a:t>centar Mercator, gdje su svi imali sat vremena slobodnog vremena.  U 16:00 h naš jednodnevni izlet je završio i učenici su autobusom krenuli svojim kućama.</a:t>
            </a:r>
          </a:p>
          <a:p>
            <a:endParaRPr lang="hr-HR"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57166"/>
            <a:ext cx="7851648" cy="1500198"/>
          </a:xfrm>
        </p:spPr>
        <p:txBody>
          <a:bodyPr>
            <a:normAutofit/>
          </a:bodyPr>
          <a:lstStyle/>
          <a:p>
            <a:pPr algn="l"/>
            <a:r>
              <a:rPr lang="hr-HR" sz="4800" dirty="0" smtClean="0">
                <a:latin typeface="Jokerman" pitchFamily="82" charset="0"/>
              </a:rPr>
              <a:t>Nova  informatička učionica</a:t>
            </a:r>
            <a:endParaRPr lang="hr-HR" sz="4800" dirty="0">
              <a:latin typeface="Jokerman" pitchFamily="82" charset="0"/>
            </a:endParaRPr>
          </a:p>
        </p:txBody>
      </p:sp>
      <p:sp>
        <p:nvSpPr>
          <p:cNvPr id="3" name="Subtitle 2"/>
          <p:cNvSpPr>
            <a:spLocks noGrp="1"/>
          </p:cNvSpPr>
          <p:nvPr>
            <p:ph type="subTitle" idx="1"/>
          </p:nvPr>
        </p:nvSpPr>
        <p:spPr>
          <a:xfrm>
            <a:off x="533400" y="1928802"/>
            <a:ext cx="7854696" cy="4714908"/>
          </a:xfrm>
        </p:spPr>
        <p:txBody>
          <a:bodyPr/>
          <a:lstStyle/>
          <a:p>
            <a:pPr algn="l"/>
            <a:endParaRPr lang="hr-HR" dirty="0" smtClean="0"/>
          </a:p>
          <a:p>
            <a:pPr algn="just">
              <a:lnSpc>
                <a:spcPct val="150000"/>
              </a:lnSpc>
            </a:pPr>
            <a:r>
              <a:rPr lang="hr-HR" sz="2400" dirty="0" smtClean="0"/>
              <a:t>Ove školske godine učenici imaju sate informatike u obnovljenoj informatičkoj učionici. Opremljena je s novim radnim stolovima i  s 11 novih računala, te je napokon omogućen pristup internetu, što učenicima mnogo pomaže u njihovom daljnjem radu i napretku...</a:t>
            </a:r>
            <a:endParaRPr lang="hr-HR" sz="240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404664"/>
            <a:ext cx="7772400" cy="792088"/>
          </a:xfrm>
        </p:spPr>
        <p:txBody>
          <a:bodyPr/>
          <a:lstStyle/>
          <a:p>
            <a:r>
              <a:rPr lang="hr-HR" sz="3600" dirty="0" smtClean="0">
                <a:latin typeface="Jokerman" pitchFamily="82" charset="0"/>
              </a:rPr>
              <a:t>Ornitološka zbirka</a:t>
            </a:r>
            <a:endParaRPr lang="hr-HR" sz="3600" dirty="0">
              <a:latin typeface="Jokerman" pitchFamily="82" charset="0"/>
            </a:endParaRPr>
          </a:p>
        </p:txBody>
      </p:sp>
      <p:sp>
        <p:nvSpPr>
          <p:cNvPr id="3" name="Text Placeholder 2"/>
          <p:cNvSpPr>
            <a:spLocks noGrp="1"/>
          </p:cNvSpPr>
          <p:nvPr>
            <p:ph type="body" idx="1"/>
          </p:nvPr>
        </p:nvSpPr>
        <p:spPr/>
        <p:txBody>
          <a:bodyPr/>
          <a:lstStyle/>
          <a:p>
            <a:endParaRPr lang="hr-HR"/>
          </a:p>
        </p:txBody>
      </p:sp>
      <p:pic>
        <p:nvPicPr>
          <p:cNvPr id="4" name="Picture 3" descr="DSC05975.JPG"/>
          <p:cNvPicPr>
            <a:picLocks noChangeAspect="1"/>
          </p:cNvPicPr>
          <p:nvPr/>
        </p:nvPicPr>
        <p:blipFill>
          <a:blip r:embed="rId2" cstate="print"/>
          <a:stretch>
            <a:fillRect/>
          </a:stretch>
        </p:blipFill>
        <p:spPr>
          <a:xfrm>
            <a:off x="467544" y="1484784"/>
            <a:ext cx="7920880" cy="5184576"/>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5976.JPG"/>
          <p:cNvPicPr>
            <a:picLocks noChangeAspect="1"/>
          </p:cNvPicPr>
          <p:nvPr/>
        </p:nvPicPr>
        <p:blipFill>
          <a:blip r:embed="rId2" cstate="print"/>
          <a:stretch>
            <a:fillRect/>
          </a:stretch>
        </p:blipFill>
        <p:spPr>
          <a:xfrm>
            <a:off x="251520" y="188640"/>
            <a:ext cx="4176464" cy="6480720"/>
          </a:xfrm>
          <a:prstGeom prst="rect">
            <a:avLst/>
          </a:prstGeom>
        </p:spPr>
      </p:pic>
      <p:pic>
        <p:nvPicPr>
          <p:cNvPr id="5" name="Picture 4" descr="DSC05977.JPG"/>
          <p:cNvPicPr>
            <a:picLocks noChangeAspect="1"/>
          </p:cNvPicPr>
          <p:nvPr/>
        </p:nvPicPr>
        <p:blipFill>
          <a:blip r:embed="rId3" cstate="print"/>
          <a:stretch>
            <a:fillRect/>
          </a:stretch>
        </p:blipFill>
        <p:spPr>
          <a:xfrm>
            <a:off x="4644008" y="188640"/>
            <a:ext cx="4320480" cy="6480720"/>
          </a:xfrm>
          <a:prstGeom prst="rect">
            <a:avLst/>
          </a:prstGeo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064896" cy="1340768"/>
          </a:xfrm>
        </p:spPr>
        <p:txBody>
          <a:bodyPr/>
          <a:lstStyle/>
          <a:p>
            <a:r>
              <a:rPr lang="hr-HR" sz="3600" dirty="0" smtClean="0">
                <a:latin typeface="Jokerman" pitchFamily="82" charset="0"/>
              </a:rPr>
              <a:t>Nezaboravna vožnja neretvanskom lađom</a:t>
            </a:r>
            <a:endParaRPr lang="hr-HR" sz="3600" dirty="0">
              <a:latin typeface="Jokerman" pitchFamily="82" charset="0"/>
            </a:endParaRPr>
          </a:p>
        </p:txBody>
      </p:sp>
      <p:sp>
        <p:nvSpPr>
          <p:cNvPr id="3" name="Text Placeholder 2"/>
          <p:cNvSpPr>
            <a:spLocks noGrp="1"/>
          </p:cNvSpPr>
          <p:nvPr>
            <p:ph type="body" idx="1"/>
          </p:nvPr>
        </p:nvSpPr>
        <p:spPr/>
        <p:txBody>
          <a:bodyPr/>
          <a:lstStyle/>
          <a:p>
            <a:endParaRPr lang="hr-HR"/>
          </a:p>
        </p:txBody>
      </p:sp>
      <p:pic>
        <p:nvPicPr>
          <p:cNvPr id="4" name="Picture 3" descr="DSC05990.JPG"/>
          <p:cNvPicPr>
            <a:picLocks noChangeAspect="1"/>
          </p:cNvPicPr>
          <p:nvPr/>
        </p:nvPicPr>
        <p:blipFill>
          <a:blip r:embed="rId2" cstate="print"/>
          <a:stretch>
            <a:fillRect/>
          </a:stretch>
        </p:blipFill>
        <p:spPr>
          <a:xfrm>
            <a:off x="395536" y="1412776"/>
            <a:ext cx="8208912" cy="5256584"/>
          </a:xfrm>
          <a:prstGeom prst="rect">
            <a:avLst/>
          </a:prstGeo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496944" cy="1080120"/>
          </a:xfrm>
        </p:spPr>
        <p:txBody>
          <a:bodyPr/>
          <a:lstStyle/>
          <a:p>
            <a:r>
              <a:rPr lang="hr-HR" sz="3600" dirty="0" smtClean="0">
                <a:latin typeface="Jokerman" pitchFamily="82" charset="0"/>
              </a:rPr>
              <a:t>Zabava </a:t>
            </a:r>
            <a:r>
              <a:rPr lang="hr-HR" sz="3600" smtClean="0">
                <a:latin typeface="Jokerman" pitchFamily="82" charset="0"/>
              </a:rPr>
              <a:t>ispred Mercatora i pozdrav jednodnevnom izletu</a:t>
            </a:r>
            <a:endParaRPr lang="hr-HR" sz="3600" dirty="0">
              <a:latin typeface="Jokerman" pitchFamily="82" charset="0"/>
            </a:endParaRPr>
          </a:p>
        </p:txBody>
      </p:sp>
      <p:sp>
        <p:nvSpPr>
          <p:cNvPr id="3" name="Text Placeholder 2"/>
          <p:cNvSpPr>
            <a:spLocks noGrp="1"/>
          </p:cNvSpPr>
          <p:nvPr>
            <p:ph type="body" idx="1"/>
          </p:nvPr>
        </p:nvSpPr>
        <p:spPr/>
        <p:txBody>
          <a:bodyPr/>
          <a:lstStyle/>
          <a:p>
            <a:endParaRPr lang="hr-HR"/>
          </a:p>
        </p:txBody>
      </p:sp>
      <p:pic>
        <p:nvPicPr>
          <p:cNvPr id="4" name="Picture 3" descr="DSC05998 (1).JPG"/>
          <p:cNvPicPr>
            <a:picLocks noChangeAspect="1"/>
          </p:cNvPicPr>
          <p:nvPr/>
        </p:nvPicPr>
        <p:blipFill>
          <a:blip r:embed="rId2" cstate="print"/>
          <a:stretch>
            <a:fillRect/>
          </a:stretch>
        </p:blipFill>
        <p:spPr>
          <a:xfrm>
            <a:off x="251520" y="1628800"/>
            <a:ext cx="8568952" cy="5112568"/>
          </a:xfrm>
          <a:prstGeom prst="rect">
            <a:avLst/>
          </a:prstGeo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404664"/>
            <a:ext cx="7772400" cy="936104"/>
          </a:xfrm>
        </p:spPr>
        <p:txBody>
          <a:bodyPr/>
          <a:lstStyle/>
          <a:p>
            <a:r>
              <a:rPr lang="hr-HR" sz="4800" b="0" dirty="0" smtClean="0">
                <a:effectLst/>
                <a:latin typeface="Jokerman" pitchFamily="82" charset="0"/>
              </a:rPr>
              <a:t> Nešto za kraj...</a:t>
            </a:r>
            <a:endParaRPr lang="hr-HR" sz="4800" b="0" dirty="0">
              <a:effectLst/>
              <a:latin typeface="Jokerman" pitchFamily="82" charset="0"/>
            </a:endParaRPr>
          </a:p>
        </p:txBody>
      </p:sp>
      <p:sp>
        <p:nvSpPr>
          <p:cNvPr id="3" name="Text Placeholder 2"/>
          <p:cNvSpPr>
            <a:spLocks noGrp="1"/>
          </p:cNvSpPr>
          <p:nvPr>
            <p:ph type="body" idx="1"/>
          </p:nvPr>
        </p:nvSpPr>
        <p:spPr>
          <a:xfrm>
            <a:off x="530352" y="1844824"/>
            <a:ext cx="7772400" cy="4680520"/>
          </a:xfrm>
        </p:spPr>
        <p:txBody>
          <a:bodyPr/>
          <a:lstStyle/>
          <a:p>
            <a:pPr algn="just"/>
            <a:r>
              <a:rPr lang="hr-HR" dirty="0" smtClean="0"/>
              <a:t> </a:t>
            </a:r>
            <a:r>
              <a:rPr lang="hr-HR" sz="2400" dirty="0" smtClean="0"/>
              <a:t>Nadamo se da smo vas bar jednim dijelom razveselili i da vam je bilo ugodno čitati našu Bistrinu, koja je prikazala najbitnije događaje u školskoj 2013./2014. godini. Veselimo se i budućem radu  te naravno što zanimljivijim događajima  o kojima bismo mogli pisati. </a:t>
            </a:r>
          </a:p>
          <a:p>
            <a:pPr algn="just"/>
            <a:endParaRPr lang="hr-HR" sz="2400" dirty="0" smtClean="0"/>
          </a:p>
          <a:p>
            <a:pPr algn="just"/>
            <a:r>
              <a:rPr lang="hr-HR" sz="2400" dirty="0" smtClean="0"/>
              <a:t>Za sam kraj ostavili smo jedan literarni uradak, nazivom Zvjezdano nebo i upravo  tim naslovom želimo da svi pronađete svoju posebnu zvijezdu koja će vas voditi u bolje sutra.</a:t>
            </a:r>
            <a:endParaRPr lang="hr-HR" sz="2400"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548680"/>
            <a:ext cx="7772400" cy="1080120"/>
          </a:xfrm>
        </p:spPr>
        <p:txBody>
          <a:bodyPr/>
          <a:lstStyle/>
          <a:p>
            <a:r>
              <a:rPr lang="hr-HR" dirty="0" smtClean="0">
                <a:latin typeface="Jokerman" pitchFamily="82" charset="0"/>
              </a:rPr>
              <a:t> </a:t>
            </a:r>
            <a:r>
              <a:rPr lang="hr-HR" sz="4400" dirty="0" smtClean="0">
                <a:latin typeface="Jokerman" pitchFamily="82" charset="0"/>
              </a:rPr>
              <a:t>Zvjezdano nebo</a:t>
            </a:r>
            <a:endParaRPr lang="hr-HR" dirty="0">
              <a:latin typeface="Jokerman" pitchFamily="82" charset="0"/>
            </a:endParaRPr>
          </a:p>
        </p:txBody>
      </p:sp>
      <p:sp>
        <p:nvSpPr>
          <p:cNvPr id="3" name="Text Placeholder 2"/>
          <p:cNvSpPr>
            <a:spLocks noGrp="1"/>
          </p:cNvSpPr>
          <p:nvPr>
            <p:ph type="body" idx="1"/>
          </p:nvPr>
        </p:nvSpPr>
        <p:spPr>
          <a:xfrm>
            <a:off x="530352" y="1916832"/>
            <a:ext cx="7772400" cy="4824536"/>
          </a:xfrm>
        </p:spPr>
        <p:txBody>
          <a:bodyPr>
            <a:normAutofit lnSpcReduction="10000"/>
          </a:bodyPr>
          <a:lstStyle/>
          <a:p>
            <a:r>
              <a:rPr lang="hr-HR" dirty="0" smtClean="0"/>
              <a:t>                      Svaku  noć gledam u nebo</a:t>
            </a:r>
          </a:p>
          <a:p>
            <a:r>
              <a:rPr lang="hr-HR" dirty="0" smtClean="0"/>
              <a:t>                      tražeći jednu posebnu zvijezdu</a:t>
            </a:r>
          </a:p>
          <a:p>
            <a:r>
              <a:rPr lang="hr-HR" dirty="0" smtClean="0"/>
              <a:t>                      što se poput kometa žari</a:t>
            </a:r>
          </a:p>
          <a:p>
            <a:r>
              <a:rPr lang="hr-HR" dirty="0" smtClean="0"/>
              <a:t>                      i moj svemir vatrom zapali.</a:t>
            </a:r>
          </a:p>
          <a:p>
            <a:endParaRPr lang="hr-HR" dirty="0" smtClean="0"/>
          </a:p>
          <a:p>
            <a:r>
              <a:rPr lang="hr-HR" dirty="0" smtClean="0"/>
              <a:t>                     I dok nemir srcem vlada</a:t>
            </a:r>
          </a:p>
          <a:p>
            <a:r>
              <a:rPr lang="hr-HR" dirty="0" smtClean="0"/>
              <a:t>                     u tišini jedne mirne luke</a:t>
            </a:r>
          </a:p>
          <a:p>
            <a:r>
              <a:rPr lang="hr-HR" dirty="0" smtClean="0"/>
              <a:t>                     čekam da se moja zvijezda pojavi.</a:t>
            </a:r>
          </a:p>
          <a:p>
            <a:r>
              <a:rPr lang="hr-HR" dirty="0" smtClean="0"/>
              <a:t>                    </a:t>
            </a:r>
          </a:p>
          <a:p>
            <a:r>
              <a:rPr lang="hr-HR" dirty="0" smtClean="0"/>
              <a:t>                      Tisuće je zvijezda na nebu,</a:t>
            </a:r>
          </a:p>
          <a:p>
            <a:r>
              <a:rPr lang="hr-HR" dirty="0" smtClean="0"/>
              <a:t>                      ali i moja će doći.       </a:t>
            </a:r>
          </a:p>
          <a:p>
            <a:r>
              <a:rPr lang="hr-HR" dirty="0" smtClean="0"/>
              <a:t>                                                           Karmen Sentić ( 7. razred)</a:t>
            </a:r>
            <a:endParaRPr lang="hr-HR"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Users\Elena\Desktop\OŠ Smokovljani\Smokovljani slikice\25.JPG"/>
          <p:cNvPicPr>
            <a:picLocks noChangeAspect="1" noChangeArrowheads="1"/>
          </p:cNvPicPr>
          <p:nvPr/>
        </p:nvPicPr>
        <p:blipFill>
          <a:blip r:embed="rId2" cstate="print"/>
          <a:srcRect/>
          <a:stretch>
            <a:fillRect/>
          </a:stretch>
        </p:blipFill>
        <p:spPr bwMode="auto">
          <a:xfrm>
            <a:off x="214282" y="142852"/>
            <a:ext cx="8715404" cy="6536553"/>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7851648" cy="2780928"/>
          </a:xfrm>
        </p:spPr>
        <p:txBody>
          <a:bodyPr>
            <a:normAutofit fontScale="90000"/>
          </a:bodyPr>
          <a:lstStyle/>
          <a:p>
            <a:pPr algn="just"/>
            <a:r>
              <a:rPr lang="hr-HR" sz="5300" dirty="0" smtClean="0">
                <a:latin typeface="Jokerman" pitchFamily="82" charset="0"/>
              </a:rPr>
              <a:t>Štrumpfomanija</a:t>
            </a:r>
            <a:r>
              <a:rPr lang="hr-HR" dirty="0" smtClean="0">
                <a:latin typeface="Jokerman" pitchFamily="82" charset="0"/>
              </a:rPr>
              <a:t/>
            </a:r>
            <a:br>
              <a:rPr lang="hr-HR" dirty="0" smtClean="0">
                <a:latin typeface="Jokerman" pitchFamily="82" charset="0"/>
              </a:rPr>
            </a:br>
            <a:r>
              <a:rPr lang="hr-HR" sz="1200" dirty="0" smtClean="0">
                <a:latin typeface="Jokerman" pitchFamily="82" charset="0"/>
              </a:rPr>
              <a:t/>
            </a:r>
            <a:br>
              <a:rPr lang="hr-HR" sz="1200" dirty="0" smtClean="0">
                <a:latin typeface="Jokerman" pitchFamily="82" charset="0"/>
              </a:rPr>
            </a:br>
            <a:r>
              <a:rPr lang="hr-HR" sz="2400" dirty="0" smtClean="0">
                <a:latin typeface="+mn-lt"/>
              </a:rPr>
              <a:t>Diljem svijeta pa tako i u našoj školi,zavladali su Štrumpfovi... Maštoviti drugašići  s njihovom  kreativnom nastavnicom Anom Mijić izrađivali su ta poznata plava bića </a:t>
            </a:r>
            <a:br>
              <a:rPr lang="hr-HR" sz="2400" dirty="0" smtClean="0">
                <a:latin typeface="+mn-lt"/>
              </a:rPr>
            </a:br>
            <a:r>
              <a:rPr lang="hr-HR" sz="2400" dirty="0" smtClean="0">
                <a:latin typeface="+mn-lt"/>
              </a:rPr>
              <a:t>i  izmamili  nam  osmijeh  na  lice.</a:t>
            </a:r>
            <a:endParaRPr lang="hr-HR" sz="2400" dirty="0">
              <a:latin typeface="+mn-lt"/>
            </a:endParaRPr>
          </a:p>
        </p:txBody>
      </p:sp>
      <p:pic>
        <p:nvPicPr>
          <p:cNvPr id="1026" name="Picture 2" descr="C:\Users\Elena\Desktop\OŠ Smokovljani\Školska godina 2013-2014\fotografija (2).JPG"/>
          <p:cNvPicPr>
            <a:picLocks noChangeAspect="1" noChangeArrowheads="1"/>
          </p:cNvPicPr>
          <p:nvPr/>
        </p:nvPicPr>
        <p:blipFill>
          <a:blip r:embed="rId2" cstate="print"/>
          <a:srcRect/>
          <a:stretch>
            <a:fillRect/>
          </a:stretch>
        </p:blipFill>
        <p:spPr bwMode="auto">
          <a:xfrm>
            <a:off x="285720" y="3214686"/>
            <a:ext cx="4381499" cy="3286124"/>
          </a:xfrm>
          <a:prstGeom prst="rect">
            <a:avLst/>
          </a:prstGeom>
          <a:noFill/>
        </p:spPr>
      </p:pic>
      <p:pic>
        <p:nvPicPr>
          <p:cNvPr id="1028" name="Picture 4" descr="C:\Users\Elena\Desktop\OŠ Smokovljani\Školska godina 2013-2014\fotografija (3).JPG"/>
          <p:cNvPicPr>
            <a:picLocks noChangeAspect="1" noChangeArrowheads="1"/>
          </p:cNvPicPr>
          <p:nvPr/>
        </p:nvPicPr>
        <p:blipFill>
          <a:blip r:embed="rId3" cstate="print"/>
          <a:srcRect/>
          <a:stretch>
            <a:fillRect/>
          </a:stretch>
        </p:blipFill>
        <p:spPr bwMode="auto">
          <a:xfrm>
            <a:off x="5143504" y="2786058"/>
            <a:ext cx="3643302" cy="3643289"/>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Elena\Desktop\OŠ Smokovljani\Smokovljani slikice\7.JPG"/>
          <p:cNvPicPr>
            <a:picLocks noChangeAspect="1" noChangeArrowheads="1"/>
          </p:cNvPicPr>
          <p:nvPr/>
        </p:nvPicPr>
        <p:blipFill>
          <a:blip r:embed="rId2" cstate="print"/>
          <a:srcRect/>
          <a:stretch>
            <a:fillRect/>
          </a:stretch>
        </p:blipFill>
        <p:spPr bwMode="auto">
          <a:xfrm>
            <a:off x="2000250" y="214290"/>
            <a:ext cx="4857766" cy="6477021"/>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42852"/>
            <a:ext cx="7851648" cy="1071570"/>
          </a:xfrm>
        </p:spPr>
        <p:txBody>
          <a:bodyPr>
            <a:normAutofit/>
          </a:bodyPr>
          <a:lstStyle/>
          <a:p>
            <a:pPr algn="l"/>
            <a:r>
              <a:rPr lang="hr-HR" sz="4800" dirty="0" smtClean="0">
                <a:latin typeface="Jokerman" pitchFamily="82" charset="0"/>
              </a:rPr>
              <a:t>Dan kruha...</a:t>
            </a:r>
            <a:endParaRPr lang="hr-HR" sz="4800" dirty="0">
              <a:latin typeface="Jokerman" pitchFamily="82" charset="0"/>
            </a:endParaRPr>
          </a:p>
        </p:txBody>
      </p:sp>
      <p:sp>
        <p:nvSpPr>
          <p:cNvPr id="3" name="Subtitle 2"/>
          <p:cNvSpPr>
            <a:spLocks noGrp="1"/>
          </p:cNvSpPr>
          <p:nvPr>
            <p:ph type="subTitle" idx="1"/>
          </p:nvPr>
        </p:nvSpPr>
        <p:spPr>
          <a:xfrm>
            <a:off x="533400" y="1285860"/>
            <a:ext cx="7854696" cy="5357850"/>
          </a:xfrm>
        </p:spPr>
        <p:txBody>
          <a:bodyPr>
            <a:normAutofit/>
          </a:bodyPr>
          <a:lstStyle/>
          <a:p>
            <a:pPr algn="just"/>
            <a:r>
              <a:rPr lang="hr-HR" sz="2400" dirty="0" smtClean="0"/>
              <a:t>Dan kruha u našoj školi obilježen je 18.10.2013. Nakon priredbe i zahvale za darove zemlje, okupili smo se oko bogatog stola, prepunog raznovrsnih slastica te uživali u njihovim okusima.</a:t>
            </a:r>
            <a:endParaRPr lang="hr-HR" sz="2400" dirty="0"/>
          </a:p>
        </p:txBody>
      </p:sp>
      <p:pic>
        <p:nvPicPr>
          <p:cNvPr id="2050" name="Picture 2" descr="C:\Users\Elena\Desktop\OŠ Smokovljani\Smokovljani slikice\20.JPG"/>
          <p:cNvPicPr>
            <a:picLocks noChangeAspect="1" noChangeArrowheads="1"/>
          </p:cNvPicPr>
          <p:nvPr/>
        </p:nvPicPr>
        <p:blipFill>
          <a:blip r:embed="rId2" cstate="print"/>
          <a:srcRect/>
          <a:stretch>
            <a:fillRect/>
          </a:stretch>
        </p:blipFill>
        <p:spPr bwMode="auto">
          <a:xfrm>
            <a:off x="1785918" y="3053950"/>
            <a:ext cx="5500694" cy="3589760"/>
          </a:xfrm>
          <a:prstGeom prst="rect">
            <a:avLst/>
          </a:prstGeom>
          <a:noFill/>
        </p:spPr>
      </p:pic>
    </p:spTree>
  </p:cSld>
  <p:clrMapOvr>
    <a:masterClrMapping/>
  </p:clrMapOvr>
  <p:transition>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2160</TotalTime>
  <Words>2515</Words>
  <Application>Microsoft Office PowerPoint</Application>
  <PresentationFormat>On-screen Show (4:3)</PresentationFormat>
  <Paragraphs>127</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Flow</vt:lpstr>
      <vt:lpstr>Slide 1</vt:lpstr>
      <vt:lpstr>Uvodna riječ...</vt:lpstr>
      <vt:lpstr>Školske novosti:</vt:lpstr>
      <vt:lpstr>Prvašići...</vt:lpstr>
      <vt:lpstr>Nova  informatička učionica</vt:lpstr>
      <vt:lpstr>Slide 6</vt:lpstr>
      <vt:lpstr>Štrumpfomanija  Diljem svijeta pa tako i u našoj školi,zavladali su Štrumpfovi... Maštoviti drugašići  s njihovom  kreativnom nastavnicom Anom Mijić izrađivali su ta poznata plava bića  i  izmamili  nam  osmijeh  na  lice.</vt:lpstr>
      <vt:lpstr>Slide 8</vt:lpstr>
      <vt:lpstr>Dan kruha...</vt:lpstr>
      <vt:lpstr>Slide 10</vt:lpstr>
      <vt:lpstr>Slide 11</vt:lpstr>
      <vt:lpstr>Kros...</vt:lpstr>
      <vt:lpstr>Dan sjećanja na Vukovar...</vt:lpstr>
      <vt:lpstr>Slide 14</vt:lpstr>
      <vt:lpstr>Slide 15</vt:lpstr>
      <vt:lpstr>Sveti Nikola...</vt:lpstr>
      <vt:lpstr>Božić...</vt:lpstr>
      <vt:lpstr>Slide 18</vt:lpstr>
      <vt:lpstr> </vt:lpstr>
      <vt:lpstr>Valentinovo-Dan zaljubljenih</vt:lpstr>
      <vt:lpstr> Valentinovo u našoj školi</vt:lpstr>
      <vt:lpstr> Šareni  leptirići</vt:lpstr>
      <vt:lpstr>Kreativni  prikaz  ljubavi  naših osnovnoškolaca</vt:lpstr>
      <vt:lpstr>Maškare, ča  mogu maškare…</vt:lpstr>
      <vt:lpstr> Veselje u učionicama i nagrađene maske</vt:lpstr>
      <vt:lpstr>l</vt:lpstr>
      <vt:lpstr>Slide 27</vt:lpstr>
      <vt:lpstr>Županijsko  prvenstvo  ŠŠD osnovnih  škola u malom  nogometu  - futsalu</vt:lpstr>
      <vt:lpstr>Slide 29</vt:lpstr>
      <vt:lpstr>Uskrsno vrijeme u našoj školi i radost zbog proljeća</vt:lpstr>
      <vt:lpstr>Zumbuli  u uskrsnom  jaju</vt:lpstr>
      <vt:lpstr>Slide 32</vt:lpstr>
      <vt:lpstr>Uskrsne dekoracije i Dan planeta Zemlje</vt:lpstr>
      <vt:lpstr> Kreacije sedmaša( mobil i ukrasno cvijeće)</vt:lpstr>
      <vt:lpstr> Maštoviti  osmaši</vt:lpstr>
      <vt:lpstr>Vrtni patuljci i zvijezde</vt:lpstr>
      <vt:lpstr>Slatka  zmija</vt:lpstr>
      <vt:lpstr>Održano županijsko natjecanje SIGURNO  U PROMETU 2014.</vt:lpstr>
      <vt:lpstr>Slide 39</vt:lpstr>
      <vt:lpstr>  Ugodno  druženje  učenika s ravnateljem u                                           ARBORETUMU   TRSTENO</vt:lpstr>
      <vt:lpstr>Slide 41</vt:lpstr>
      <vt:lpstr>Čovjekolika  ribica</vt:lpstr>
      <vt:lpstr> OŠ Slano i OŠ “ Primorje” proslavile Dan škole</vt:lpstr>
      <vt:lpstr>Slide 44</vt:lpstr>
      <vt:lpstr>Slide 45</vt:lpstr>
      <vt:lpstr>Slide 46</vt:lpstr>
      <vt:lpstr> Veseli i poučni izlet u NERETVANSKI   KRAJ</vt:lpstr>
      <vt:lpstr> </vt:lpstr>
      <vt:lpstr>Slide 49</vt:lpstr>
      <vt:lpstr>Ornitološka zbirka</vt:lpstr>
      <vt:lpstr>Slide 51</vt:lpstr>
      <vt:lpstr>Nezaboravna vožnja neretvanskom lađom</vt:lpstr>
      <vt:lpstr>Zabava ispred Mercatora i pozdrav jednodnevnom izletu</vt:lpstr>
      <vt:lpstr> Nešto za kraj...</vt:lpstr>
      <vt:lpstr> Zvjezdano nebo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Elena</dc:creator>
  <cp:lastModifiedBy>Osobno</cp:lastModifiedBy>
  <cp:revision>371</cp:revision>
  <dcterms:created xsi:type="dcterms:W3CDTF">2013-09-13T09:43:42Z</dcterms:created>
  <dcterms:modified xsi:type="dcterms:W3CDTF">2014-08-05T16:05:40Z</dcterms:modified>
</cp:coreProperties>
</file>