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i.hr/dan-sigurnijeg-interneta/" TargetMode="External"/><Relationship Id="rId2" Type="http://schemas.openxmlformats.org/officeDocument/2006/relationships/hyperlink" Target="https://petzanet.ucitelji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play.kahoot.it/v2/?quizId=bad72e93-ef05-4a9b-82e2-d34979d1f5e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ulVIyqYdnU&amp;list=PLh6xNOJ4GAy9G0SbhgCC8HfJz4qi3viPE&amp;index=1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UvX3YiFqW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GU2J0caf8U&amp;list=PLh6xNOJ4GAy9G0SbhgCC8HfJz4qi3viPE&amp;index=28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kDmXmUvCbo&amp;list=PLh6xNOJ4GAy9G0SbhgCC8HfJz4qi3viPE&amp;index=70" TargetMode="External"/><Relationship Id="rId2" Type="http://schemas.openxmlformats.org/officeDocument/2006/relationships/hyperlink" Target="https://www.youtube.com/watch?v=iPawSez2cpA&amp;list=PLh6xNOJ4GAy9G0SbhgCC8HfJz4qi3viPE&amp;index=69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53754" cy="2971801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rgbClr val="FFFF00"/>
                </a:solidFill>
              </a:rPr>
              <a:t>Sigurnost na internetu </a:t>
            </a:r>
            <a:endParaRPr lang="hr-HR" sz="6000" b="1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4000999" cy="1947333"/>
          </a:xfrm>
        </p:spPr>
        <p:txBody>
          <a:bodyPr>
            <a:normAutofit fontScale="92500" lnSpcReduction="20000"/>
          </a:bodyPr>
          <a:lstStyle/>
          <a:p>
            <a:r>
              <a:rPr lang="hr-HR" sz="2200" b="1" dirty="0"/>
              <a:t>Dan sigurnijeg interneta</a:t>
            </a:r>
          </a:p>
          <a:p>
            <a:r>
              <a:rPr lang="hr-HR" sz="2200" b="1" dirty="0" smtClean="0"/>
              <a:t>9</a:t>
            </a:r>
            <a:r>
              <a:rPr lang="hr-HR" sz="2200" b="1" dirty="0"/>
              <a:t>. </a:t>
            </a:r>
            <a:r>
              <a:rPr lang="hr-HR" sz="2200" b="1" dirty="0"/>
              <a:t>v</a:t>
            </a:r>
            <a:r>
              <a:rPr lang="hr-HR" sz="2200" b="1" dirty="0" smtClean="0"/>
              <a:t>eljače </a:t>
            </a:r>
            <a:r>
              <a:rPr lang="hr-HR" sz="2200" b="1" dirty="0"/>
              <a:t>2021</a:t>
            </a:r>
            <a:r>
              <a:rPr lang="hr-HR" sz="2200" b="1" dirty="0" smtClean="0"/>
              <a:t>.</a:t>
            </a:r>
          </a:p>
          <a:p>
            <a:endParaRPr lang="hr-HR" b="1" dirty="0"/>
          </a:p>
          <a:p>
            <a:r>
              <a:rPr lang="hr-HR" b="1" dirty="0" smtClean="0"/>
              <a:t>OŠ „Petar Zrinski” Čabar</a:t>
            </a:r>
          </a:p>
          <a:p>
            <a:r>
              <a:rPr lang="hr-HR" sz="1700" b="1" dirty="0" smtClean="0"/>
              <a:t>Tanja Šebalj-</a:t>
            </a:r>
            <a:r>
              <a:rPr lang="hr-HR" sz="1700" b="1" dirty="0" err="1" smtClean="0"/>
              <a:t>Kocet</a:t>
            </a:r>
            <a:r>
              <a:rPr lang="hr-HR" sz="1700" b="1" dirty="0" smtClean="0"/>
              <a:t>, prof.</a:t>
            </a:r>
            <a:endParaRPr lang="hr-HR" sz="1700" b="1" dirty="0"/>
          </a:p>
          <a:p>
            <a:endParaRPr lang="hr-HR" dirty="0"/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4977537" y="829735"/>
            <a:ext cx="5080863" cy="694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r-HR" sz="2200" b="1" dirty="0" smtClean="0"/>
              <a:t>Za učenike od 5 .do 8. razreda</a:t>
            </a:r>
            <a:endParaRPr lang="hr-HR" sz="17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9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Gdje možete naučiti više o sigurnosti na internetu?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hlinkClick r:id="rId2"/>
              </a:rPr>
              <a:t>https://petzanet.ucitelji.hr</a:t>
            </a:r>
            <a:r>
              <a:rPr lang="hr-HR" sz="2800" dirty="0" smtClean="0">
                <a:hlinkClick r:id="rId2"/>
              </a:rPr>
              <a:t>/</a:t>
            </a:r>
            <a:endParaRPr lang="hr-HR" sz="2800" dirty="0" smtClean="0"/>
          </a:p>
          <a:p>
            <a:r>
              <a:rPr lang="hr-HR" sz="2800" dirty="0">
                <a:hlinkClick r:id="rId3"/>
              </a:rPr>
              <a:t>https://csi.hr/dan-sigurnijeg-interneta</a:t>
            </a:r>
            <a:r>
              <a:rPr lang="hr-HR" sz="2800" dirty="0" smtClean="0">
                <a:hlinkClick r:id="rId3"/>
              </a:rPr>
              <a:t>/</a:t>
            </a:r>
            <a:r>
              <a:rPr lang="hr-HR" sz="2800" dirty="0" smtClean="0"/>
              <a:t>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472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Provjerite svoje znanje!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Val 3">
            <a:hlinkClick r:id="rId2"/>
          </p:cNvPr>
          <p:cNvSpPr/>
          <p:nvPr/>
        </p:nvSpPr>
        <p:spPr>
          <a:xfrm>
            <a:off x="1329122" y="1314524"/>
            <a:ext cx="2995750" cy="220605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b="1" dirty="0" err="1" smtClean="0"/>
              <a:t>Kahoot</a:t>
            </a:r>
            <a:r>
              <a:rPr lang="hr-HR" sz="4400" b="1" dirty="0" smtClean="0"/>
              <a:t>!</a:t>
            </a:r>
            <a:endParaRPr lang="hr-HR" sz="4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156" y="1051288"/>
            <a:ext cx="6139067" cy="273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6429" y="4504750"/>
            <a:ext cx="8534400" cy="1507067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Digitalni trag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Svako objavljivanje sadržaja koje uključuje tebe, stvara tvoj digitalni trag. </a:t>
            </a:r>
            <a:endParaRPr lang="hr-HR" dirty="0" smtClean="0"/>
          </a:p>
          <a:p>
            <a:r>
              <a:rPr lang="hr-HR" dirty="0" smtClean="0"/>
              <a:t>Svaki </a:t>
            </a:r>
            <a:r>
              <a:rPr lang="hr-HR" dirty="0"/>
              <a:t>put kad posjetiš neku stranicu na kojoj ostavljaš svoje podatke, ostavljaš svoj digitalni trag</a:t>
            </a:r>
            <a:r>
              <a:rPr lang="hr-HR" dirty="0" smtClean="0"/>
              <a:t>.</a:t>
            </a:r>
          </a:p>
          <a:p>
            <a:r>
              <a:rPr lang="hr-HR" dirty="0">
                <a:solidFill>
                  <a:srgbClr val="FFFF00"/>
                </a:solidFill>
              </a:rPr>
              <a:t>Razmisli prije nego što išta objaviš, jednom objavljeno teško se može obrisati</a:t>
            </a:r>
            <a:r>
              <a:rPr lang="hr-HR" dirty="0" smtClean="0">
                <a:solidFill>
                  <a:srgbClr val="FFFF00"/>
                </a:solidFill>
              </a:rPr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Uvijek ostavljaj dobre i pozitivne digitalne tragove!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80" y="-94102"/>
            <a:ext cx="3683752" cy="4674811"/>
          </a:xfrm>
          <a:prstGeom prst="rect">
            <a:avLst/>
          </a:prstGeom>
        </p:spPr>
      </p:pic>
      <p:sp>
        <p:nvSpPr>
          <p:cNvPr id="5" name="Akcijski gumb: Naprijed ili dalje 4">
            <a:hlinkClick r:id="rId3" highlightClick="1"/>
          </p:cNvPr>
          <p:cNvSpPr/>
          <p:nvPr/>
        </p:nvSpPr>
        <p:spPr>
          <a:xfrm>
            <a:off x="9705741" y="4963886"/>
            <a:ext cx="1800491" cy="14107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VIDEO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74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451" y="5323355"/>
            <a:ext cx="5756692" cy="791533"/>
          </a:xfrm>
        </p:spPr>
        <p:txBody>
          <a:bodyPr>
            <a:noAutofit/>
          </a:bodyPr>
          <a:lstStyle/>
          <a:p>
            <a:r>
              <a:rPr lang="hr-HR" sz="4400" b="1" dirty="0" err="1">
                <a:solidFill>
                  <a:srgbClr val="FFFF00"/>
                </a:solidFill>
              </a:rPr>
              <a:t>Cyberbulling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3" y="685800"/>
            <a:ext cx="5437914" cy="4443549"/>
          </a:xfrm>
        </p:spPr>
        <p:txBody>
          <a:bodyPr>
            <a:normAutofit/>
          </a:bodyPr>
          <a:lstStyle/>
          <a:p>
            <a:r>
              <a:rPr lang="hr-HR" dirty="0" smtClean="0"/>
              <a:t>Internetsko nasilje je svaka </a:t>
            </a:r>
            <a:r>
              <a:rPr lang="hr-HR" dirty="0"/>
              <a:t>komunikacijska aktivnost internetom ili mobilnim tehnologijama koja služi kako bi se nekoga ponizilo, zadirkivalo, prijetilo ili ga se zlostavljalo na neki drugi način.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internetu možeš primiti različite negativne poruke i sadržaje koji te mogu povrijediti, ismijati i nanijeti bol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Obavezno se moraš obratiti odrasloj osobi (roditelju ili učitelju) za pomoć ili prijaviti nasilje na portalu </a:t>
            </a:r>
            <a:r>
              <a:rPr lang="hr-HR" dirty="0" smtClean="0">
                <a:solidFill>
                  <a:srgbClr val="FFFF00"/>
                </a:solidFill>
                <a:hlinkClick r:id="rId2"/>
              </a:rPr>
              <a:t>www.csi.hr</a:t>
            </a:r>
            <a:r>
              <a:rPr lang="hr-HR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026" name="Picture 2" descr="Image result for cyberbully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1028111"/>
            <a:ext cx="5535006" cy="334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3250" y="4524660"/>
            <a:ext cx="2324424" cy="1762371"/>
          </a:xfrm>
          <a:prstGeom prst="rect">
            <a:avLst/>
          </a:prstGeom>
        </p:spPr>
      </p:pic>
      <p:sp>
        <p:nvSpPr>
          <p:cNvPr id="5" name="Akcijski gumb: Naprijed ili dalje 4">
            <a:hlinkClick r:id="rId5" highlightClick="1"/>
          </p:cNvPr>
          <p:cNvSpPr/>
          <p:nvPr/>
        </p:nvSpPr>
        <p:spPr>
          <a:xfrm>
            <a:off x="9727474" y="4868091"/>
            <a:ext cx="1680755" cy="1558835"/>
          </a:xfrm>
          <a:prstGeom prst="actionButtonForwardNex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/>
              <a:t>VIDEO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0822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FF00"/>
                </a:solidFill>
              </a:rPr>
              <a:t>Pravila privatnosti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67938" y="685799"/>
            <a:ext cx="7109959" cy="4138749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Zakonom o zaštiti osobnih podataka štite se osobni </a:t>
            </a:r>
            <a:r>
              <a:rPr lang="hr-HR" dirty="0" smtClean="0"/>
              <a:t>podatci, a time i privatni život, ljudska prava i temeljne slobode.</a:t>
            </a:r>
          </a:p>
          <a:p>
            <a:r>
              <a:rPr lang="hr-HR" dirty="0" smtClean="0"/>
              <a:t>Digitalizirani </a:t>
            </a:r>
            <a:r>
              <a:rPr lang="hr-HR" dirty="0"/>
              <a:t>osobni podatci lakše su dostupni i izloženiji zlouporabama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Svakim klikom </a:t>
            </a:r>
            <a:r>
              <a:rPr lang="hr-HR" dirty="0"/>
              <a:t>na </a:t>
            </a:r>
            <a:r>
              <a:rPr lang="hr-HR" dirty="0" smtClean="0"/>
              <a:t>„Prihvaćam” (I </a:t>
            </a:r>
            <a:r>
              <a:rPr lang="hr-HR" dirty="0" err="1" smtClean="0"/>
              <a:t>Agree</a:t>
            </a:r>
            <a:r>
              <a:rPr lang="hr-HR" dirty="0" smtClean="0"/>
              <a:t>) prihvaćaš </a:t>
            </a:r>
            <a:r>
              <a:rPr lang="hr-HR" dirty="0"/>
              <a:t>odgovornosti koje su navedene u </a:t>
            </a:r>
            <a:r>
              <a:rPr lang="hr-HR" dirty="0" smtClean="0"/>
              <a:t>uvjetima i često dopuštaš </a:t>
            </a:r>
            <a:r>
              <a:rPr lang="hr-HR" dirty="0"/>
              <a:t>prodaju svojih osobnih podataka ili sadržaja u razne svrhe. </a:t>
            </a:r>
            <a:endParaRPr lang="hr-HR" dirty="0" smtClean="0"/>
          </a:p>
          <a:p>
            <a:r>
              <a:rPr lang="hr-HR" dirty="0" smtClean="0"/>
              <a:t>Odobravanje kolačića </a:t>
            </a:r>
            <a:r>
              <a:rPr lang="hr-HR" dirty="0"/>
              <a:t>(</a:t>
            </a:r>
            <a:r>
              <a:rPr lang="hr-HR" dirty="0" err="1" smtClean="0"/>
              <a:t>cookies</a:t>
            </a:r>
            <a:r>
              <a:rPr lang="hr-HR" dirty="0" smtClean="0"/>
              <a:t>) omogućuje prikupljanje </a:t>
            </a:r>
            <a:r>
              <a:rPr lang="hr-HR" dirty="0"/>
              <a:t>i </a:t>
            </a:r>
            <a:r>
              <a:rPr lang="hr-HR" dirty="0" smtClean="0"/>
              <a:t>spremanje podataka </a:t>
            </a:r>
            <a:r>
              <a:rPr lang="hr-HR" dirty="0"/>
              <a:t>o tvome korištenju nekom mrežnom </a:t>
            </a:r>
            <a:r>
              <a:rPr lang="hr-HR" dirty="0" smtClean="0"/>
              <a:t>stranicom (</a:t>
            </a:r>
            <a:r>
              <a:rPr lang="hr-HR" dirty="0"/>
              <a:t>podatke o prijavi, lozinke i korisnička </a:t>
            </a:r>
            <a:r>
              <a:rPr lang="hr-HR" dirty="0" smtClean="0"/>
              <a:t>imena.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Čuvaj svoje osobne podatke: ne objavljuj ih na internetu i ne upisuj ih na neprovjerenim web stranicama.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38" y="1505615"/>
            <a:ext cx="3603172" cy="21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697892" cy="2087639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Neželjeni i zlonamjerni programi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8189822" cy="407778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Neželjeni i zlonamjerni programi su svi oni kojima je cilj oštećivanje programa, usporavanje računala, reklamiranje, krađa osobnih podataka, iznuđivanje novca i sl.</a:t>
            </a:r>
          </a:p>
          <a:p>
            <a:pPr marL="0" indent="0">
              <a:buNone/>
            </a:pPr>
            <a:r>
              <a:rPr lang="hr-HR" sz="2800" b="1" dirty="0" smtClean="0"/>
              <a:t>Kako se zaštiti?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upotreba </a:t>
            </a:r>
            <a:r>
              <a:rPr lang="hr-HR" dirty="0">
                <a:solidFill>
                  <a:srgbClr val="FFFF00"/>
                </a:solidFill>
              </a:rPr>
              <a:t>antivirusnoga programa koji je svakodnevno </a:t>
            </a:r>
            <a:r>
              <a:rPr lang="hr-HR" dirty="0" smtClean="0">
                <a:solidFill>
                  <a:srgbClr val="FFFF00"/>
                </a:solidFill>
              </a:rPr>
              <a:t>obnavljan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treba </a:t>
            </a:r>
            <a:r>
              <a:rPr lang="hr-HR" dirty="0">
                <a:solidFill>
                  <a:srgbClr val="FFFF00"/>
                </a:solidFill>
              </a:rPr>
              <a:t>biti oprezan i NE aktivirati bilo kakve datoteke ponuđene e-poštom ili nekim drugim internetskim </a:t>
            </a:r>
            <a:r>
              <a:rPr lang="hr-HR" dirty="0" smtClean="0">
                <a:solidFill>
                  <a:srgbClr val="FFFF00"/>
                </a:solidFill>
              </a:rPr>
              <a:t>servisom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imati </a:t>
            </a:r>
            <a:r>
              <a:rPr lang="hr-HR" dirty="0">
                <a:solidFill>
                  <a:srgbClr val="FFFF00"/>
                </a:solidFill>
              </a:rPr>
              <a:t>uključen </a:t>
            </a:r>
            <a:r>
              <a:rPr lang="hr-HR" dirty="0" err="1">
                <a:solidFill>
                  <a:srgbClr val="FFFF00"/>
                </a:solidFill>
              </a:rPr>
              <a:t>vatrozid</a:t>
            </a:r>
            <a:r>
              <a:rPr lang="hr-HR" dirty="0">
                <a:solidFill>
                  <a:srgbClr val="FFFF00"/>
                </a:solidFill>
              </a:rPr>
              <a:t> (</a:t>
            </a:r>
            <a:r>
              <a:rPr lang="hr-HR" dirty="0" err="1">
                <a:solidFill>
                  <a:srgbClr val="FFFF00"/>
                </a:solidFill>
              </a:rPr>
              <a:t>firewall</a:t>
            </a:r>
            <a:r>
              <a:rPr lang="hr-HR" dirty="0">
                <a:solidFill>
                  <a:srgbClr val="FFFF00"/>
                </a:solidFill>
              </a:rPr>
              <a:t>) – zaštita računala koja obavlja filtriranje, analizu i provjeru podataka koji nose informacije s interneta i na internet.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445" y="435275"/>
            <a:ext cx="3237883" cy="235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Točnost podataka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što je objavljeno na internetu ne mora biti točno.</a:t>
            </a:r>
          </a:p>
          <a:p>
            <a:r>
              <a:rPr lang="hr-HR" dirty="0" smtClean="0"/>
              <a:t>Na internetu sadržaje može objavljivati svatko tko to želi.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Da </a:t>
            </a:r>
            <a:r>
              <a:rPr lang="hr-HR" dirty="0">
                <a:solidFill>
                  <a:srgbClr val="FFFF00"/>
                </a:solidFill>
              </a:rPr>
              <a:t>bismo provjerili vjerodostojnost mrežne stranice, primijenit ćemo pravilo triju izvora koje kaže: Prije donošenja zaključka usporedit ćemo najmanje tri izvora informacija.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727" y="3606482"/>
            <a:ext cx="3747951" cy="271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9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Kopiranje ili krađa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Autorsko pravo je pravo koje štiti prava stvaratelja </a:t>
            </a:r>
            <a:r>
              <a:rPr lang="hr-HR" dirty="0" smtClean="0"/>
              <a:t>nekoga </a:t>
            </a:r>
            <a:r>
              <a:rPr lang="hr-HR" dirty="0"/>
              <a:t>kreativnog rada, tako da osoba koja želi kopirati, dijeliti ili se koristiti tim radom mora tražiti dopuštenje za to</a:t>
            </a:r>
            <a:r>
              <a:rPr lang="hr-HR" dirty="0" smtClean="0"/>
              <a:t>.</a:t>
            </a:r>
          </a:p>
          <a:p>
            <a:r>
              <a:rPr lang="hr-HR" dirty="0"/>
              <a:t>Mnogi materijali na internetu imaju zaštitu, što znači da su kreativan rad nekoga autora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Pri korištenju materijala s interneta trebate: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pročitati </a:t>
            </a:r>
            <a:r>
              <a:rPr lang="hr-HR" dirty="0">
                <a:solidFill>
                  <a:srgbClr val="FFFF00"/>
                </a:solidFill>
              </a:rPr>
              <a:t>licence za </a:t>
            </a:r>
            <a:r>
              <a:rPr lang="hr-HR" dirty="0" smtClean="0">
                <a:solidFill>
                  <a:srgbClr val="FFFF00"/>
                </a:solidFill>
              </a:rPr>
              <a:t>korištenje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provjeriti </a:t>
            </a:r>
            <a:r>
              <a:rPr lang="hr-HR" dirty="0">
                <a:solidFill>
                  <a:srgbClr val="FFFF00"/>
                </a:solidFill>
              </a:rPr>
              <a:t>tko je </a:t>
            </a:r>
            <a:r>
              <a:rPr lang="hr-HR" dirty="0" smtClean="0">
                <a:solidFill>
                  <a:srgbClr val="FFFF00"/>
                </a:solidFill>
              </a:rPr>
              <a:t>autor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dobiti </a:t>
            </a:r>
            <a:r>
              <a:rPr lang="hr-HR" dirty="0">
                <a:solidFill>
                  <a:srgbClr val="FFFF00"/>
                </a:solidFill>
              </a:rPr>
              <a:t>dopuštenje za </a:t>
            </a:r>
            <a:r>
              <a:rPr lang="hr-HR" dirty="0" smtClean="0">
                <a:solidFill>
                  <a:srgbClr val="FFFF00"/>
                </a:solidFill>
              </a:rPr>
              <a:t>korištenje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kupiti </a:t>
            </a:r>
            <a:r>
              <a:rPr lang="hr-HR" dirty="0">
                <a:solidFill>
                  <a:srgbClr val="FFFF00"/>
                </a:solidFill>
              </a:rPr>
              <a:t>materijal (ako je </a:t>
            </a:r>
            <a:r>
              <a:rPr lang="hr-HR" dirty="0" smtClean="0">
                <a:solidFill>
                  <a:srgbClr val="FFFF00"/>
                </a:solidFill>
              </a:rPr>
              <a:t>potrebno)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koristiti </a:t>
            </a:r>
            <a:r>
              <a:rPr lang="hr-HR" dirty="0">
                <a:solidFill>
                  <a:srgbClr val="FFFF00"/>
                </a:solidFill>
              </a:rPr>
              <a:t>se njime </a:t>
            </a:r>
            <a:r>
              <a:rPr lang="hr-HR" dirty="0" smtClean="0">
                <a:solidFill>
                  <a:srgbClr val="FFFF00"/>
                </a:solidFill>
              </a:rPr>
              <a:t>odgovorno</a:t>
            </a:r>
          </a:p>
          <a:p>
            <a:pPr lvl="1"/>
            <a:r>
              <a:rPr lang="hr-HR" dirty="0" smtClean="0">
                <a:solidFill>
                  <a:srgbClr val="FFFF00"/>
                </a:solidFill>
              </a:rPr>
              <a:t>navesti </a:t>
            </a:r>
            <a:r>
              <a:rPr lang="hr-HR" dirty="0">
                <a:solidFill>
                  <a:srgbClr val="FFFF00"/>
                </a:solidFill>
              </a:rPr>
              <a:t>autora i izvor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56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28599" y="1834924"/>
            <a:ext cx="2987744" cy="298774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1412" y="3570038"/>
            <a:ext cx="2635136" cy="917294"/>
          </a:xfrm>
          <a:prstGeom prst="rect">
            <a:avLst/>
          </a:prstGeom>
        </p:spPr>
      </p:pic>
      <p:sp>
        <p:nvSpPr>
          <p:cNvPr id="6" name="Akcijski gumb: Naprijed ili dalje 5">
            <a:hlinkClick r:id="rId5" highlightClick="1"/>
          </p:cNvPr>
          <p:cNvSpPr/>
          <p:nvPr/>
        </p:nvSpPr>
        <p:spPr>
          <a:xfrm>
            <a:off x="9316289" y="5066693"/>
            <a:ext cx="1602377" cy="13149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VIDEO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13084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9675" y="4720771"/>
            <a:ext cx="6482942" cy="1507067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solidFill>
                  <a:srgbClr val="FFFF00"/>
                </a:solidFill>
              </a:rPr>
              <a:t>Naša prava i odgovornosti</a:t>
            </a:r>
            <a:endParaRPr lang="hr-HR" sz="4400" b="1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9674" y="524205"/>
            <a:ext cx="10227627" cy="4404845"/>
          </a:xfrm>
        </p:spPr>
        <p:txBody>
          <a:bodyPr>
            <a:normAutofit/>
          </a:bodyPr>
          <a:lstStyle/>
          <a:p>
            <a:r>
              <a:rPr lang="hr-HR" dirty="0"/>
              <a:t>Imati prava i odgovornosti u digitalnome svijetu znači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1</a:t>
            </a:r>
            <a:r>
              <a:rPr lang="hr-HR" dirty="0"/>
              <a:t>. imati slobodu i povlastice koje imaju svi korisnici digitalnih </a:t>
            </a:r>
            <a:r>
              <a:rPr lang="hr-HR" dirty="0" smtClean="0"/>
              <a:t>tehnologija</a:t>
            </a:r>
          </a:p>
          <a:p>
            <a:pPr lvl="1"/>
            <a:r>
              <a:rPr lang="hr-HR" dirty="0" smtClean="0"/>
              <a:t>2</a:t>
            </a:r>
            <a:r>
              <a:rPr lang="hr-HR" dirty="0"/>
              <a:t>. primjereno i ispravno ponašati se u skladu sa slobodom i </a:t>
            </a:r>
            <a:r>
              <a:rPr lang="hr-HR" dirty="0" smtClean="0"/>
              <a:t>povlasticama:</a:t>
            </a:r>
          </a:p>
          <a:p>
            <a:pPr lvl="2"/>
            <a:r>
              <a:rPr lang="hr-HR" dirty="0" smtClean="0"/>
              <a:t>Poštivati svoju i tuđu privatnost</a:t>
            </a:r>
          </a:p>
          <a:p>
            <a:pPr lvl="2"/>
            <a:r>
              <a:rPr lang="hr-HR" dirty="0" smtClean="0"/>
              <a:t>Iskreno se predstavljati</a:t>
            </a:r>
          </a:p>
          <a:p>
            <a:pPr lvl="2"/>
            <a:r>
              <a:rPr lang="hr-HR" dirty="0" smtClean="0"/>
              <a:t>Odnositi se prema drugima s poštovanjem i sprečavati sve oblike nasilja</a:t>
            </a:r>
          </a:p>
          <a:p>
            <a:pPr lvl="2"/>
            <a:r>
              <a:rPr lang="hr-HR" dirty="0" smtClean="0"/>
              <a:t>Tražiti dopuštenje ili ga dati drugomu; ispravno navesti izvore (slike i tekstove) koje koristimo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163" y="4292979"/>
            <a:ext cx="4340134" cy="203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1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zervirano mjesto teksta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FF00"/>
                </a:solidFill>
              </a:rPr>
              <a:t>Loše strane interneta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FF00"/>
                </a:solidFill>
              </a:rPr>
              <a:t>Dobre strane interneta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4" name="Akcijski gumb: Naprijed ili dalje 13">
            <a:hlinkClick r:id="rId2" highlightClick="1"/>
          </p:cNvPr>
          <p:cNvSpPr/>
          <p:nvPr/>
        </p:nvSpPr>
        <p:spPr>
          <a:xfrm>
            <a:off x="2090058" y="2063931"/>
            <a:ext cx="1828800" cy="12540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VIDEO</a:t>
            </a:r>
            <a:endParaRPr lang="hr-HR" dirty="0"/>
          </a:p>
        </p:txBody>
      </p:sp>
      <p:sp>
        <p:nvSpPr>
          <p:cNvPr id="15" name="Akcijski gumb: Naprijed ili dalje 14">
            <a:hlinkClick r:id="rId3" highlightClick="1"/>
          </p:cNvPr>
          <p:cNvSpPr/>
          <p:nvPr/>
        </p:nvSpPr>
        <p:spPr>
          <a:xfrm>
            <a:off x="6888481" y="2098767"/>
            <a:ext cx="1863634" cy="12801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VIDEO</a:t>
            </a:r>
            <a:endParaRPr lang="hr-HR" dirty="0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820" y="3485004"/>
            <a:ext cx="5490786" cy="320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75979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98</TotalTime>
  <Words>587</Words>
  <Application>Microsoft Office PowerPoint</Application>
  <PresentationFormat>Široki zaslon</PresentationFormat>
  <Paragraphs>62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Isječak</vt:lpstr>
      <vt:lpstr>Sigurnost na internetu </vt:lpstr>
      <vt:lpstr>Digitalni trag</vt:lpstr>
      <vt:lpstr>Cyberbulling</vt:lpstr>
      <vt:lpstr>Pravila privatnosti</vt:lpstr>
      <vt:lpstr>Neželjeni i zlonamjerni programi</vt:lpstr>
      <vt:lpstr>Točnost podataka</vt:lpstr>
      <vt:lpstr>Kopiranje ili krađa</vt:lpstr>
      <vt:lpstr>Naša prava i odgovornosti</vt:lpstr>
      <vt:lpstr>PowerPoint prezentacija</vt:lpstr>
      <vt:lpstr>Gdje možete naučiti više o sigurnosti na internetu?</vt:lpstr>
      <vt:lpstr>Provjerite svoje znanje!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Windows korisnik</dc:creator>
  <cp:lastModifiedBy>Windows korisnik</cp:lastModifiedBy>
  <cp:revision>11</cp:revision>
  <dcterms:created xsi:type="dcterms:W3CDTF">2021-02-08T20:37:51Z</dcterms:created>
  <dcterms:modified xsi:type="dcterms:W3CDTF">2021-02-08T22:16:20Z</dcterms:modified>
</cp:coreProperties>
</file>