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si.hr/dan-sigurnijeg-interneta/" TargetMode="External"/><Relationship Id="rId2" Type="http://schemas.openxmlformats.org/officeDocument/2006/relationships/hyperlink" Target="https://petzanet.ucitelji.hr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play.kahoot.it/v2/?quizId=bad72e93-ef05-4a9b-82e2-d34979d1f5e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ulVIyqYdnU&amp;list=PLh6xNOJ4GAy9G0SbhgCC8HfJz4qi3viPE&amp;index=1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i.hr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hUvX3YiFqWg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7GU2J0caf8U&amp;list=PLh6xNOJ4GAy9G0SbhgCC8HfJz4qi3viPE&amp;index=28" TargetMode="Externa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kDmXmUvCbo&amp;list=PLh6xNOJ4GAy9G0SbhgCC8HfJz4qi3viPE&amp;index=70" TargetMode="External"/><Relationship Id="rId2" Type="http://schemas.openxmlformats.org/officeDocument/2006/relationships/hyperlink" Target="https://www.youtube.com/watch?v=iPawSez2cpA&amp;list=PLh6xNOJ4GAy9G0SbhgCC8HfJz4qi3viPE&amp;index=69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0253754" cy="2971801"/>
          </a:xfrm>
        </p:spPr>
        <p:txBody>
          <a:bodyPr>
            <a:normAutofit/>
          </a:bodyPr>
          <a:lstStyle/>
          <a:p>
            <a:r>
              <a:rPr lang="hr-HR" sz="6000" b="1" dirty="0" smtClean="0">
                <a:solidFill>
                  <a:srgbClr val="FFFF00"/>
                </a:solidFill>
              </a:rPr>
              <a:t>Sigurnost na internetu </a:t>
            </a:r>
            <a:endParaRPr lang="hr-HR" sz="6000" b="1" dirty="0">
              <a:solidFill>
                <a:srgbClr val="FFFF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4000999" cy="1947333"/>
          </a:xfrm>
        </p:spPr>
        <p:txBody>
          <a:bodyPr>
            <a:normAutofit fontScale="92500" lnSpcReduction="20000"/>
          </a:bodyPr>
          <a:lstStyle/>
          <a:p>
            <a:r>
              <a:rPr lang="hr-HR" sz="2200" b="1" dirty="0"/>
              <a:t>Dan sigurnijeg interneta</a:t>
            </a:r>
          </a:p>
          <a:p>
            <a:r>
              <a:rPr lang="hr-HR" sz="2200" b="1" dirty="0" smtClean="0"/>
              <a:t>9</a:t>
            </a:r>
            <a:r>
              <a:rPr lang="hr-HR" sz="2200" b="1" dirty="0"/>
              <a:t>. </a:t>
            </a:r>
            <a:r>
              <a:rPr lang="hr-HR" sz="2200" b="1" dirty="0"/>
              <a:t>v</a:t>
            </a:r>
            <a:r>
              <a:rPr lang="hr-HR" sz="2200" b="1" dirty="0" smtClean="0"/>
              <a:t>eljače </a:t>
            </a:r>
            <a:r>
              <a:rPr lang="hr-HR" sz="2200" b="1" dirty="0"/>
              <a:t>2021</a:t>
            </a:r>
            <a:r>
              <a:rPr lang="hr-HR" sz="2200" b="1" dirty="0" smtClean="0"/>
              <a:t>.</a:t>
            </a:r>
          </a:p>
          <a:p>
            <a:endParaRPr lang="hr-HR" b="1" dirty="0"/>
          </a:p>
          <a:p>
            <a:r>
              <a:rPr lang="hr-HR" b="1" dirty="0" smtClean="0"/>
              <a:t>OŠ „Petar Zrinski” Čabar</a:t>
            </a:r>
          </a:p>
          <a:p>
            <a:r>
              <a:rPr lang="hr-HR" sz="1700" b="1" dirty="0" smtClean="0"/>
              <a:t>Tanja Šebalj-</a:t>
            </a:r>
            <a:r>
              <a:rPr lang="hr-HR" sz="1700" b="1" dirty="0" err="1" smtClean="0"/>
              <a:t>Kocet</a:t>
            </a:r>
            <a:r>
              <a:rPr lang="hr-HR" sz="1700" b="1" dirty="0" smtClean="0"/>
              <a:t>, prof.</a:t>
            </a:r>
            <a:endParaRPr lang="hr-HR" sz="1700" b="1" dirty="0"/>
          </a:p>
          <a:p>
            <a:endParaRPr lang="hr-HR" dirty="0"/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4977537" y="829735"/>
            <a:ext cx="5080863" cy="6942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hr-HR" sz="2200" b="1" dirty="0" smtClean="0"/>
              <a:t>Za učenike od 5 .do 8. razreda</a:t>
            </a:r>
            <a:endParaRPr lang="hr-HR" sz="1700" b="1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4295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1" dirty="0" smtClean="0">
                <a:solidFill>
                  <a:srgbClr val="FFFF00"/>
                </a:solidFill>
              </a:rPr>
              <a:t>Gdje možete naučiti više o sigurnosti na internetu?</a:t>
            </a:r>
            <a:endParaRPr lang="hr-HR" sz="4400" b="1" dirty="0">
              <a:solidFill>
                <a:srgbClr val="FFFF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>
                <a:hlinkClick r:id="rId2"/>
              </a:rPr>
              <a:t>https://petzanet.ucitelji.hr</a:t>
            </a:r>
            <a:r>
              <a:rPr lang="hr-HR" sz="2800" dirty="0" smtClean="0">
                <a:hlinkClick r:id="rId2"/>
              </a:rPr>
              <a:t>/</a:t>
            </a:r>
            <a:endParaRPr lang="hr-HR" sz="2800" dirty="0" smtClean="0"/>
          </a:p>
          <a:p>
            <a:r>
              <a:rPr lang="hr-HR" sz="2800" dirty="0">
                <a:hlinkClick r:id="rId3"/>
              </a:rPr>
              <a:t>https://csi.hr/dan-sigurnijeg-interneta</a:t>
            </a:r>
            <a:r>
              <a:rPr lang="hr-HR" sz="2800" dirty="0" smtClean="0">
                <a:hlinkClick r:id="rId3"/>
              </a:rPr>
              <a:t>/</a:t>
            </a:r>
            <a:r>
              <a:rPr lang="hr-HR" sz="2800" dirty="0" smtClean="0"/>
              <a:t> 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04720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1" dirty="0" smtClean="0">
                <a:solidFill>
                  <a:srgbClr val="FFFF00"/>
                </a:solidFill>
              </a:rPr>
              <a:t>Provjerite svoje znanje!</a:t>
            </a:r>
            <a:endParaRPr lang="hr-HR" sz="4400" b="1" dirty="0">
              <a:solidFill>
                <a:srgbClr val="FFFF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Val 3">
            <a:hlinkClick r:id="rId2"/>
          </p:cNvPr>
          <p:cNvSpPr/>
          <p:nvPr/>
        </p:nvSpPr>
        <p:spPr>
          <a:xfrm>
            <a:off x="1329122" y="1314524"/>
            <a:ext cx="2995750" cy="220605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400" b="1" dirty="0" err="1" smtClean="0"/>
              <a:t>Kahoot</a:t>
            </a:r>
            <a:r>
              <a:rPr lang="hr-HR" sz="4400" b="1" dirty="0" smtClean="0"/>
              <a:t>!</a:t>
            </a:r>
            <a:endParaRPr lang="hr-HR" sz="4400" b="1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0156" y="1051288"/>
            <a:ext cx="6139067" cy="273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33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06429" y="4504750"/>
            <a:ext cx="8534400" cy="1507067"/>
          </a:xfrm>
        </p:spPr>
        <p:txBody>
          <a:bodyPr>
            <a:normAutofit/>
          </a:bodyPr>
          <a:lstStyle/>
          <a:p>
            <a:r>
              <a:rPr lang="hr-HR" sz="4400" b="1" dirty="0" smtClean="0">
                <a:solidFill>
                  <a:srgbClr val="FFFF00"/>
                </a:solidFill>
              </a:rPr>
              <a:t>Digitalni trag</a:t>
            </a:r>
            <a:endParaRPr lang="hr-HR" sz="4400" b="1" dirty="0">
              <a:solidFill>
                <a:srgbClr val="FFFF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Svako objavljivanje sadržaja koje uključuje tebe, stvara tvoj digitalni trag. </a:t>
            </a:r>
            <a:endParaRPr lang="hr-HR" dirty="0" smtClean="0"/>
          </a:p>
          <a:p>
            <a:r>
              <a:rPr lang="hr-HR" dirty="0" smtClean="0"/>
              <a:t>Svaki </a:t>
            </a:r>
            <a:r>
              <a:rPr lang="hr-HR" dirty="0"/>
              <a:t>put kad posjetiš neku stranicu na kojoj ostavljaš svoje podatke, ostavljaš svoj digitalni trag</a:t>
            </a:r>
            <a:r>
              <a:rPr lang="hr-HR" dirty="0" smtClean="0"/>
              <a:t>.</a:t>
            </a:r>
          </a:p>
          <a:p>
            <a:r>
              <a:rPr lang="hr-HR" dirty="0">
                <a:solidFill>
                  <a:srgbClr val="FFFF00"/>
                </a:solidFill>
              </a:rPr>
              <a:t>Razmisli prije nego što išta objaviš, jednom objavljeno teško se može obrisati</a:t>
            </a:r>
            <a:r>
              <a:rPr lang="hr-HR" dirty="0" smtClean="0">
                <a:solidFill>
                  <a:srgbClr val="FFFF00"/>
                </a:solidFill>
              </a:rPr>
              <a:t>.</a:t>
            </a:r>
          </a:p>
          <a:p>
            <a:r>
              <a:rPr lang="hr-HR" dirty="0" smtClean="0">
                <a:solidFill>
                  <a:srgbClr val="FFFF00"/>
                </a:solidFill>
              </a:rPr>
              <a:t>Uvijek ostavljaj dobre i pozitivne digitalne tragove!</a:t>
            </a:r>
            <a:endParaRPr lang="hr-HR" dirty="0">
              <a:solidFill>
                <a:srgbClr val="FFFF00"/>
              </a:solidFill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480" y="-94102"/>
            <a:ext cx="3683752" cy="4674811"/>
          </a:xfrm>
          <a:prstGeom prst="rect">
            <a:avLst/>
          </a:prstGeom>
        </p:spPr>
      </p:pic>
      <p:sp>
        <p:nvSpPr>
          <p:cNvPr id="5" name="Akcijski gumb: Naprijed ili dalje 4">
            <a:hlinkClick r:id="rId3" highlightClick="1"/>
          </p:cNvPr>
          <p:cNvSpPr/>
          <p:nvPr/>
        </p:nvSpPr>
        <p:spPr>
          <a:xfrm>
            <a:off x="9705741" y="4963886"/>
            <a:ext cx="1800491" cy="141078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VIDEO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5746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92451" y="5323355"/>
            <a:ext cx="5756692" cy="791533"/>
          </a:xfrm>
        </p:spPr>
        <p:txBody>
          <a:bodyPr>
            <a:noAutofit/>
          </a:bodyPr>
          <a:lstStyle/>
          <a:p>
            <a:r>
              <a:rPr lang="hr-HR" sz="4400" b="1" dirty="0" err="1">
                <a:solidFill>
                  <a:srgbClr val="FFFF00"/>
                </a:solidFill>
              </a:rPr>
              <a:t>Cyberbulling</a:t>
            </a:r>
            <a:endParaRPr lang="hr-HR" sz="4400" b="1" dirty="0">
              <a:solidFill>
                <a:srgbClr val="FFFF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4213" y="685800"/>
            <a:ext cx="5437914" cy="4443549"/>
          </a:xfrm>
        </p:spPr>
        <p:txBody>
          <a:bodyPr>
            <a:normAutofit/>
          </a:bodyPr>
          <a:lstStyle/>
          <a:p>
            <a:r>
              <a:rPr lang="hr-HR" dirty="0" smtClean="0"/>
              <a:t>Internetsko nasilje je svaka </a:t>
            </a:r>
            <a:r>
              <a:rPr lang="hr-HR" dirty="0"/>
              <a:t>komunikacijska aktivnost internetom ili mobilnim tehnologijama koja služi kako bi se nekoga ponizilo, zadirkivalo, prijetilo ili ga se zlostavljalo na neki drugi način.</a:t>
            </a:r>
            <a:endParaRPr lang="hr-HR" dirty="0" smtClean="0"/>
          </a:p>
          <a:p>
            <a:r>
              <a:rPr lang="hr-HR" dirty="0" smtClean="0"/>
              <a:t>Na </a:t>
            </a:r>
            <a:r>
              <a:rPr lang="hr-HR" dirty="0"/>
              <a:t>internetu možeš primiti različite negativne poruke i sadržaje koji te mogu povrijediti, ismijati i nanijeti bol</a:t>
            </a:r>
            <a:r>
              <a:rPr lang="hr-HR" dirty="0" smtClean="0"/>
              <a:t>.</a:t>
            </a:r>
          </a:p>
          <a:p>
            <a:r>
              <a:rPr lang="hr-HR" dirty="0" smtClean="0">
                <a:solidFill>
                  <a:srgbClr val="FFFF00"/>
                </a:solidFill>
              </a:rPr>
              <a:t>Obavezno se moraš obratiti odrasloj osobi (roditelju ili učitelju) za pomoć ili prijaviti nasilje na portalu </a:t>
            </a:r>
            <a:r>
              <a:rPr lang="hr-HR" dirty="0" smtClean="0">
                <a:solidFill>
                  <a:srgbClr val="FFFF00"/>
                </a:solidFill>
                <a:hlinkClick r:id="rId2"/>
              </a:rPr>
              <a:t>www.csi.hr</a:t>
            </a:r>
            <a:r>
              <a:rPr lang="hr-HR" dirty="0" smtClean="0">
                <a:solidFill>
                  <a:srgbClr val="FFFF00"/>
                </a:solidFill>
              </a:rPr>
              <a:t> </a:t>
            </a:r>
          </a:p>
        </p:txBody>
      </p:sp>
      <p:pic>
        <p:nvPicPr>
          <p:cNvPr id="1026" name="Picture 2" descr="Image result for cyberbully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171" y="1028111"/>
            <a:ext cx="5535006" cy="334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3250" y="4524660"/>
            <a:ext cx="2324424" cy="1762371"/>
          </a:xfrm>
          <a:prstGeom prst="rect">
            <a:avLst/>
          </a:prstGeom>
        </p:spPr>
      </p:pic>
      <p:sp>
        <p:nvSpPr>
          <p:cNvPr id="5" name="Akcijski gumb: Naprijed ili dalje 4">
            <a:hlinkClick r:id="rId5" highlightClick="1"/>
          </p:cNvPr>
          <p:cNvSpPr/>
          <p:nvPr/>
        </p:nvSpPr>
        <p:spPr>
          <a:xfrm>
            <a:off x="9727474" y="4868091"/>
            <a:ext cx="1680755" cy="1558835"/>
          </a:xfrm>
          <a:prstGeom prst="actionButtonForwardNex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 smtClean="0"/>
              <a:t>VIDEO</a:t>
            </a:r>
            <a:endParaRPr lang="hr-HR" sz="2000" b="1" dirty="0"/>
          </a:p>
        </p:txBody>
      </p:sp>
    </p:spTree>
    <p:extLst>
      <p:ext uri="{BB962C8B-B14F-4D97-AF65-F5344CB8AC3E}">
        <p14:creationId xmlns:p14="http://schemas.microsoft.com/office/powerpoint/2010/main" val="208220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 smtClean="0">
                <a:solidFill>
                  <a:srgbClr val="FFFF00"/>
                </a:solidFill>
              </a:rPr>
              <a:t>Pravila privatnosti</a:t>
            </a:r>
            <a:endParaRPr lang="hr-HR" b="1" dirty="0">
              <a:solidFill>
                <a:srgbClr val="FFFF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367938" y="685799"/>
            <a:ext cx="7109959" cy="4138749"/>
          </a:xfrm>
        </p:spPr>
        <p:txBody>
          <a:bodyPr>
            <a:normAutofit fontScale="92500" lnSpcReduction="20000"/>
          </a:bodyPr>
          <a:lstStyle/>
          <a:p>
            <a:r>
              <a:rPr lang="hr-HR" dirty="0"/>
              <a:t>Zakonom o zaštiti osobnih podataka štite se osobni </a:t>
            </a:r>
            <a:r>
              <a:rPr lang="hr-HR" dirty="0" smtClean="0"/>
              <a:t>podatci, a time i privatni život, ljudska prava i temeljne slobode.</a:t>
            </a:r>
          </a:p>
          <a:p>
            <a:r>
              <a:rPr lang="hr-HR" dirty="0" smtClean="0"/>
              <a:t>Digitalizirani </a:t>
            </a:r>
            <a:r>
              <a:rPr lang="hr-HR" dirty="0"/>
              <a:t>osobni podatci lakše su dostupni i izloženiji zlouporabama</a:t>
            </a:r>
            <a:r>
              <a:rPr lang="hr-HR" dirty="0" smtClean="0"/>
              <a:t>.</a:t>
            </a:r>
          </a:p>
          <a:p>
            <a:r>
              <a:rPr lang="hr-HR" dirty="0" smtClean="0"/>
              <a:t>Svakim klikom </a:t>
            </a:r>
            <a:r>
              <a:rPr lang="hr-HR" dirty="0"/>
              <a:t>na </a:t>
            </a:r>
            <a:r>
              <a:rPr lang="hr-HR" dirty="0" smtClean="0"/>
              <a:t>„Prihvaćam” (I </a:t>
            </a:r>
            <a:r>
              <a:rPr lang="hr-HR" dirty="0" err="1" smtClean="0"/>
              <a:t>Agree</a:t>
            </a:r>
            <a:r>
              <a:rPr lang="hr-HR" dirty="0" smtClean="0"/>
              <a:t>) prihvaćaš </a:t>
            </a:r>
            <a:r>
              <a:rPr lang="hr-HR" dirty="0"/>
              <a:t>odgovornosti koje su navedene u </a:t>
            </a:r>
            <a:r>
              <a:rPr lang="hr-HR" dirty="0" smtClean="0"/>
              <a:t>uvjetima i često dopuštaš </a:t>
            </a:r>
            <a:r>
              <a:rPr lang="hr-HR" dirty="0"/>
              <a:t>prodaju svojih osobnih podataka ili sadržaja u razne svrhe. </a:t>
            </a:r>
            <a:endParaRPr lang="hr-HR" dirty="0" smtClean="0"/>
          </a:p>
          <a:p>
            <a:r>
              <a:rPr lang="hr-HR" dirty="0" smtClean="0"/>
              <a:t>Odobravanje kolačića </a:t>
            </a:r>
            <a:r>
              <a:rPr lang="hr-HR" dirty="0"/>
              <a:t>(</a:t>
            </a:r>
            <a:r>
              <a:rPr lang="hr-HR" dirty="0" err="1" smtClean="0"/>
              <a:t>cookies</a:t>
            </a:r>
            <a:r>
              <a:rPr lang="hr-HR" dirty="0" smtClean="0"/>
              <a:t>) omogućuje prikupljanje </a:t>
            </a:r>
            <a:r>
              <a:rPr lang="hr-HR" dirty="0"/>
              <a:t>i </a:t>
            </a:r>
            <a:r>
              <a:rPr lang="hr-HR" dirty="0" smtClean="0"/>
              <a:t>spremanje podataka </a:t>
            </a:r>
            <a:r>
              <a:rPr lang="hr-HR" dirty="0"/>
              <a:t>o tvome korištenju nekom mrežnom </a:t>
            </a:r>
            <a:r>
              <a:rPr lang="hr-HR" dirty="0" smtClean="0"/>
              <a:t>stranicom (</a:t>
            </a:r>
            <a:r>
              <a:rPr lang="hr-HR" dirty="0"/>
              <a:t>podatke o prijavi, lozinke i korisnička </a:t>
            </a:r>
            <a:r>
              <a:rPr lang="hr-HR" dirty="0" smtClean="0"/>
              <a:t>imena.</a:t>
            </a:r>
          </a:p>
          <a:p>
            <a:r>
              <a:rPr lang="hr-HR" dirty="0" smtClean="0">
                <a:solidFill>
                  <a:srgbClr val="FFFF00"/>
                </a:solidFill>
              </a:rPr>
              <a:t>Čuvaj svoje osobne podatke: ne objavljuj ih na internetu i ne upisuj ih na neprovjerenim web stranicama.</a:t>
            </a:r>
            <a:endParaRPr lang="hr-HR" dirty="0">
              <a:solidFill>
                <a:srgbClr val="FFFF00"/>
              </a:solidFill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138" y="1505615"/>
            <a:ext cx="3603172" cy="21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78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4211" y="4487332"/>
            <a:ext cx="10697892" cy="2087639"/>
          </a:xfrm>
        </p:spPr>
        <p:txBody>
          <a:bodyPr>
            <a:normAutofit/>
          </a:bodyPr>
          <a:lstStyle/>
          <a:p>
            <a:r>
              <a:rPr lang="hr-HR" sz="4400" b="1" dirty="0" smtClean="0">
                <a:solidFill>
                  <a:srgbClr val="FFFF00"/>
                </a:solidFill>
              </a:rPr>
              <a:t>Neželjeni i zlonamjerni programi</a:t>
            </a:r>
            <a:endParaRPr lang="hr-HR" sz="4400" b="1" dirty="0">
              <a:solidFill>
                <a:srgbClr val="FFFF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4212" y="685800"/>
            <a:ext cx="8189822" cy="4077789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Neželjeni i zlonamjerni programi su svi oni kojima je cilj oštećivanje programa, usporavanje računala, reklamiranje, krađa osobnih podataka, iznuđivanje novca i sl.</a:t>
            </a:r>
          </a:p>
          <a:p>
            <a:pPr marL="0" indent="0">
              <a:buNone/>
            </a:pPr>
            <a:r>
              <a:rPr lang="hr-HR" sz="2800" b="1" dirty="0" smtClean="0"/>
              <a:t>Kako se zaštiti?</a:t>
            </a:r>
          </a:p>
          <a:p>
            <a:r>
              <a:rPr lang="hr-HR" dirty="0" smtClean="0">
                <a:solidFill>
                  <a:srgbClr val="FFFF00"/>
                </a:solidFill>
              </a:rPr>
              <a:t>upotreba </a:t>
            </a:r>
            <a:r>
              <a:rPr lang="hr-HR" dirty="0">
                <a:solidFill>
                  <a:srgbClr val="FFFF00"/>
                </a:solidFill>
              </a:rPr>
              <a:t>antivirusnoga programa koji je svakodnevno </a:t>
            </a:r>
            <a:r>
              <a:rPr lang="hr-HR" dirty="0" smtClean="0">
                <a:solidFill>
                  <a:srgbClr val="FFFF00"/>
                </a:solidFill>
              </a:rPr>
              <a:t>obnavljan</a:t>
            </a:r>
          </a:p>
          <a:p>
            <a:r>
              <a:rPr lang="hr-HR" dirty="0" smtClean="0">
                <a:solidFill>
                  <a:srgbClr val="FFFF00"/>
                </a:solidFill>
              </a:rPr>
              <a:t>treba </a:t>
            </a:r>
            <a:r>
              <a:rPr lang="hr-HR" dirty="0">
                <a:solidFill>
                  <a:srgbClr val="FFFF00"/>
                </a:solidFill>
              </a:rPr>
              <a:t>biti oprezan i NE aktivirati bilo kakve datoteke ponuđene e-poštom ili nekim drugim internetskim </a:t>
            </a:r>
            <a:r>
              <a:rPr lang="hr-HR" dirty="0" smtClean="0">
                <a:solidFill>
                  <a:srgbClr val="FFFF00"/>
                </a:solidFill>
              </a:rPr>
              <a:t>servisom</a:t>
            </a:r>
          </a:p>
          <a:p>
            <a:r>
              <a:rPr lang="hr-HR" dirty="0" smtClean="0">
                <a:solidFill>
                  <a:srgbClr val="FFFF00"/>
                </a:solidFill>
              </a:rPr>
              <a:t>imati </a:t>
            </a:r>
            <a:r>
              <a:rPr lang="hr-HR" dirty="0">
                <a:solidFill>
                  <a:srgbClr val="FFFF00"/>
                </a:solidFill>
              </a:rPr>
              <a:t>uključen </a:t>
            </a:r>
            <a:r>
              <a:rPr lang="hr-HR" dirty="0" err="1">
                <a:solidFill>
                  <a:srgbClr val="FFFF00"/>
                </a:solidFill>
              </a:rPr>
              <a:t>vatrozid</a:t>
            </a:r>
            <a:r>
              <a:rPr lang="hr-HR" dirty="0">
                <a:solidFill>
                  <a:srgbClr val="FFFF00"/>
                </a:solidFill>
              </a:rPr>
              <a:t> (</a:t>
            </a:r>
            <a:r>
              <a:rPr lang="hr-HR" dirty="0" err="1">
                <a:solidFill>
                  <a:srgbClr val="FFFF00"/>
                </a:solidFill>
              </a:rPr>
              <a:t>firewall</a:t>
            </a:r>
            <a:r>
              <a:rPr lang="hr-HR" dirty="0">
                <a:solidFill>
                  <a:srgbClr val="FFFF00"/>
                </a:solidFill>
              </a:rPr>
              <a:t>) – zaštita računala koja obavlja filtriranje, analizu i provjeru podataka koji nose informacije s interneta i na internet.</a:t>
            </a:r>
            <a:endParaRPr lang="hr-HR" dirty="0">
              <a:solidFill>
                <a:srgbClr val="FFFF00"/>
              </a:solidFill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2445" y="435275"/>
            <a:ext cx="3237883" cy="2351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180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1" dirty="0" smtClean="0">
                <a:solidFill>
                  <a:srgbClr val="FFFF00"/>
                </a:solidFill>
              </a:rPr>
              <a:t>Točnost podataka</a:t>
            </a:r>
            <a:endParaRPr lang="hr-HR" sz="4400" b="1" dirty="0">
              <a:solidFill>
                <a:srgbClr val="FFFF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Sve što je objavljeno na internetu ne mora biti točno.</a:t>
            </a:r>
          </a:p>
          <a:p>
            <a:r>
              <a:rPr lang="hr-HR" dirty="0" smtClean="0"/>
              <a:t>Na internetu sadržaje može objavljivati svatko tko to želi.</a:t>
            </a:r>
          </a:p>
          <a:p>
            <a:r>
              <a:rPr lang="hr-HR" dirty="0" smtClean="0">
                <a:solidFill>
                  <a:srgbClr val="FFFF00"/>
                </a:solidFill>
              </a:rPr>
              <a:t>Da </a:t>
            </a:r>
            <a:r>
              <a:rPr lang="hr-HR" dirty="0">
                <a:solidFill>
                  <a:srgbClr val="FFFF00"/>
                </a:solidFill>
              </a:rPr>
              <a:t>bismo provjerili vjerodostojnost mrežne stranice, primijenit ćemo pravilo triju izvora koje kaže: Prije donošenja zaključka usporedit ćemo najmanje tri izvora informacija.</a:t>
            </a:r>
            <a:endParaRPr lang="hr-HR" dirty="0">
              <a:solidFill>
                <a:srgbClr val="FFFF00"/>
              </a:solidFill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7727" y="3606482"/>
            <a:ext cx="3747951" cy="2711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490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1" dirty="0" smtClean="0">
                <a:solidFill>
                  <a:srgbClr val="FFFF00"/>
                </a:solidFill>
              </a:rPr>
              <a:t>Kopiranje ili krađa</a:t>
            </a:r>
            <a:endParaRPr lang="hr-HR" sz="4400" b="1" dirty="0">
              <a:solidFill>
                <a:srgbClr val="FFFF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/>
              <a:t>Autorsko pravo je pravo koje štiti prava stvaratelja </a:t>
            </a:r>
            <a:r>
              <a:rPr lang="hr-HR" dirty="0" smtClean="0"/>
              <a:t>nekoga </a:t>
            </a:r>
            <a:r>
              <a:rPr lang="hr-HR" dirty="0"/>
              <a:t>kreativnog rada, tako da osoba koja želi kopirati, dijeliti ili se koristiti tim radom mora tražiti dopuštenje za to</a:t>
            </a:r>
            <a:r>
              <a:rPr lang="hr-HR" dirty="0" smtClean="0"/>
              <a:t>.</a:t>
            </a:r>
          </a:p>
          <a:p>
            <a:r>
              <a:rPr lang="hr-HR" dirty="0"/>
              <a:t>Mnogi materijali na internetu imaju zaštitu, što znači da su kreativan rad nekoga autora</a:t>
            </a:r>
            <a:r>
              <a:rPr lang="hr-HR" dirty="0" smtClean="0"/>
              <a:t>.</a:t>
            </a:r>
          </a:p>
          <a:p>
            <a:r>
              <a:rPr lang="hr-HR" dirty="0" smtClean="0">
                <a:solidFill>
                  <a:srgbClr val="FFFF00"/>
                </a:solidFill>
              </a:rPr>
              <a:t>Pri korištenju materijala s interneta trebate:</a:t>
            </a:r>
          </a:p>
          <a:p>
            <a:pPr lvl="1"/>
            <a:r>
              <a:rPr lang="hr-HR" dirty="0" smtClean="0">
                <a:solidFill>
                  <a:srgbClr val="FFFF00"/>
                </a:solidFill>
              </a:rPr>
              <a:t>pročitati </a:t>
            </a:r>
            <a:r>
              <a:rPr lang="hr-HR" dirty="0">
                <a:solidFill>
                  <a:srgbClr val="FFFF00"/>
                </a:solidFill>
              </a:rPr>
              <a:t>licence za </a:t>
            </a:r>
            <a:r>
              <a:rPr lang="hr-HR" dirty="0" smtClean="0">
                <a:solidFill>
                  <a:srgbClr val="FFFF00"/>
                </a:solidFill>
              </a:rPr>
              <a:t>korištenje</a:t>
            </a:r>
          </a:p>
          <a:p>
            <a:pPr lvl="1"/>
            <a:r>
              <a:rPr lang="hr-HR" dirty="0" smtClean="0">
                <a:solidFill>
                  <a:srgbClr val="FFFF00"/>
                </a:solidFill>
              </a:rPr>
              <a:t>provjeriti </a:t>
            </a:r>
            <a:r>
              <a:rPr lang="hr-HR" dirty="0">
                <a:solidFill>
                  <a:srgbClr val="FFFF00"/>
                </a:solidFill>
              </a:rPr>
              <a:t>tko je </a:t>
            </a:r>
            <a:r>
              <a:rPr lang="hr-HR" dirty="0" smtClean="0">
                <a:solidFill>
                  <a:srgbClr val="FFFF00"/>
                </a:solidFill>
              </a:rPr>
              <a:t>autor</a:t>
            </a:r>
          </a:p>
          <a:p>
            <a:pPr lvl="1"/>
            <a:r>
              <a:rPr lang="hr-HR" dirty="0" smtClean="0">
                <a:solidFill>
                  <a:srgbClr val="FFFF00"/>
                </a:solidFill>
              </a:rPr>
              <a:t>dobiti </a:t>
            </a:r>
            <a:r>
              <a:rPr lang="hr-HR" dirty="0">
                <a:solidFill>
                  <a:srgbClr val="FFFF00"/>
                </a:solidFill>
              </a:rPr>
              <a:t>dopuštenje za </a:t>
            </a:r>
            <a:r>
              <a:rPr lang="hr-HR" dirty="0" smtClean="0">
                <a:solidFill>
                  <a:srgbClr val="FFFF00"/>
                </a:solidFill>
              </a:rPr>
              <a:t>korištenje</a:t>
            </a:r>
          </a:p>
          <a:p>
            <a:pPr lvl="1"/>
            <a:r>
              <a:rPr lang="hr-HR" dirty="0" smtClean="0">
                <a:solidFill>
                  <a:srgbClr val="FFFF00"/>
                </a:solidFill>
              </a:rPr>
              <a:t>kupiti </a:t>
            </a:r>
            <a:r>
              <a:rPr lang="hr-HR" dirty="0">
                <a:solidFill>
                  <a:srgbClr val="FFFF00"/>
                </a:solidFill>
              </a:rPr>
              <a:t>materijal (ako je </a:t>
            </a:r>
            <a:r>
              <a:rPr lang="hr-HR" dirty="0" smtClean="0">
                <a:solidFill>
                  <a:srgbClr val="FFFF00"/>
                </a:solidFill>
              </a:rPr>
              <a:t>potrebno)</a:t>
            </a:r>
          </a:p>
          <a:p>
            <a:pPr lvl="1"/>
            <a:r>
              <a:rPr lang="hr-HR" dirty="0" smtClean="0">
                <a:solidFill>
                  <a:srgbClr val="FFFF00"/>
                </a:solidFill>
              </a:rPr>
              <a:t>koristiti </a:t>
            </a:r>
            <a:r>
              <a:rPr lang="hr-HR" dirty="0">
                <a:solidFill>
                  <a:srgbClr val="FFFF00"/>
                </a:solidFill>
              </a:rPr>
              <a:t>se njime </a:t>
            </a:r>
            <a:r>
              <a:rPr lang="hr-HR" dirty="0" smtClean="0">
                <a:solidFill>
                  <a:srgbClr val="FFFF00"/>
                </a:solidFill>
              </a:rPr>
              <a:t>odgovorno</a:t>
            </a:r>
          </a:p>
          <a:p>
            <a:pPr lvl="1"/>
            <a:r>
              <a:rPr lang="hr-HR" dirty="0" smtClean="0">
                <a:solidFill>
                  <a:srgbClr val="FFFF00"/>
                </a:solidFill>
              </a:rPr>
              <a:t>navesti </a:t>
            </a:r>
            <a:r>
              <a:rPr lang="hr-HR" dirty="0">
                <a:solidFill>
                  <a:srgbClr val="FFFF00"/>
                </a:solidFill>
              </a:rPr>
              <a:t>autora i izvor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556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028599" y="1834924"/>
            <a:ext cx="2987744" cy="2987744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1412" y="3570038"/>
            <a:ext cx="2635136" cy="917294"/>
          </a:xfrm>
          <a:prstGeom prst="rect">
            <a:avLst/>
          </a:prstGeom>
        </p:spPr>
      </p:pic>
      <p:sp>
        <p:nvSpPr>
          <p:cNvPr id="6" name="Akcijski gumb: Naprijed ili dalje 5">
            <a:hlinkClick r:id="rId5" highlightClick="1"/>
          </p:cNvPr>
          <p:cNvSpPr/>
          <p:nvPr/>
        </p:nvSpPr>
        <p:spPr>
          <a:xfrm>
            <a:off x="9316289" y="5066693"/>
            <a:ext cx="1602377" cy="131499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VIDEO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2130842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49675" y="4720771"/>
            <a:ext cx="6482942" cy="1507067"/>
          </a:xfrm>
        </p:spPr>
        <p:txBody>
          <a:bodyPr>
            <a:normAutofit/>
          </a:bodyPr>
          <a:lstStyle/>
          <a:p>
            <a:r>
              <a:rPr lang="hr-HR" sz="4400" b="1" dirty="0" smtClean="0">
                <a:solidFill>
                  <a:srgbClr val="FFFF00"/>
                </a:solidFill>
              </a:rPr>
              <a:t>Naša prava i odgovornosti</a:t>
            </a:r>
            <a:endParaRPr lang="hr-HR" sz="4400" b="1" dirty="0">
              <a:solidFill>
                <a:srgbClr val="FFFF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49674" y="524205"/>
            <a:ext cx="10227627" cy="4404845"/>
          </a:xfrm>
        </p:spPr>
        <p:txBody>
          <a:bodyPr>
            <a:normAutofit/>
          </a:bodyPr>
          <a:lstStyle/>
          <a:p>
            <a:r>
              <a:rPr lang="hr-HR" dirty="0"/>
              <a:t>Imati prava i odgovornosti u digitalnome svijetu znači</a:t>
            </a:r>
            <a:r>
              <a:rPr lang="hr-HR" dirty="0" smtClean="0"/>
              <a:t>:</a:t>
            </a:r>
          </a:p>
          <a:p>
            <a:pPr lvl="1"/>
            <a:r>
              <a:rPr lang="hr-HR" dirty="0" smtClean="0"/>
              <a:t>1</a:t>
            </a:r>
            <a:r>
              <a:rPr lang="hr-HR" dirty="0"/>
              <a:t>. imati slobodu i povlastice koje imaju svi korisnici digitalnih </a:t>
            </a:r>
            <a:r>
              <a:rPr lang="hr-HR" dirty="0" smtClean="0"/>
              <a:t>tehnologija</a:t>
            </a:r>
          </a:p>
          <a:p>
            <a:pPr lvl="1"/>
            <a:r>
              <a:rPr lang="hr-HR" dirty="0" smtClean="0"/>
              <a:t>2</a:t>
            </a:r>
            <a:r>
              <a:rPr lang="hr-HR" dirty="0"/>
              <a:t>. primjereno i ispravno ponašati se u skladu sa slobodom i </a:t>
            </a:r>
            <a:r>
              <a:rPr lang="hr-HR" dirty="0" smtClean="0"/>
              <a:t>povlasticama:</a:t>
            </a:r>
          </a:p>
          <a:p>
            <a:pPr lvl="2"/>
            <a:r>
              <a:rPr lang="hr-HR" dirty="0" smtClean="0"/>
              <a:t>Poštivati svoju i tuđu privatnost</a:t>
            </a:r>
          </a:p>
          <a:p>
            <a:pPr lvl="2"/>
            <a:r>
              <a:rPr lang="hr-HR" dirty="0" smtClean="0"/>
              <a:t>Iskreno se predstavljati</a:t>
            </a:r>
          </a:p>
          <a:p>
            <a:pPr lvl="2"/>
            <a:r>
              <a:rPr lang="hr-HR" dirty="0" smtClean="0"/>
              <a:t>Odnositi se prema drugima s poštovanjem i sprečavati sve oblike nasilja</a:t>
            </a:r>
          </a:p>
          <a:p>
            <a:pPr lvl="2"/>
            <a:r>
              <a:rPr lang="hr-HR" dirty="0" smtClean="0"/>
              <a:t>Tražiti dopuštenje ili ga dati drugomu; ispravno navesti izvore (slike i tekstove) koje koristimo</a:t>
            </a:r>
            <a:endParaRPr lang="hr-HR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163" y="4292979"/>
            <a:ext cx="4340134" cy="203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513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zervirano mjesto teksta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FFFF00"/>
                </a:solidFill>
              </a:rPr>
              <a:t>Loše strane interneta</a:t>
            </a:r>
            <a:endParaRPr lang="hr-HR" b="1" dirty="0">
              <a:solidFill>
                <a:srgbClr val="FFFF00"/>
              </a:solidFill>
            </a:endParaRPr>
          </a:p>
        </p:txBody>
      </p:sp>
      <p:sp>
        <p:nvSpPr>
          <p:cNvPr id="11" name="Rezervirano mjesto sadržaja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Rezervirano mjesto teksta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FFFF00"/>
                </a:solidFill>
              </a:rPr>
              <a:t>Dobre strane interneta</a:t>
            </a:r>
            <a:endParaRPr lang="hr-HR" b="1" dirty="0">
              <a:solidFill>
                <a:srgbClr val="FFFF00"/>
              </a:solidFill>
            </a:endParaRPr>
          </a:p>
        </p:txBody>
      </p:sp>
      <p:sp>
        <p:nvSpPr>
          <p:cNvPr id="13" name="Rezervirano mjesto sadržaja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4" name="Akcijski gumb: Naprijed ili dalje 13">
            <a:hlinkClick r:id="rId2" highlightClick="1"/>
          </p:cNvPr>
          <p:cNvSpPr/>
          <p:nvPr/>
        </p:nvSpPr>
        <p:spPr>
          <a:xfrm>
            <a:off x="2090058" y="2063931"/>
            <a:ext cx="1828800" cy="12540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VIDEO</a:t>
            </a:r>
            <a:endParaRPr lang="hr-HR" dirty="0"/>
          </a:p>
        </p:txBody>
      </p:sp>
      <p:sp>
        <p:nvSpPr>
          <p:cNvPr id="15" name="Akcijski gumb: Naprijed ili dalje 14">
            <a:hlinkClick r:id="rId3" highlightClick="1"/>
          </p:cNvPr>
          <p:cNvSpPr/>
          <p:nvPr/>
        </p:nvSpPr>
        <p:spPr>
          <a:xfrm>
            <a:off x="6888481" y="2098767"/>
            <a:ext cx="1863634" cy="128016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VIDEO</a:t>
            </a:r>
            <a:endParaRPr lang="hr-HR" dirty="0"/>
          </a:p>
        </p:txBody>
      </p:sp>
      <p:pic>
        <p:nvPicPr>
          <p:cNvPr id="16" name="Slika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7820" y="3485004"/>
            <a:ext cx="5490786" cy="3201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575979"/>
      </p:ext>
    </p:extLst>
  </p:cSld>
  <p:clrMapOvr>
    <a:masterClrMapping/>
  </p:clrMapOvr>
</p:sld>
</file>

<file path=ppt/theme/theme1.xml><?xml version="1.0" encoding="utf-8"?>
<a:theme xmlns:a="http://schemas.openxmlformats.org/drawingml/2006/main" name="Isječak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98</TotalTime>
  <Words>587</Words>
  <Application>Microsoft Office PowerPoint</Application>
  <PresentationFormat>Široki zaslon</PresentationFormat>
  <Paragraphs>62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Isječak</vt:lpstr>
      <vt:lpstr>Sigurnost na internetu </vt:lpstr>
      <vt:lpstr>Digitalni trag</vt:lpstr>
      <vt:lpstr>Cyberbulling</vt:lpstr>
      <vt:lpstr>Pravila privatnosti</vt:lpstr>
      <vt:lpstr>Neželjeni i zlonamjerni programi</vt:lpstr>
      <vt:lpstr>Točnost podataka</vt:lpstr>
      <vt:lpstr>Kopiranje ili krađa</vt:lpstr>
      <vt:lpstr>Naša prava i odgovornosti</vt:lpstr>
      <vt:lpstr>PowerPoint prezentacija</vt:lpstr>
      <vt:lpstr>Gdje možete naučiti više o sigurnosti na internetu?</vt:lpstr>
      <vt:lpstr>Provjerite svoje znanje!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Sigurnost na internetu</dc:title>
  <dc:creator>Windows korisnik</dc:creator>
  <cp:lastModifiedBy>Windows korisnik</cp:lastModifiedBy>
  <cp:revision>11</cp:revision>
  <dcterms:created xsi:type="dcterms:W3CDTF">2021-02-08T20:37:51Z</dcterms:created>
  <dcterms:modified xsi:type="dcterms:W3CDTF">2021-02-08T22:16:20Z</dcterms:modified>
</cp:coreProperties>
</file>