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theme/themeOverride2.xml" ContentType="application/vnd.openxmlformats-officedocument.themeOverrid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olors1.xml" ContentType="application/vnd.ms-office.chartcolorstyle+xml"/>
  <Override PartName="/ppt/charts/style1.xml" ContentType="application/vnd.ms-office.chartstyle+xml"/>
  <Override PartName="/ppt/charts/colors2.xml" ContentType="application/vnd.ms-office.chartcolorstyle+xml"/>
  <Override PartName="/ppt/charts/style2.xml" ContentType="application/vnd.ms-office.chartstyle+xml"/>
  <Override PartName="/ppt/charts/colors3.xml" ContentType="application/vnd.ms-office.chartcolorstyle+xml"/>
  <Override PartName="/ppt/charts/style3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6" r:id="rId2"/>
    <p:sldId id="261" r:id="rId3"/>
    <p:sldId id="262" r:id="rId4"/>
    <p:sldId id="263" r:id="rId5"/>
    <p:sldId id="257" r:id="rId6"/>
    <p:sldId id="267" r:id="rId7"/>
    <p:sldId id="259" r:id="rId8"/>
    <p:sldId id="260" r:id="rId9"/>
    <p:sldId id="264" r:id="rId10"/>
    <p:sldId id="265" r:id="rId11"/>
    <p:sldId id="266" r:id="rId12"/>
    <p:sldId id="268" r:id="rId13"/>
    <p:sldId id="280" r:id="rId14"/>
    <p:sldId id="281" r:id="rId15"/>
    <p:sldId id="270" r:id="rId16"/>
    <p:sldId id="271" r:id="rId17"/>
    <p:sldId id="273" r:id="rId18"/>
    <p:sldId id="274" r:id="rId19"/>
    <p:sldId id="278" r:id="rId20"/>
    <p:sldId id="272" r:id="rId21"/>
    <p:sldId id="275" r:id="rId22"/>
    <p:sldId id="276" r:id="rId23"/>
    <p:sldId id="277" r:id="rId24"/>
    <p:sldId id="279" r:id="rId25"/>
    <p:sldId id="282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81" d="100"/>
          <a:sy n="81" d="100"/>
        </p:scale>
        <p:origin x="-276" y="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Relationship Id="rId4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ColorStyle" Target="colors3.xml"/><Relationship Id="rId2" Type="http://schemas.openxmlformats.org/officeDocument/2006/relationships/oleObject" Target="Knjiga1" TargetMode="External"/><Relationship Id="rId1" Type="http://schemas.openxmlformats.org/officeDocument/2006/relationships/themeOverride" Target="../theme/themeOverride2.xml"/><Relationship Id="rId4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hr-HR"/>
              <a:t>Broj</a:t>
            </a:r>
            <a:r>
              <a:rPr lang="hr-HR" baseline="0"/>
              <a:t> učenika i studenata u obitelji:</a:t>
            </a:r>
            <a:endParaRPr lang="en-US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view3D>
      <c:rotX val="50"/>
      <c:rotY val="0"/>
      <c:depthPercent val="100"/>
      <c:rAngAx val="0"/>
      <c:perspective val="3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6.1111112147264987E-2"/>
          <c:y val="0.2794691545432631"/>
          <c:w val="0.93888888888888888"/>
          <c:h val="0.70779727095516565"/>
        </c:manualLayout>
      </c:layout>
      <c:pie3DChart>
        <c:varyColors val="1"/>
        <c:ser>
          <c:idx val="0"/>
          <c:order val="0"/>
          <c:explosion val="8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0E27-464D-92C9-AE828E04F71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0E27-464D-92C9-AE828E04F716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0E27-464D-92C9-AE828E04F716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0E27-464D-92C9-AE828E04F716}"/>
              </c:ext>
            </c:extLst>
          </c:dPt>
          <c:dLbls>
            <c:dLbl>
              <c:idx val="2"/>
              <c:layout/>
              <c:spPr>
                <a:pattFill prst="pct75">
                  <a:fgClr>
                    <a:schemeClr val="dk1">
                      <a:lumMod val="75000"/>
                      <a:lumOff val="25000"/>
                    </a:schemeClr>
                  </a:fgClr>
                  <a:bgClr>
                    <a:schemeClr val="dk1">
                      <a:lumMod val="65000"/>
                      <a:lumOff val="35000"/>
                    </a:schemeClr>
                  </a:bgClr>
                </a:patt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sr-Latn-RS"/>
                </a:p>
              </c:txPr>
              <c:dLblPos val="ctr"/>
              <c:showLegendKey val="0"/>
              <c:showVal val="1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0E27-464D-92C9-AE828E04F716}"/>
                </c:ext>
              </c:extLst>
            </c:dLbl>
            <c:spPr>
              <a:pattFill prst="pct75">
                <a:fgClr>
                  <a:sysClr val="windowText" lastClr="000000">
                    <a:lumMod val="75000"/>
                    <a:lumOff val="25000"/>
                  </a:sysClr>
                </a:fgClr>
                <a:bgClr>
                  <a:sysClr val="windowText" lastClr="000000">
                    <a:lumMod val="65000"/>
                    <a:lumOff val="35000"/>
                  </a:sys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pattFill prst="pct75">
                    <a:fgClr>
                      <a:schemeClr val="dk1">
                        <a:lumMod val="75000"/>
                        <a:lumOff val="25000"/>
                      </a:schemeClr>
                    </a:fgClr>
                    <a:bgClr>
                      <a:schemeClr val="dk1">
                        <a:lumMod val="65000"/>
                        <a:lumOff val="35000"/>
                      </a:schemeClr>
                    </a:bgClr>
                  </a:pattFill>
                  <a:ln>
                    <a:noFill/>
                  </a:ln>
                </c15:spPr>
                <c15:layout/>
              </c:ext>
            </c:extLst>
          </c:dLbls>
          <c:cat>
            <c:strRef>
              <c:f>List1!$A$1:$A$4</c:f>
              <c:strCache>
                <c:ptCount val="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Ostalo</c:v>
                </c:pt>
              </c:strCache>
            </c:strRef>
          </c:cat>
          <c:val>
            <c:numRef>
              <c:f>List1!$B$1:$B$4</c:f>
              <c:numCache>
                <c:formatCode>General</c:formatCode>
                <c:ptCount val="4"/>
                <c:pt idx="0">
                  <c:v>153</c:v>
                </c:pt>
                <c:pt idx="1">
                  <c:v>112</c:v>
                </c:pt>
                <c:pt idx="2">
                  <c:v>37</c:v>
                </c:pt>
                <c:pt idx="3">
                  <c:v>11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0E27-464D-92C9-AE828E04F716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sr-Latn-RS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60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hr-HR"/>
              <a:t>Zadatke ndn dijete odrađuje samostalno ili uz pomoć:</a:t>
            </a:r>
            <a:endParaRPr lang="en-US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view3D>
      <c:rotX val="50"/>
      <c:rotY val="0"/>
      <c:depthPercent val="100"/>
      <c:rAngAx val="0"/>
      <c:perspective val="3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4322917890395845E-2"/>
          <c:y val="0.19449574661720892"/>
          <c:w val="0.94748263440188185"/>
          <c:h val="0.75251776229564737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>
                  <a:alpha val="90000"/>
                </a:schemeClr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  <a:effectLst>
                <a:innerShdw blurRad="114300">
                  <a:schemeClr val="accent1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1">
                    <a:lumMod val="75000"/>
                  </a:schemeClr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E679-446D-B7AD-3470B2FC3CAF}"/>
              </c:ext>
            </c:extLst>
          </c:dPt>
          <c:dPt>
            <c:idx val="1"/>
            <c:bubble3D val="0"/>
            <c:spPr>
              <a:solidFill>
                <a:schemeClr val="accent2">
                  <a:alpha val="90000"/>
                </a:schemeClr>
              </a:solidFill>
              <a:ln w="19050">
                <a:solidFill>
                  <a:schemeClr val="accent2">
                    <a:lumMod val="75000"/>
                  </a:schemeClr>
                </a:solidFill>
              </a:ln>
              <a:effectLst>
                <a:innerShdw blurRad="114300">
                  <a:schemeClr val="accent2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2">
                    <a:lumMod val="75000"/>
                  </a:schemeClr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E679-446D-B7AD-3470B2FC3CAF}"/>
              </c:ext>
            </c:extLst>
          </c:dPt>
          <c:dPt>
            <c:idx val="2"/>
            <c:bubble3D val="0"/>
            <c:spPr>
              <a:solidFill>
                <a:schemeClr val="accent3">
                  <a:alpha val="90000"/>
                </a:schemeClr>
              </a:solidFill>
              <a:ln w="19050">
                <a:solidFill>
                  <a:schemeClr val="accent3">
                    <a:lumMod val="75000"/>
                  </a:schemeClr>
                </a:solidFill>
              </a:ln>
              <a:effectLst>
                <a:innerShdw blurRad="114300">
                  <a:schemeClr val="accent3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3">
                    <a:lumMod val="75000"/>
                  </a:schemeClr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E679-446D-B7AD-3470B2FC3CAF}"/>
              </c:ext>
            </c:extLst>
          </c:dPt>
          <c:dPt>
            <c:idx val="3"/>
            <c:bubble3D val="0"/>
            <c:spPr>
              <a:solidFill>
                <a:schemeClr val="accent4">
                  <a:alpha val="90000"/>
                </a:schemeClr>
              </a:solidFill>
              <a:ln w="19050">
                <a:solidFill>
                  <a:schemeClr val="accent4">
                    <a:lumMod val="75000"/>
                  </a:schemeClr>
                </a:solidFill>
              </a:ln>
              <a:effectLst>
                <a:innerShdw blurRad="114300">
                  <a:schemeClr val="accent4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4">
                    <a:lumMod val="75000"/>
                  </a:schemeClr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E679-446D-B7AD-3470B2FC3CAF}"/>
              </c:ext>
            </c:extLst>
          </c:dPt>
          <c:dLbls>
            <c:dLbl>
              <c:idx val="0"/>
              <c:layout>
                <c:manualLayout>
                  <c:x val="-0.13249453193350835"/>
                  <c:y val="0.3536111111111111"/>
                </c:manualLayout>
              </c:layout>
              <c:spPr>
                <a:solidFill>
                  <a:sysClr val="window" lastClr="FFFFFF">
                    <a:alpha val="90000"/>
                  </a:sysClr>
                </a:solidFill>
                <a:ln w="12700" cap="flat" cmpd="sng" algn="ctr">
                  <a:solidFill>
                    <a:srgbClr val="5B9BD5"/>
                  </a:solidFill>
                  <a:round/>
                </a:ln>
                <a:effectLst>
                  <a:outerShdw blurRad="50800" dist="38100" dir="2700000" algn="tl" rotWithShape="0">
                    <a:srgbClr val="5B9BD5">
                      <a:lumMod val="75000"/>
                      <a:alpha val="40000"/>
                    </a:srgbClr>
                  </a:outerShdw>
                </a:effectLst>
              </c:spPr>
              <c:txPr>
                <a:bodyPr rot="0" spcFirstLastPara="1" vertOverflow="clip" horzOverflow="clip" vert="horz" wrap="square" lIns="36576" tIns="18288" rIns="36576" bIns="18288" anchor="ctr" anchorCtr="1">
                  <a:spAutoFit/>
                </a:bodyPr>
                <a:lstStyle/>
                <a:p>
                  <a:pPr>
                    <a:defRPr sz="1800" b="0" i="0" u="none" strike="noStrike" kern="1200" baseline="0">
                      <a:solidFill>
                        <a:schemeClr val="accent1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sr-Latn-R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solidFill>
                      <a:schemeClr val="lt1">
                        <a:alpha val="90000"/>
                      </a:schemeClr>
                    </a:solidFill>
                    <a:ln w="12700" cap="flat" cmpd="sng" algn="ctr">
                      <a:solidFill>
                        <a:schemeClr val="accent1"/>
                      </a:solidFill>
                      <a:round/>
                    </a:ln>
                  </c15:spPr>
                  <c15:layout/>
                </c:ext>
                <c:ext xmlns:c16="http://schemas.microsoft.com/office/drawing/2014/chart" uri="{C3380CC4-5D6E-409C-BE32-E72D297353CC}">
                  <c16:uniqueId val="{00000001-E679-446D-B7AD-3470B2FC3CAF}"/>
                </c:ext>
              </c:extLst>
            </c:dLbl>
            <c:dLbl>
              <c:idx val="1"/>
              <c:spPr>
                <a:solidFill>
                  <a:sysClr val="window" lastClr="FFFFFF">
                    <a:alpha val="90000"/>
                  </a:sysClr>
                </a:solidFill>
                <a:ln w="12700" cap="flat" cmpd="sng" algn="ctr">
                  <a:solidFill>
                    <a:srgbClr val="5B9BD5"/>
                  </a:solidFill>
                  <a:round/>
                </a:ln>
                <a:effectLst>
                  <a:outerShdw blurRad="50800" dist="38100" dir="2700000" algn="tl" rotWithShape="0">
                    <a:srgbClr val="5B9BD5">
                      <a:lumMod val="75000"/>
                      <a:alpha val="40000"/>
                    </a:srgbClr>
                  </a:outerShdw>
                </a:effectLst>
              </c:spPr>
              <c:txPr>
                <a:bodyPr rot="0" spcFirstLastPara="1" vertOverflow="clip" horzOverflow="clip" vert="horz" wrap="square" lIns="36576" tIns="18288" rIns="36576" bIns="18288" anchor="ctr" anchorCtr="1">
                  <a:spAutoFit/>
                </a:bodyPr>
                <a:lstStyle/>
                <a:p>
                  <a:pPr>
                    <a:defRPr sz="1800" b="0" i="0" u="none" strike="noStrike" kern="1200" baseline="0">
                      <a:solidFill>
                        <a:schemeClr val="accent2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sr-Latn-RS"/>
                </a:p>
              </c:txPr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3"/>
                  </a:solidFill>
                  <a:round/>
                </a:ln>
                <a:effectLst>
                  <a:outerShdw blurRad="50800" dist="38100" dir="2700000" algn="tl" rotWithShape="0">
                    <a:schemeClr val="accent3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0" i="0" u="none" strike="noStrike" kern="1200" baseline="0">
                      <a:solidFill>
                        <a:schemeClr val="accent3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sr-Latn-RS"/>
                </a:p>
              </c:txPr>
              <c:dLblPos val="inEnd"/>
              <c:showLegendKey val="0"/>
              <c:showVal val="1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E679-446D-B7AD-3470B2FC3CAF}"/>
                </c:ext>
              </c:extLst>
            </c:dLbl>
            <c:dLbl>
              <c:idx val="3"/>
              <c:spPr>
                <a:solidFill>
                  <a:sysClr val="window" lastClr="FFFFFF">
                    <a:alpha val="90000"/>
                  </a:sysClr>
                </a:solidFill>
                <a:ln w="12700" cap="flat" cmpd="sng" algn="ctr">
                  <a:solidFill>
                    <a:srgbClr val="5B9BD5"/>
                  </a:solidFill>
                  <a:round/>
                </a:ln>
                <a:effectLst>
                  <a:outerShdw blurRad="50800" dist="38100" dir="2700000" algn="tl" rotWithShape="0">
                    <a:srgbClr val="5B9BD5">
                      <a:lumMod val="75000"/>
                      <a:alpha val="40000"/>
                    </a:srgbClr>
                  </a:outerShdw>
                </a:effectLst>
              </c:spPr>
              <c:txPr>
                <a:bodyPr rot="0" spcFirstLastPara="1" vertOverflow="clip" horzOverflow="clip" vert="horz" wrap="square" lIns="36576" tIns="18288" rIns="36576" bIns="18288" anchor="ctr" anchorCtr="1">
                  <a:spAutoFit/>
                </a:bodyPr>
                <a:lstStyle/>
                <a:p>
                  <a:pPr>
                    <a:defRPr sz="1800" b="0" i="0" u="none" strike="noStrike" kern="1200" baseline="0">
                      <a:solidFill>
                        <a:schemeClr val="accent4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sr-Latn-RS"/>
                </a:p>
              </c:txPr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</c:dLbl>
            <c:spPr>
              <a:solidFill>
                <a:sysClr val="window" lastClr="FFFFFF">
                  <a:alpha val="90000"/>
                </a:sysClr>
              </a:solidFill>
              <a:ln w="12700" cap="flat" cmpd="sng" algn="ctr">
                <a:solidFill>
                  <a:srgbClr val="5B9BD5"/>
                </a:solidFill>
                <a:round/>
              </a:ln>
              <a:effectLst>
                <a:outerShdw blurRad="50800" dist="38100" dir="2700000" algn="tl" rotWithShape="0">
                  <a:srgbClr val="5B9BD5">
                    <a:lumMod val="75000"/>
                    <a:alpha val="40000"/>
                  </a:srgbClr>
                </a:outerShdw>
              </a:effectLst>
            </c:sp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1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solidFill>
                    <a:schemeClr val="lt1">
                      <a:alpha val="90000"/>
                    </a:schemeClr>
                  </a:solidFill>
                  <a:ln w="12700" cap="flat" cmpd="sng" algn="ctr">
                    <a:solidFill>
                      <a:schemeClr val="accent1"/>
                    </a:solidFill>
                    <a:round/>
                  </a:ln>
                </c15:spPr>
              </c:ext>
            </c:extLst>
          </c:dLbls>
          <c:cat>
            <c:strRef>
              <c:f>List1!$A$1:$A$4</c:f>
              <c:strCache>
                <c:ptCount val="4"/>
                <c:pt idx="0">
                  <c:v>u potpunosti</c:v>
                </c:pt>
                <c:pt idx="1">
                  <c:v>uglavnom samostalno</c:v>
                </c:pt>
                <c:pt idx="2">
                  <c:v>pola -pola</c:v>
                </c:pt>
                <c:pt idx="3">
                  <c:v>isključivo uz pomoć</c:v>
                </c:pt>
              </c:strCache>
            </c:strRef>
          </c:cat>
          <c:val>
            <c:numRef>
              <c:f>List1!$B$1:$B$4</c:f>
              <c:numCache>
                <c:formatCode>General</c:formatCode>
                <c:ptCount val="4"/>
                <c:pt idx="0">
                  <c:v>20</c:v>
                </c:pt>
                <c:pt idx="1">
                  <c:v>155</c:v>
                </c:pt>
                <c:pt idx="2">
                  <c:v>113</c:v>
                </c:pt>
                <c:pt idx="3">
                  <c:v>26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E679-446D-B7AD-3470B2FC3CAF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/>
      </a:pPr>
      <a:endParaRPr lang="sr-Latn-R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3.0555555555555555E-2"/>
          <c:y val="0.22982456140350882"/>
          <c:w val="0.93888888888888888"/>
          <c:h val="0.70779727095516565"/>
        </c:manualLayout>
      </c:layout>
      <c:doughnutChart>
        <c:varyColors val="1"/>
        <c:ser>
          <c:idx val="0"/>
          <c:order val="0"/>
          <c:explosion val="28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202B-46F6-A614-56DE770FE6D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202B-46F6-A614-56DE770FE6DD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202B-46F6-A614-56DE770FE6DD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202B-46F6-A614-56DE770FE6DD}"/>
              </c:ext>
            </c:extLst>
          </c:dPt>
          <c:dLbls>
            <c:dLbl>
              <c:idx val="1"/>
              <c:layout>
                <c:manualLayout>
                  <c:x val="-2.4509803921568853E-3"/>
                  <c:y val="0.11090841483699956"/>
                </c:manualLayout>
              </c:layout>
              <c:tx>
                <c:rich>
                  <a:bodyPr/>
                  <a:lstStyle/>
                  <a:p>
                    <a:fld id="{130B3F0D-C1EF-405A-A51C-2DFB25DC6745}" type="CATEGORYNAME">
                      <a:rPr lang="pl-PL" sz="1100"/>
                      <a:pPr/>
                      <a:t>[NAZIV KATEGORIJE]</a:t>
                    </a:fld>
                    <a:r>
                      <a:rPr lang="pl-PL" sz="1100" baseline="0" dirty="0"/>
                      <a:t>
</a:t>
                    </a:r>
                    <a:fld id="{ECD4E256-D99E-4B5A-94D6-050A1D841FBA}" type="PERCENTAGE">
                      <a:rPr lang="pl-PL" sz="1100" baseline="0"/>
                      <a:pPr/>
                      <a:t>[POSTOTAK]</a:t>
                    </a:fld>
                    <a:endParaRPr lang="pl-PL" sz="1100" baseline="0" dirty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0.2768494287478771"/>
                      <c:h val="0.21693120598767551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202B-46F6-A614-56DE770FE6DD}"/>
                </c:ext>
              </c:extLst>
            </c:dLbl>
            <c:dLbl>
              <c:idx val="2"/>
              <c:layout>
                <c:manualLayout>
                  <c:x val="0.1642156862745098"/>
                  <c:y val="-0.65961320403057633"/>
                </c:manualLayout>
              </c:layout>
              <c:spPr>
                <a:pattFill prst="pct75">
                  <a:fgClr>
                    <a:schemeClr val="dk1">
                      <a:lumMod val="75000"/>
                      <a:lumOff val="25000"/>
                    </a:schemeClr>
                  </a:fgClr>
                  <a:bgClr>
                    <a:schemeClr val="dk1">
                      <a:lumMod val="65000"/>
                      <a:lumOff val="35000"/>
                    </a:schemeClr>
                  </a:bgClr>
                </a:pattFill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10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sr-Latn-RS"/>
                </a:p>
              </c:txPr>
              <c:showLegendKey val="0"/>
              <c:showVal val="1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202B-46F6-A614-56DE770FE6DD}"/>
                </c:ext>
              </c:extLst>
            </c:dLbl>
            <c:spPr>
              <a:pattFill prst="pct75">
                <a:fgClr>
                  <a:sysClr val="windowText" lastClr="000000">
                    <a:lumMod val="75000"/>
                    <a:lumOff val="25000"/>
                  </a:sysClr>
                </a:fgClr>
                <a:bgClr>
                  <a:sysClr val="windowText" lastClr="000000">
                    <a:lumMod val="65000"/>
                    <a:lumOff val="35000"/>
                  </a:sys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pattFill prst="pct75">
                    <a:fgClr>
                      <a:schemeClr val="dk1">
                        <a:lumMod val="75000"/>
                        <a:lumOff val="25000"/>
                      </a:schemeClr>
                    </a:fgClr>
                    <a:bgClr>
                      <a:schemeClr val="dk1">
                        <a:lumMod val="65000"/>
                        <a:lumOff val="35000"/>
                      </a:schemeClr>
                    </a:bgClr>
                  </a:pattFill>
                  <a:ln>
                    <a:noFill/>
                  </a:ln>
                </c15:spPr>
                <c15:layout/>
              </c:ext>
            </c:extLst>
          </c:dLbls>
          <c:cat>
            <c:strRef>
              <c:f>List1!$A$1:$A$4</c:f>
              <c:strCache>
                <c:ptCount val="3"/>
                <c:pt idx="0">
                  <c:v>više sam angažiran u školi na daljinu nego u redovnoj školi</c:v>
                </c:pt>
                <c:pt idx="1">
                  <c:v>Manje sam angažiran u školi na daljinu</c:v>
                </c:pt>
                <c:pt idx="2">
                  <c:v>Jednako sam angažiran u školi na daljinu kao i u redovnoj</c:v>
                </c:pt>
              </c:strCache>
            </c:strRef>
          </c:cat>
          <c:val>
            <c:numRef>
              <c:f>List1!$B$1:$B$4</c:f>
              <c:numCache>
                <c:formatCode>General</c:formatCode>
                <c:ptCount val="4"/>
                <c:pt idx="0">
                  <c:v>212</c:v>
                </c:pt>
                <c:pt idx="1">
                  <c:v>8</c:v>
                </c:pt>
                <c:pt idx="2">
                  <c:v>95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202B-46F6-A614-56DE770FE6DD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6625714065153618"/>
          <c:y val="0.13148415498864943"/>
          <c:w val="0.33374285934846382"/>
          <c:h val="0.50930449438770331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 sz="1200"/>
      </a:pPr>
      <a:endParaRPr lang="sr-Latn-RS"/>
    </a:p>
  </c:txPr>
  <c:externalData r:id="rId2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63">
  <cs:axisTitle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000" b="0" i="0" u="none" strike="noStrike" kern="1200" baseline="0">
      <a:effectLst/>
    </cs:defRPr>
    <cs:bodyPr rot="0" spcFirstLastPara="1" vertOverflow="clip" horzOverflow="clip" vert="horz" wrap="square" lIns="38100" tIns="19050" rIns="38100" bIns="19050" anchor="ctr" anchorCtr="1">
      <a:spAutoFit/>
    </cs:bodyPr>
  </cs:dataLabel>
  <cs:dataLabelCallout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000" b="0" i="0" u="none" strike="noStrike" kern="1200" baseline="0">
      <a:effectLst/>
    </cs:defRPr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tx1"/>
    </cs:fontRef>
    <cs:spPr>
      <a:solidFill>
        <a:schemeClr val="phClr">
          <a:alpha val="90000"/>
        </a:schemeClr>
      </a:solidFill>
      <a:ln w="19050">
        <a:solidFill>
          <a:schemeClr val="phClr">
            <a:lumMod val="75000"/>
          </a:schemeClr>
        </a:solidFill>
      </a:ln>
      <a:effectLst>
        <a:innerShdw blurRad="114300">
          <a:schemeClr val="phClr">
            <a:lumMod val="75000"/>
          </a:schemeClr>
        </a:innerShdw>
      </a:effectLst>
      <a:scene3d>
        <a:camera prst="orthographicFront"/>
        <a:lightRig rig="threePt" dir="t"/>
      </a:scene3d>
      <a:sp3d contourW="19050" prstMaterial="flat">
        <a:contourClr>
          <a:schemeClr val="accent4">
            <a:lumMod val="75000"/>
          </a:schemeClr>
        </a:contourClr>
      </a:sp3d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00" b="1" kern="1200" cap="all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F9AD49-C102-4F3D-9888-6CC59F405F7E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22045A-B8C5-4A22-8D1D-07CE32E642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4036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22045A-B8C5-4A22-8D1D-07CE32E6424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1545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 smtClean="0"/>
              <a:t>Kliknite da biste uredili stil podnaslova matrice</a:t>
            </a:r>
            <a:endParaRPr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398B0-9889-4CC8-B907-D98605BEAF64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2879E-C818-4229-9446-7328FF74B2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467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398B0-9889-4CC8-B907-D98605BEAF64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2879E-C818-4229-9446-7328FF74B2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712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398B0-9889-4CC8-B907-D98605BEAF64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2879E-C818-4229-9446-7328FF74B2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4769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398B0-9889-4CC8-B907-D98605BEAF64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2879E-C818-4229-9446-7328FF74B2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411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398B0-9889-4CC8-B907-D98605BEAF64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2879E-C818-4229-9446-7328FF74B2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2732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398B0-9889-4CC8-B907-D98605BEAF64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2879E-C818-4229-9446-7328FF74B2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445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398B0-9889-4CC8-B907-D98605BEAF64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2879E-C818-4229-9446-7328FF74B2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0421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398B0-9889-4CC8-B907-D98605BEAF64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2879E-C818-4229-9446-7328FF74B2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2620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398B0-9889-4CC8-B907-D98605BEAF64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2879E-C818-4229-9446-7328FF74B2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4664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398B0-9889-4CC8-B907-D98605BEAF64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2879E-C818-4229-9446-7328FF74B2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6403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398B0-9889-4CC8-B907-D98605BEAF64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2879E-C818-4229-9446-7328FF74B2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7525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8398B0-9889-4CC8-B907-D98605BEAF64}" type="datetimeFigureOut">
              <a:rPr lang="en-US" smtClean="0"/>
              <a:t>4/27/2020</a:t>
            </a:fld>
            <a:endParaRPr lang="en-US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42879E-C818-4229-9446-7328FF74B2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4158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Rezultati upitnika za roditelje učenika NIŽIH </a:t>
            </a:r>
            <a:r>
              <a:rPr lang="hr-HR" dirty="0" err="1" smtClean="0"/>
              <a:t>r.o</a:t>
            </a:r>
            <a:r>
              <a:rPr lang="hr-HR" dirty="0" smtClean="0"/>
              <a:t> nastavi na daljinu</a:t>
            </a:r>
            <a:endParaRPr lang="en-US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 smtClean="0"/>
              <a:t>Provedba i analiza: pedagoginja Dubravka K.</a:t>
            </a:r>
          </a:p>
          <a:p>
            <a:r>
              <a:rPr lang="hr-HR" dirty="0" smtClean="0"/>
              <a:t>OŠ Ravne njive-</a:t>
            </a:r>
            <a:r>
              <a:rPr lang="hr-HR" dirty="0" err="1" smtClean="0"/>
              <a:t>Neslanovac</a:t>
            </a:r>
            <a:endParaRPr lang="hr-HR" dirty="0" smtClean="0"/>
          </a:p>
          <a:p>
            <a:r>
              <a:rPr lang="hr-HR" smtClean="0"/>
              <a:t>11.4.-23.4.2020</a:t>
            </a:r>
            <a:r>
              <a:rPr lang="hr-HR" dirty="0" smtClean="0"/>
              <a:t>. vrijeme provedbe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55678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Gradivo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se </a:t>
            </a:r>
            <a:r>
              <a:rPr lang="en-US" dirty="0" err="1" smtClean="0"/>
              <a:t>obrađuje</a:t>
            </a:r>
            <a:r>
              <a:rPr lang="en-US" dirty="0" smtClean="0"/>
              <a:t> </a:t>
            </a:r>
            <a:r>
              <a:rPr lang="en-US" dirty="0" err="1" smtClean="0"/>
              <a:t>putem</a:t>
            </a:r>
            <a:r>
              <a:rPr lang="en-US" dirty="0" smtClean="0"/>
              <a:t> </a:t>
            </a:r>
            <a:r>
              <a:rPr lang="en-US" dirty="0" err="1" smtClean="0"/>
              <a:t>nastave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daljinu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 err="1" smtClean="0"/>
              <a:t>dijete</a:t>
            </a:r>
            <a:r>
              <a:rPr lang="en-US" b="1" dirty="0" smtClean="0"/>
              <a:t> u </a:t>
            </a:r>
            <a:r>
              <a:rPr lang="en-US" b="1" dirty="0" err="1" smtClean="0"/>
              <a:t>potpunosti</a:t>
            </a:r>
            <a:r>
              <a:rPr lang="en-US" b="1" dirty="0" smtClean="0"/>
              <a:t> </a:t>
            </a:r>
            <a:r>
              <a:rPr lang="en-US" b="1" dirty="0" err="1" smtClean="0"/>
              <a:t>razumije</a:t>
            </a:r>
            <a:r>
              <a:rPr lang="en-US" b="1" dirty="0" smtClean="0"/>
              <a:t>, </a:t>
            </a:r>
            <a:r>
              <a:rPr lang="en-US" b="1" dirty="0" err="1" smtClean="0"/>
              <a:t>nije</a:t>
            </a:r>
            <a:r>
              <a:rPr lang="en-US" b="1" dirty="0" smtClean="0"/>
              <a:t> </a:t>
            </a:r>
            <a:r>
              <a:rPr lang="en-US" b="1" dirty="0" err="1" smtClean="0"/>
              <a:t>potrebno</a:t>
            </a:r>
            <a:r>
              <a:rPr lang="en-US" b="1" dirty="0" smtClean="0"/>
              <a:t> </a:t>
            </a:r>
            <a:r>
              <a:rPr lang="en-US" b="1" dirty="0" err="1" smtClean="0"/>
              <a:t>nikakvo</a:t>
            </a:r>
            <a:r>
              <a:rPr lang="en-US" b="1" dirty="0" smtClean="0"/>
              <a:t> </a:t>
            </a:r>
            <a:r>
              <a:rPr lang="en-US" b="1" dirty="0" err="1" smtClean="0"/>
              <a:t>dodatno</a:t>
            </a:r>
            <a:r>
              <a:rPr lang="en-US" b="1" dirty="0" smtClean="0"/>
              <a:t> </a:t>
            </a:r>
            <a:r>
              <a:rPr lang="en-US" b="1" dirty="0" err="1" smtClean="0"/>
              <a:t>pojašnjenje</a:t>
            </a:r>
            <a:r>
              <a:rPr lang="en-US" b="1" dirty="0" smtClean="0"/>
              <a:t> s </a:t>
            </a:r>
            <a:r>
              <a:rPr lang="en-US" b="1" dirty="0" err="1" smtClean="0"/>
              <a:t>moje</a:t>
            </a:r>
            <a:r>
              <a:rPr lang="en-US" b="1" dirty="0" smtClean="0"/>
              <a:t> </a:t>
            </a:r>
            <a:r>
              <a:rPr lang="en-US" b="1" dirty="0" err="1" smtClean="0"/>
              <a:t>strane</a:t>
            </a:r>
            <a:r>
              <a:rPr lang="hr-HR" b="1" dirty="0"/>
              <a:t> </a:t>
            </a:r>
            <a:r>
              <a:rPr lang="hr-HR" b="1" dirty="0" smtClean="0">
                <a:solidFill>
                  <a:srgbClr val="FF0000"/>
                </a:solidFill>
              </a:rPr>
              <a:t>SAMO 16%</a:t>
            </a:r>
          </a:p>
          <a:p>
            <a:endParaRPr lang="hr-HR" dirty="0" smtClean="0">
              <a:solidFill>
                <a:srgbClr val="FF0000"/>
              </a:solidFill>
            </a:endParaRPr>
          </a:p>
          <a:p>
            <a:r>
              <a:rPr lang="hr-HR" b="1" dirty="0" smtClean="0">
                <a:solidFill>
                  <a:srgbClr val="FF0000"/>
                </a:solidFill>
              </a:rPr>
              <a:t>Pojašnjenje roditelja treba: 84%učenika nižih razreda</a:t>
            </a:r>
            <a:r>
              <a:rPr lang="en-US" dirty="0" smtClean="0">
                <a:solidFill>
                  <a:srgbClr val="FF0000"/>
                </a:solidFill>
              </a:rPr>
              <a:t>	</a:t>
            </a:r>
          </a:p>
          <a:p>
            <a:r>
              <a:rPr lang="en-US" dirty="0" err="1" smtClean="0"/>
              <a:t>dijete</a:t>
            </a:r>
            <a:r>
              <a:rPr lang="en-US" dirty="0" smtClean="0"/>
              <a:t> </a:t>
            </a:r>
            <a:r>
              <a:rPr lang="en-US" dirty="0" err="1" smtClean="0"/>
              <a:t>uglavnom</a:t>
            </a:r>
            <a:r>
              <a:rPr lang="en-US" dirty="0" smtClean="0"/>
              <a:t> </a:t>
            </a:r>
            <a:r>
              <a:rPr lang="en-US" dirty="0" err="1" smtClean="0"/>
              <a:t>razumije</a:t>
            </a:r>
            <a:r>
              <a:rPr lang="en-US" dirty="0" smtClean="0"/>
              <a:t>, </a:t>
            </a:r>
            <a:r>
              <a:rPr lang="en-US" dirty="0" err="1" smtClean="0"/>
              <a:t>tek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0000"/>
                </a:solidFill>
              </a:rPr>
              <a:t>povremeno</a:t>
            </a:r>
            <a:r>
              <a:rPr lang="en-US" dirty="0" smtClean="0"/>
              <a:t> je </a:t>
            </a:r>
            <a:r>
              <a:rPr lang="en-US" dirty="0" err="1" smtClean="0"/>
              <a:t>potrebno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0000"/>
                </a:solidFill>
              </a:rPr>
              <a:t>dodatno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pojašnjenje</a:t>
            </a:r>
            <a:r>
              <a:rPr lang="en-US" dirty="0" smtClean="0">
                <a:solidFill>
                  <a:srgbClr val="FF0000"/>
                </a:solidFill>
              </a:rPr>
              <a:t> s </a:t>
            </a:r>
            <a:r>
              <a:rPr lang="en-US" dirty="0" err="1" smtClean="0">
                <a:solidFill>
                  <a:srgbClr val="FF0000"/>
                </a:solidFill>
              </a:rPr>
              <a:t>moje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strane</a:t>
            </a:r>
            <a:r>
              <a:rPr lang="en-US" dirty="0" smtClean="0">
                <a:solidFill>
                  <a:srgbClr val="FF0000"/>
                </a:solidFill>
              </a:rPr>
              <a:t>	</a:t>
            </a:r>
            <a:r>
              <a:rPr lang="hr-HR" dirty="0" smtClean="0">
                <a:solidFill>
                  <a:srgbClr val="FF0000"/>
                </a:solidFill>
              </a:rPr>
              <a:t> 65%</a:t>
            </a:r>
            <a:endParaRPr lang="en-US" dirty="0" smtClean="0"/>
          </a:p>
          <a:p>
            <a:r>
              <a:rPr lang="en-US" dirty="0" err="1" smtClean="0">
                <a:solidFill>
                  <a:srgbClr val="FF0000"/>
                </a:solidFill>
              </a:rPr>
              <a:t>dijete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djelomično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razumije</a:t>
            </a:r>
            <a:r>
              <a:rPr lang="en-US" dirty="0" smtClean="0">
                <a:solidFill>
                  <a:srgbClr val="FF0000"/>
                </a:solidFill>
              </a:rPr>
              <a:t>, </a:t>
            </a:r>
            <a:r>
              <a:rPr lang="en-US" dirty="0" err="1" smtClean="0">
                <a:solidFill>
                  <a:srgbClr val="FF0000"/>
                </a:solidFill>
              </a:rPr>
              <a:t>češće</a:t>
            </a:r>
            <a:r>
              <a:rPr lang="en-US" dirty="0" smtClean="0">
                <a:solidFill>
                  <a:srgbClr val="FF0000"/>
                </a:solidFill>
              </a:rPr>
              <a:t> je </a:t>
            </a:r>
            <a:r>
              <a:rPr lang="en-US" dirty="0" err="1" smtClean="0">
                <a:solidFill>
                  <a:srgbClr val="FF0000"/>
                </a:solidFill>
              </a:rPr>
              <a:t>potrebno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dodatno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pojašnjenje</a:t>
            </a:r>
            <a:r>
              <a:rPr lang="en-US" dirty="0" smtClean="0">
                <a:solidFill>
                  <a:srgbClr val="FF0000"/>
                </a:solidFill>
              </a:rPr>
              <a:t> s </a:t>
            </a:r>
            <a:r>
              <a:rPr lang="en-US" dirty="0" err="1" smtClean="0">
                <a:solidFill>
                  <a:srgbClr val="FF0000"/>
                </a:solidFill>
              </a:rPr>
              <a:t>moje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strane</a:t>
            </a:r>
            <a:r>
              <a:rPr lang="hr-HR" dirty="0" smtClean="0"/>
              <a:t> (16%)</a:t>
            </a:r>
            <a:r>
              <a:rPr lang="en-US" dirty="0" smtClean="0"/>
              <a:t>	</a:t>
            </a:r>
          </a:p>
          <a:p>
            <a:r>
              <a:rPr lang="en-US" dirty="0" err="1" smtClean="0"/>
              <a:t>dijete</a:t>
            </a:r>
            <a:r>
              <a:rPr lang="en-US" dirty="0" smtClean="0"/>
              <a:t> ne </a:t>
            </a:r>
            <a:r>
              <a:rPr lang="en-US" dirty="0" err="1" smtClean="0"/>
              <a:t>razumije</a:t>
            </a:r>
            <a:r>
              <a:rPr lang="en-US" dirty="0" smtClean="0"/>
              <a:t>, </a:t>
            </a:r>
            <a:r>
              <a:rPr lang="en-US" dirty="0" err="1" smtClean="0"/>
              <a:t>potrebno</a:t>
            </a:r>
            <a:r>
              <a:rPr lang="en-US" dirty="0" smtClean="0"/>
              <a:t> je </a:t>
            </a:r>
            <a:r>
              <a:rPr lang="en-US" dirty="0" err="1" smtClean="0">
                <a:solidFill>
                  <a:srgbClr val="FF0000"/>
                </a:solidFill>
              </a:rPr>
              <a:t>stalno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pojašnjenje</a:t>
            </a:r>
            <a:r>
              <a:rPr lang="en-US" dirty="0" smtClean="0">
                <a:solidFill>
                  <a:srgbClr val="FF0000"/>
                </a:solidFill>
              </a:rPr>
              <a:t> s </a:t>
            </a:r>
            <a:r>
              <a:rPr lang="en-US" dirty="0" err="1" smtClean="0">
                <a:solidFill>
                  <a:srgbClr val="FF0000"/>
                </a:solidFill>
              </a:rPr>
              <a:t>moje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strane</a:t>
            </a:r>
            <a:r>
              <a:rPr lang="en-US" dirty="0" smtClean="0">
                <a:solidFill>
                  <a:srgbClr val="FF0000"/>
                </a:solidFill>
              </a:rPr>
              <a:t>	</a:t>
            </a:r>
            <a:r>
              <a:rPr lang="hr-HR" dirty="0" smtClean="0">
                <a:solidFill>
                  <a:srgbClr val="FF0000"/>
                </a:solidFill>
              </a:rPr>
              <a:t>(3%) </a:t>
            </a:r>
            <a:endParaRPr lang="en-US" dirty="0"/>
          </a:p>
        </p:txBody>
      </p:sp>
      <p:pic>
        <p:nvPicPr>
          <p:cNvPr id="9" name="Rezervirano mjesto sadržaja 8"/>
          <p:cNvPicPr>
            <a:picLocks noGrp="1" noChangeAspect="1"/>
          </p:cNvPicPr>
          <p:nvPr>
            <p:ph sz="half" idx="2"/>
          </p:nvPr>
        </p:nvPicPr>
        <p:blipFill rotWithShape="1">
          <a:blip r:embed="rId2"/>
          <a:srcRect t="308" b="-308"/>
          <a:stretch/>
        </p:blipFill>
        <p:spPr>
          <a:xfrm>
            <a:off x="6317673" y="1825626"/>
            <a:ext cx="4862945" cy="4492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29398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800" b="1" dirty="0" smtClean="0">
                <a:solidFill>
                  <a:srgbClr val="FF0000"/>
                </a:solidFill>
              </a:rPr>
              <a:t>Samostalnost učenika nižih r.u izradi domaćeg rada</a:t>
            </a:r>
            <a:r>
              <a:rPr lang="pl-PL" sz="2800" b="1" dirty="0" smtClean="0"/>
              <a:t/>
            </a:r>
            <a:br>
              <a:rPr lang="pl-PL" sz="2800" b="1" dirty="0" smtClean="0"/>
            </a:br>
            <a:r>
              <a:rPr lang="pl-PL" sz="2800" b="1" dirty="0" smtClean="0"/>
              <a:t>Zadaci koje učitelji/-ice zadaju za domaći rad:</a:t>
            </a:r>
            <a:endParaRPr lang="en-US" sz="2800" b="1" dirty="0"/>
          </a:p>
        </p:txBody>
      </p:sp>
      <p:pic>
        <p:nvPicPr>
          <p:cNvPr id="5" name="Rezervirano mjesto sadržaja 4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491651" y="1825624"/>
            <a:ext cx="5229643" cy="4173393"/>
          </a:xfrm>
          <a:prstGeom prst="rect">
            <a:avLst/>
          </a:prstGeom>
        </p:spPr>
      </p:pic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 err="1" smtClean="0">
                <a:solidFill>
                  <a:srgbClr val="FF0000"/>
                </a:solidFill>
              </a:rPr>
              <a:t>dijete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rješava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domaći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uradak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potpuno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samostalno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iz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svih</a:t>
            </a:r>
            <a:r>
              <a:rPr lang="en-US" b="1" dirty="0" smtClean="0">
                <a:solidFill>
                  <a:srgbClr val="FF0000"/>
                </a:solidFill>
              </a:rPr>
              <a:t> predmeta</a:t>
            </a:r>
            <a:r>
              <a:rPr lang="hr-HR" b="1" dirty="0" smtClean="0">
                <a:solidFill>
                  <a:srgbClr val="FF0000"/>
                </a:solidFill>
              </a:rPr>
              <a:t> SAMO 19%</a:t>
            </a:r>
            <a:r>
              <a:rPr lang="en-US" dirty="0" smtClean="0"/>
              <a:t>		</a:t>
            </a:r>
          </a:p>
          <a:p>
            <a:pPr marL="0" indent="0">
              <a:buNone/>
            </a:pPr>
            <a:r>
              <a:rPr lang="en-US" b="1" dirty="0" err="1" smtClean="0">
                <a:solidFill>
                  <a:srgbClr val="FF0000"/>
                </a:solidFill>
              </a:rPr>
              <a:t>dijete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uglavnom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rješava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domaće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uratke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samostalno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iz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većine</a:t>
            </a:r>
            <a:r>
              <a:rPr lang="en-US" b="1" dirty="0" smtClean="0">
                <a:solidFill>
                  <a:srgbClr val="FF0000"/>
                </a:solidFill>
              </a:rPr>
              <a:t> predmeta, </a:t>
            </a:r>
            <a:r>
              <a:rPr lang="en-US" b="1" dirty="0" err="1" smtClean="0">
                <a:solidFill>
                  <a:srgbClr val="FF0000"/>
                </a:solidFill>
              </a:rPr>
              <a:t>povremeno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traži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moju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pomoć</a:t>
            </a:r>
            <a:r>
              <a:rPr lang="hr-HR" b="1" dirty="0" smtClean="0">
                <a:solidFill>
                  <a:srgbClr val="FF0000"/>
                </a:solidFill>
              </a:rPr>
              <a:t> 66%</a:t>
            </a:r>
            <a:r>
              <a:rPr lang="en-US" dirty="0" smtClean="0"/>
              <a:t>		</a:t>
            </a:r>
          </a:p>
          <a:p>
            <a:pPr marL="0" indent="0">
              <a:buNone/>
            </a:pPr>
            <a:r>
              <a:rPr lang="en-US" dirty="0" err="1" smtClean="0">
                <a:solidFill>
                  <a:srgbClr val="00B0F0"/>
                </a:solidFill>
              </a:rPr>
              <a:t>dijete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rješava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domaće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uratke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uz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moju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pomoć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iz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većine</a:t>
            </a:r>
            <a:r>
              <a:rPr lang="en-US" dirty="0" smtClean="0">
                <a:solidFill>
                  <a:srgbClr val="FF0000"/>
                </a:solidFill>
              </a:rPr>
              <a:t> predmeta</a:t>
            </a:r>
            <a:r>
              <a:rPr lang="hr-HR" dirty="0" smtClean="0">
                <a:solidFill>
                  <a:srgbClr val="00B0F0"/>
                </a:solidFill>
              </a:rPr>
              <a:t>11%</a:t>
            </a:r>
            <a:r>
              <a:rPr lang="en-US" dirty="0" smtClean="0">
                <a:solidFill>
                  <a:srgbClr val="00B0F0"/>
                </a:solidFill>
              </a:rPr>
              <a:t>	</a:t>
            </a:r>
            <a:r>
              <a:rPr lang="hr-HR" dirty="0" smtClean="0">
                <a:solidFill>
                  <a:srgbClr val="00B0F0"/>
                </a:solidFill>
              </a:rPr>
              <a:t>36</a:t>
            </a:r>
            <a:r>
              <a:rPr lang="en-US" dirty="0" smtClean="0">
                <a:solidFill>
                  <a:srgbClr val="00B0F0"/>
                </a:solidFill>
              </a:rPr>
              <a:t>	</a:t>
            </a:r>
          </a:p>
          <a:p>
            <a:pPr marL="0" indent="0">
              <a:buNone/>
            </a:pPr>
            <a:r>
              <a:rPr lang="en-US" dirty="0" err="1" smtClean="0">
                <a:solidFill>
                  <a:srgbClr val="00B0F0"/>
                </a:solidFill>
              </a:rPr>
              <a:t>dijete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rješava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domaće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uratke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uz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moju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pomoć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iz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svih</a:t>
            </a:r>
            <a:r>
              <a:rPr lang="en-US" dirty="0" smtClean="0">
                <a:solidFill>
                  <a:srgbClr val="FF0000"/>
                </a:solidFill>
              </a:rPr>
              <a:t> predmeta</a:t>
            </a:r>
            <a:r>
              <a:rPr lang="hr-HR" dirty="0" smtClean="0">
                <a:solidFill>
                  <a:srgbClr val="FF0000"/>
                </a:solidFill>
              </a:rPr>
              <a:t> </a:t>
            </a:r>
            <a:r>
              <a:rPr lang="hr-HR" dirty="0" smtClean="0">
                <a:solidFill>
                  <a:srgbClr val="00B0F0"/>
                </a:solidFill>
              </a:rPr>
              <a:t>4%</a:t>
            </a:r>
            <a:r>
              <a:rPr lang="en-US" dirty="0" smtClean="0">
                <a:solidFill>
                  <a:srgbClr val="00B0F0"/>
                </a:solidFill>
              </a:rPr>
              <a:t>	</a:t>
            </a:r>
            <a:r>
              <a:rPr lang="hr-HR" dirty="0" smtClean="0">
                <a:solidFill>
                  <a:srgbClr val="00B0F0"/>
                </a:solidFill>
              </a:rPr>
              <a:t>11</a:t>
            </a:r>
          </a:p>
          <a:p>
            <a:pPr marL="0" indent="0">
              <a:buNone/>
            </a:pPr>
            <a:r>
              <a:rPr lang="hr-HR" b="1" dirty="0" smtClean="0">
                <a:solidFill>
                  <a:srgbClr val="FF0000"/>
                </a:solidFill>
              </a:rPr>
              <a:t>UZ POMOĆ RODITELJA: 81%</a:t>
            </a:r>
            <a:r>
              <a:rPr lang="en-US" dirty="0" smtClean="0">
                <a:solidFill>
                  <a:srgbClr val="FF0000"/>
                </a:solidFill>
              </a:rPr>
              <a:t>	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20578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Kako komunicirate s učiteljima /-</a:t>
            </a:r>
            <a:r>
              <a:rPr lang="hr-HR" dirty="0" err="1" smtClean="0"/>
              <a:t>icama</a:t>
            </a:r>
            <a:r>
              <a:rPr lang="hr-HR" dirty="0" smtClean="0"/>
              <a:t>:</a:t>
            </a:r>
            <a:br>
              <a:rPr lang="hr-HR" dirty="0" smtClean="0"/>
            </a:br>
            <a:endParaRPr lang="en-US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00B0F0"/>
                </a:solidFill>
              </a:rPr>
              <a:t>mobitelom</a:t>
            </a:r>
            <a:r>
              <a:rPr lang="en-US" dirty="0" smtClean="0">
                <a:solidFill>
                  <a:srgbClr val="00B0F0"/>
                </a:solidFill>
              </a:rPr>
              <a:t>	</a:t>
            </a:r>
            <a:r>
              <a:rPr lang="hr-HR" dirty="0" smtClean="0">
                <a:solidFill>
                  <a:srgbClr val="00B0F0"/>
                </a:solidFill>
              </a:rPr>
              <a:t> 70 %  </a:t>
            </a:r>
            <a:r>
              <a:rPr lang="en-US" dirty="0" smtClean="0"/>
              <a:t>	</a:t>
            </a:r>
          </a:p>
          <a:p>
            <a:r>
              <a:rPr lang="en-US" dirty="0" err="1" smtClean="0">
                <a:solidFill>
                  <a:srgbClr val="FFC000"/>
                </a:solidFill>
              </a:rPr>
              <a:t>elektroničkim</a:t>
            </a:r>
            <a:r>
              <a:rPr lang="en-US" dirty="0" smtClean="0">
                <a:solidFill>
                  <a:srgbClr val="FFC000"/>
                </a:solidFill>
              </a:rPr>
              <a:t> </a:t>
            </a:r>
            <a:r>
              <a:rPr lang="en-US" dirty="0" err="1" smtClean="0">
                <a:solidFill>
                  <a:srgbClr val="FFC000"/>
                </a:solidFill>
              </a:rPr>
              <a:t>putem</a:t>
            </a:r>
            <a:r>
              <a:rPr lang="en-US" dirty="0" smtClean="0">
                <a:solidFill>
                  <a:srgbClr val="FFC000"/>
                </a:solidFill>
              </a:rPr>
              <a:t>	</a:t>
            </a:r>
            <a:r>
              <a:rPr lang="hr-HR" dirty="0" smtClean="0">
                <a:solidFill>
                  <a:srgbClr val="FFC000"/>
                </a:solidFill>
              </a:rPr>
              <a:t>28%  </a:t>
            </a:r>
            <a:endParaRPr lang="en-US" dirty="0" smtClean="0"/>
          </a:p>
          <a:p>
            <a:r>
              <a:rPr lang="en-US" dirty="0" smtClean="0">
                <a:solidFill>
                  <a:srgbClr val="00B050"/>
                </a:solidFill>
              </a:rPr>
              <a:t>ne </a:t>
            </a:r>
            <a:r>
              <a:rPr lang="en-US" dirty="0" err="1" smtClean="0">
                <a:solidFill>
                  <a:srgbClr val="00B050"/>
                </a:solidFill>
              </a:rPr>
              <a:t>komuniciram</a:t>
            </a:r>
            <a:r>
              <a:rPr lang="en-US" dirty="0" smtClean="0">
                <a:solidFill>
                  <a:srgbClr val="00B050"/>
                </a:solidFill>
              </a:rPr>
              <a:t> s </a:t>
            </a:r>
            <a:r>
              <a:rPr lang="en-US" dirty="0" err="1" smtClean="0">
                <a:solidFill>
                  <a:srgbClr val="00B050"/>
                </a:solidFill>
              </a:rPr>
              <a:t>učiteljima</a:t>
            </a:r>
            <a:r>
              <a:rPr lang="en-US" dirty="0" smtClean="0">
                <a:solidFill>
                  <a:srgbClr val="00B050"/>
                </a:solidFill>
              </a:rPr>
              <a:t>/-</a:t>
            </a:r>
            <a:r>
              <a:rPr lang="en-US" dirty="0" err="1" smtClean="0">
                <a:solidFill>
                  <a:srgbClr val="00B050"/>
                </a:solidFill>
              </a:rPr>
              <a:t>icama</a:t>
            </a:r>
            <a:r>
              <a:rPr lang="hr-HR" dirty="0" smtClean="0">
                <a:solidFill>
                  <a:srgbClr val="00B050"/>
                </a:solidFill>
              </a:rPr>
              <a:t> 1%</a:t>
            </a:r>
            <a:r>
              <a:rPr lang="en-US" dirty="0" smtClean="0">
                <a:solidFill>
                  <a:srgbClr val="00B050"/>
                </a:solidFill>
              </a:rPr>
              <a:t>	</a:t>
            </a:r>
            <a:endParaRPr lang="en-US" dirty="0">
              <a:solidFill>
                <a:srgbClr val="00B050"/>
              </a:solidFill>
            </a:endParaRPr>
          </a:p>
        </p:txBody>
      </p:sp>
      <p:pic>
        <p:nvPicPr>
          <p:cNvPr id="5" name="Rezervirano mjesto sadržaja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802581" y="1825625"/>
            <a:ext cx="4087091" cy="3633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76702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600" dirty="0" smtClean="0"/>
              <a:t>10.</a:t>
            </a:r>
            <a:r>
              <a:rPr lang="en-US" sz="3600" dirty="0" err="1" smtClean="0"/>
              <a:t>Navedite</a:t>
            </a:r>
            <a:r>
              <a:rPr lang="en-US" sz="3600" dirty="0" smtClean="0"/>
              <a:t> </a:t>
            </a:r>
            <a:r>
              <a:rPr lang="en-US" sz="3600" dirty="0" err="1" smtClean="0"/>
              <a:t>načine</a:t>
            </a:r>
            <a:r>
              <a:rPr lang="en-US" sz="3600" dirty="0" smtClean="0"/>
              <a:t> </a:t>
            </a:r>
            <a:r>
              <a:rPr lang="en-US" sz="3600" dirty="0" err="1" smtClean="0"/>
              <a:t>na</a:t>
            </a:r>
            <a:r>
              <a:rPr lang="en-US" sz="3600" dirty="0" smtClean="0"/>
              <a:t> </a:t>
            </a:r>
            <a:r>
              <a:rPr lang="en-US" sz="3600" dirty="0" err="1" smtClean="0"/>
              <a:t>koje</a:t>
            </a:r>
            <a:r>
              <a:rPr lang="en-US" sz="3600" dirty="0" smtClean="0"/>
              <a:t> bi se </a:t>
            </a:r>
            <a:r>
              <a:rPr lang="en-US" sz="3600" dirty="0" err="1" smtClean="0"/>
              <a:t>mogla</a:t>
            </a:r>
            <a:r>
              <a:rPr lang="en-US" sz="3600" dirty="0" smtClean="0"/>
              <a:t> </a:t>
            </a:r>
            <a:r>
              <a:rPr lang="en-US" sz="3600" dirty="0" err="1" smtClean="0"/>
              <a:t>unaprijediti</a:t>
            </a:r>
            <a:r>
              <a:rPr lang="en-US" sz="3600" dirty="0" smtClean="0"/>
              <a:t> </a:t>
            </a:r>
            <a:r>
              <a:rPr lang="en-US" sz="3600" dirty="0" err="1" smtClean="0"/>
              <a:t>nastava</a:t>
            </a:r>
            <a:r>
              <a:rPr lang="en-US" sz="3600" dirty="0" smtClean="0"/>
              <a:t> </a:t>
            </a:r>
            <a:r>
              <a:rPr lang="en-US" sz="3600" dirty="0" err="1" smtClean="0"/>
              <a:t>na</a:t>
            </a:r>
            <a:r>
              <a:rPr lang="en-US" sz="3600" dirty="0" smtClean="0"/>
              <a:t> </a:t>
            </a:r>
            <a:r>
              <a:rPr lang="en-US" sz="3600" dirty="0" err="1" smtClean="0"/>
              <a:t>daljinu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/</a:t>
            </a:r>
            <a:r>
              <a:rPr lang="en-US" sz="3600" dirty="0" err="1" smtClean="0"/>
              <a:t>ili</a:t>
            </a:r>
            <a:r>
              <a:rPr lang="en-US" sz="3600" dirty="0" smtClean="0"/>
              <a:t> </a:t>
            </a:r>
            <a:r>
              <a:rPr lang="en-US" sz="3600" dirty="0" err="1" smtClean="0"/>
              <a:t>komunikacija</a:t>
            </a:r>
            <a:r>
              <a:rPr lang="en-US" sz="3600" dirty="0" smtClean="0"/>
              <a:t> s </a:t>
            </a:r>
            <a:r>
              <a:rPr lang="en-US" sz="3600" dirty="0" err="1" smtClean="0"/>
              <a:t>učiteljima</a:t>
            </a:r>
            <a:r>
              <a:rPr lang="hr-HR" sz="3600" dirty="0"/>
              <a:t>!</a:t>
            </a:r>
            <a:endParaRPr lang="en-US" sz="36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hr-HR" dirty="0" smtClean="0"/>
              <a:t>159 0dgovora, komentara i prijedloga roditelja:</a:t>
            </a:r>
          </a:p>
          <a:p>
            <a:pPr marL="0" indent="0">
              <a:buNone/>
            </a:pPr>
            <a:r>
              <a:rPr lang="hr-HR" b="1" dirty="0" smtClean="0"/>
              <a:t>Okvirno gledano</a:t>
            </a:r>
            <a:r>
              <a:rPr lang="hr-HR" b="1" dirty="0" smtClean="0">
                <a:solidFill>
                  <a:srgbClr val="7030A0"/>
                </a:solidFill>
              </a:rPr>
              <a:t> veći dio </a:t>
            </a:r>
            <a:r>
              <a:rPr lang="hr-HR" b="1" dirty="0" smtClean="0"/>
              <a:t>su </a:t>
            </a:r>
            <a:r>
              <a:rPr lang="hr-HR" b="1" dirty="0" smtClean="0">
                <a:solidFill>
                  <a:srgbClr val="7030A0"/>
                </a:solidFill>
              </a:rPr>
              <a:t>pohvale i pozitivni komentar</a:t>
            </a:r>
            <a:r>
              <a:rPr lang="hr-HR" dirty="0" smtClean="0">
                <a:solidFill>
                  <a:srgbClr val="7030A0"/>
                </a:solidFill>
              </a:rPr>
              <a:t>i </a:t>
            </a:r>
            <a:r>
              <a:rPr lang="hr-HR" b="1" dirty="0" smtClean="0">
                <a:solidFill>
                  <a:srgbClr val="7030A0"/>
                </a:solidFill>
              </a:rPr>
              <a:t>u kojima roditelji izražavaju zadovoljstvo, razumijevanje i uvažavaju okolnosti.</a:t>
            </a:r>
            <a:r>
              <a:rPr lang="hr-HR" b="1" dirty="0" smtClean="0"/>
              <a:t> </a:t>
            </a:r>
          </a:p>
          <a:p>
            <a:pPr marL="0" indent="0">
              <a:buNone/>
            </a:pPr>
            <a:r>
              <a:rPr lang="hr-HR" b="1" dirty="0" smtClean="0"/>
              <a:t>Drugi dio odgovora roditelja su prijedlozi, sugestije i konstruktivne kritike, koje trebaju pročitati svi učitelji i donijeti samostalne dojmove, a potom i individualne korake k još boljoj i kvalitetnijoj suradnji na daljinu i dobrobiti učenika.</a:t>
            </a:r>
          </a:p>
          <a:p>
            <a:pPr marL="0" indent="0">
              <a:buNone/>
            </a:pPr>
            <a:r>
              <a:rPr lang="hr-HR" b="1" dirty="0" smtClean="0"/>
              <a:t>*Mišljenja roditelja su doslovno prenesena, nisu </a:t>
            </a:r>
            <a:r>
              <a:rPr lang="hr-HR" b="1" dirty="0" err="1" smtClean="0"/>
              <a:t>lektorirana.Broj</a:t>
            </a:r>
            <a:r>
              <a:rPr lang="hr-HR" b="1" dirty="0" smtClean="0"/>
              <a:t> pohvala puno je veći od </a:t>
            </a:r>
            <a:r>
              <a:rPr lang="hr-HR" b="1" smtClean="0"/>
              <a:t>ovdje citiranih!</a:t>
            </a:r>
          </a:p>
          <a:p>
            <a:pPr marL="0" indent="0">
              <a:buNone/>
            </a:pPr>
            <a:r>
              <a:rPr lang="hr-HR" dirty="0" smtClean="0">
                <a:solidFill>
                  <a:srgbClr val="7030A0"/>
                </a:solidFill>
              </a:rPr>
              <a:t>„</a:t>
            </a:r>
            <a:r>
              <a:rPr lang="en-US" dirty="0" err="1" smtClean="0">
                <a:solidFill>
                  <a:srgbClr val="7030A0"/>
                </a:solidFill>
              </a:rPr>
              <a:t>Uciteljica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dovoljno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detaljno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objasni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sve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preko</a:t>
            </a:r>
            <a:r>
              <a:rPr lang="en-US" dirty="0" smtClean="0">
                <a:solidFill>
                  <a:srgbClr val="7030A0"/>
                </a:solidFill>
              </a:rPr>
              <a:t> ,</a:t>
            </a:r>
            <a:r>
              <a:rPr lang="en-US" dirty="0" err="1" smtClean="0">
                <a:solidFill>
                  <a:srgbClr val="7030A0"/>
                </a:solidFill>
              </a:rPr>
              <a:t>mobitela,mailova,prezentacija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tako</a:t>
            </a:r>
            <a:r>
              <a:rPr lang="en-US" dirty="0" smtClean="0">
                <a:solidFill>
                  <a:srgbClr val="7030A0"/>
                </a:solidFill>
              </a:rPr>
              <a:t> da je </a:t>
            </a:r>
            <a:r>
              <a:rPr lang="en-US" dirty="0" err="1" smtClean="0">
                <a:solidFill>
                  <a:srgbClr val="7030A0"/>
                </a:solidFill>
              </a:rPr>
              <a:t>meni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kao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roditelju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dovoljno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jasno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sve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hr-HR" dirty="0" smtClean="0">
                <a:solidFill>
                  <a:srgbClr val="7030A0"/>
                </a:solidFill>
              </a:rPr>
              <a:t>i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sa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tim.</a:t>
            </a:r>
            <a:endParaRPr lang="en-US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en-US" dirty="0" err="1" smtClean="0">
                <a:solidFill>
                  <a:srgbClr val="7030A0"/>
                </a:solidFill>
              </a:rPr>
              <a:t>Zadovoljna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sam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angažmanom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i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predanošću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učiteljica</a:t>
            </a:r>
            <a:r>
              <a:rPr lang="en-US" dirty="0" smtClean="0">
                <a:solidFill>
                  <a:srgbClr val="7030A0"/>
                </a:solidFill>
              </a:rPr>
              <a:t>. </a:t>
            </a:r>
            <a:r>
              <a:rPr lang="en-US" dirty="0" err="1" smtClean="0">
                <a:solidFill>
                  <a:srgbClr val="7030A0"/>
                </a:solidFill>
              </a:rPr>
              <a:t>Sve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pohvale.Mislim</a:t>
            </a:r>
            <a:r>
              <a:rPr lang="en-US" dirty="0" smtClean="0">
                <a:solidFill>
                  <a:srgbClr val="7030A0"/>
                </a:solidFill>
              </a:rPr>
              <a:t> da se </a:t>
            </a:r>
            <a:r>
              <a:rPr lang="en-US" dirty="0" err="1" smtClean="0">
                <a:solidFill>
                  <a:srgbClr val="7030A0"/>
                </a:solidFill>
              </a:rPr>
              <a:t>nemoze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nista</a:t>
            </a:r>
            <a:r>
              <a:rPr lang="en-US" dirty="0" smtClean="0">
                <a:solidFill>
                  <a:srgbClr val="7030A0"/>
                </a:solidFill>
              </a:rPr>
              <a:t> vise </a:t>
            </a:r>
            <a:r>
              <a:rPr lang="en-US" dirty="0" err="1" smtClean="0">
                <a:solidFill>
                  <a:srgbClr val="7030A0"/>
                </a:solidFill>
              </a:rPr>
              <a:t>napravit</a:t>
            </a:r>
            <a:r>
              <a:rPr lang="en-US" dirty="0" smtClean="0">
                <a:solidFill>
                  <a:srgbClr val="7030A0"/>
                </a:solidFill>
              </a:rPr>
              <a:t> od </a:t>
            </a:r>
            <a:r>
              <a:rPr lang="en-US" dirty="0" err="1" smtClean="0">
                <a:solidFill>
                  <a:srgbClr val="7030A0"/>
                </a:solidFill>
              </a:rPr>
              <a:t>ovoga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sta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uciteljice</a:t>
            </a:r>
            <a:r>
              <a:rPr lang="en-US" dirty="0" smtClean="0">
                <a:solidFill>
                  <a:srgbClr val="7030A0"/>
                </a:solidFill>
              </a:rPr>
              <a:t> cine.</a:t>
            </a:r>
          </a:p>
          <a:p>
            <a:pPr marL="0" indent="0">
              <a:buNone/>
            </a:pPr>
            <a:r>
              <a:rPr lang="en-US" dirty="0" err="1" smtClean="0">
                <a:solidFill>
                  <a:srgbClr val="7030A0"/>
                </a:solidFill>
              </a:rPr>
              <a:t>Prezadovoljna</a:t>
            </a:r>
            <a:r>
              <a:rPr lang="en-US" dirty="0" smtClean="0">
                <a:solidFill>
                  <a:srgbClr val="7030A0"/>
                </a:solidFill>
              </a:rPr>
              <a:t> s </a:t>
            </a:r>
            <a:r>
              <a:rPr lang="en-US" dirty="0" err="1" smtClean="0">
                <a:solidFill>
                  <a:srgbClr val="7030A0"/>
                </a:solidFill>
              </a:rPr>
              <a:t>radom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naših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učiteljica</a:t>
            </a:r>
            <a:r>
              <a:rPr lang="en-US" dirty="0" smtClean="0">
                <a:solidFill>
                  <a:srgbClr val="7030A0"/>
                </a:solidFill>
              </a:rPr>
              <a:t> s </a:t>
            </a:r>
            <a:r>
              <a:rPr lang="en-US" dirty="0" err="1" smtClean="0">
                <a:solidFill>
                  <a:srgbClr val="7030A0"/>
                </a:solidFill>
              </a:rPr>
              <a:t>djecom</a:t>
            </a:r>
            <a:r>
              <a:rPr lang="en-US" dirty="0" smtClean="0">
                <a:solidFill>
                  <a:srgbClr val="7030A0"/>
                </a:solidFill>
              </a:rPr>
              <a:t>. </a:t>
            </a:r>
            <a:r>
              <a:rPr lang="en-US" dirty="0" err="1" smtClean="0">
                <a:solidFill>
                  <a:srgbClr val="7030A0"/>
                </a:solidFill>
              </a:rPr>
              <a:t>Imaju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moju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potpunu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podršku</a:t>
            </a:r>
            <a:r>
              <a:rPr lang="en-US" dirty="0" smtClean="0">
                <a:solidFill>
                  <a:srgbClr val="7030A0"/>
                </a:solidFill>
              </a:rPr>
              <a:t>.</a:t>
            </a:r>
            <a:endParaRPr lang="hr-HR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en-US" dirty="0" err="1" smtClean="0">
                <a:solidFill>
                  <a:srgbClr val="7030A0"/>
                </a:solidFill>
              </a:rPr>
              <a:t>Prezadovoljna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trudom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i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radom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uciteljica</a:t>
            </a:r>
            <a:r>
              <a:rPr lang="en-US" dirty="0" smtClean="0">
                <a:solidFill>
                  <a:srgbClr val="7030A0"/>
                </a:solidFill>
              </a:rPr>
              <a:t>, </a:t>
            </a:r>
            <a:r>
              <a:rPr lang="en-US" dirty="0" err="1" smtClean="0">
                <a:solidFill>
                  <a:srgbClr val="7030A0"/>
                </a:solidFill>
              </a:rPr>
              <a:t>ovakav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nacin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rada</a:t>
            </a:r>
            <a:r>
              <a:rPr lang="en-US" dirty="0" smtClean="0">
                <a:solidFill>
                  <a:srgbClr val="7030A0"/>
                </a:solidFill>
              </a:rPr>
              <a:t> je </a:t>
            </a:r>
            <a:r>
              <a:rPr lang="en-US" dirty="0" err="1" smtClean="0">
                <a:solidFill>
                  <a:srgbClr val="7030A0"/>
                </a:solidFill>
              </a:rPr>
              <a:t>najbolje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sto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su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mogle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ponuditi</a:t>
            </a:r>
            <a:r>
              <a:rPr lang="en-US" dirty="0" smtClean="0">
                <a:solidFill>
                  <a:srgbClr val="7030A0"/>
                </a:solidFill>
              </a:rPr>
              <a:t> u </a:t>
            </a:r>
            <a:r>
              <a:rPr lang="en-US" dirty="0" err="1" smtClean="0">
                <a:solidFill>
                  <a:srgbClr val="7030A0"/>
                </a:solidFill>
              </a:rPr>
              <a:t>ovakvoj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situacij</a:t>
            </a:r>
            <a:r>
              <a:rPr lang="hr-HR" dirty="0" smtClean="0">
                <a:solidFill>
                  <a:srgbClr val="7030A0"/>
                </a:solidFill>
              </a:rPr>
              <a:t>i!</a:t>
            </a:r>
          </a:p>
          <a:p>
            <a:pPr marL="0" indent="0">
              <a:buNone/>
            </a:pPr>
            <a:r>
              <a:rPr lang="hr-HR" dirty="0" smtClean="0">
                <a:solidFill>
                  <a:srgbClr val="7030A0"/>
                </a:solidFill>
              </a:rPr>
              <a:t>Pohvale razrednicama, predmetnim učiteljicama </a:t>
            </a:r>
            <a:r>
              <a:rPr lang="hr-HR" dirty="0" err="1" smtClean="0">
                <a:solidFill>
                  <a:srgbClr val="7030A0"/>
                </a:solidFill>
              </a:rPr>
              <a:t>engl</a:t>
            </a:r>
            <a:r>
              <a:rPr lang="hr-HR" dirty="0" smtClean="0">
                <a:solidFill>
                  <a:srgbClr val="7030A0"/>
                </a:solidFill>
              </a:rPr>
              <a:t>.,</a:t>
            </a:r>
            <a:r>
              <a:rPr lang="hr-HR" dirty="0" err="1" smtClean="0">
                <a:solidFill>
                  <a:srgbClr val="7030A0"/>
                </a:solidFill>
              </a:rPr>
              <a:t>engl.i</a:t>
            </a:r>
            <a:r>
              <a:rPr lang="hr-HR" dirty="0" smtClean="0">
                <a:solidFill>
                  <a:srgbClr val="7030A0"/>
                </a:solidFill>
              </a:rPr>
              <a:t> vjeronauka…</a:t>
            </a:r>
          </a:p>
          <a:p>
            <a:pPr marL="0" indent="0">
              <a:buNone/>
            </a:pPr>
            <a:endParaRPr lang="hr-HR" dirty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44507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600" dirty="0" smtClean="0"/>
              <a:t>10.</a:t>
            </a:r>
            <a:r>
              <a:rPr lang="en-US" sz="3600" dirty="0" err="1" smtClean="0"/>
              <a:t>Navedite</a:t>
            </a:r>
            <a:r>
              <a:rPr lang="en-US" sz="3600" dirty="0" smtClean="0"/>
              <a:t> </a:t>
            </a:r>
            <a:r>
              <a:rPr lang="en-US" sz="3600" dirty="0" err="1" smtClean="0"/>
              <a:t>načine</a:t>
            </a:r>
            <a:r>
              <a:rPr lang="en-US" sz="3600" dirty="0" smtClean="0"/>
              <a:t> </a:t>
            </a:r>
            <a:r>
              <a:rPr lang="en-US" sz="3600" dirty="0" err="1" smtClean="0"/>
              <a:t>na</a:t>
            </a:r>
            <a:r>
              <a:rPr lang="en-US" sz="3600" dirty="0" smtClean="0"/>
              <a:t> </a:t>
            </a:r>
            <a:r>
              <a:rPr lang="en-US" sz="3600" dirty="0" err="1" smtClean="0"/>
              <a:t>koje</a:t>
            </a:r>
            <a:r>
              <a:rPr lang="en-US" sz="3600" dirty="0" smtClean="0"/>
              <a:t> bi se </a:t>
            </a:r>
            <a:r>
              <a:rPr lang="en-US" sz="3600" dirty="0" err="1" smtClean="0"/>
              <a:t>mogla</a:t>
            </a:r>
            <a:r>
              <a:rPr lang="en-US" sz="3600" dirty="0" smtClean="0"/>
              <a:t> </a:t>
            </a:r>
            <a:r>
              <a:rPr lang="en-US" sz="3600" dirty="0" err="1" smtClean="0"/>
              <a:t>unaprijediti</a:t>
            </a:r>
            <a:r>
              <a:rPr lang="en-US" sz="3600" dirty="0" smtClean="0"/>
              <a:t> </a:t>
            </a:r>
            <a:r>
              <a:rPr lang="en-US" sz="3600" dirty="0" err="1" smtClean="0"/>
              <a:t>nastava</a:t>
            </a:r>
            <a:r>
              <a:rPr lang="en-US" sz="3600" dirty="0" smtClean="0"/>
              <a:t> </a:t>
            </a:r>
            <a:r>
              <a:rPr lang="en-US" sz="3600" dirty="0" err="1" smtClean="0"/>
              <a:t>na</a:t>
            </a:r>
            <a:r>
              <a:rPr lang="en-US" sz="3600" dirty="0" smtClean="0"/>
              <a:t> </a:t>
            </a:r>
            <a:r>
              <a:rPr lang="en-US" sz="3600" dirty="0" err="1" smtClean="0"/>
              <a:t>daljinu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/</a:t>
            </a:r>
            <a:r>
              <a:rPr lang="en-US" sz="3600" dirty="0" err="1" smtClean="0"/>
              <a:t>ili</a:t>
            </a:r>
            <a:r>
              <a:rPr lang="en-US" sz="3600" dirty="0" smtClean="0"/>
              <a:t> </a:t>
            </a:r>
            <a:r>
              <a:rPr lang="en-US" sz="3600" dirty="0" err="1" smtClean="0"/>
              <a:t>komunikacija</a:t>
            </a:r>
            <a:r>
              <a:rPr lang="en-US" sz="3600" dirty="0" smtClean="0"/>
              <a:t> s </a:t>
            </a:r>
            <a:r>
              <a:rPr lang="en-US" sz="3600" dirty="0" err="1" smtClean="0"/>
              <a:t>učiteljima</a:t>
            </a:r>
            <a:r>
              <a:rPr lang="hr-HR" sz="3600" dirty="0"/>
              <a:t>!</a:t>
            </a:r>
            <a:endParaRPr lang="en-US" sz="36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838200" y="2036617"/>
            <a:ext cx="4772891" cy="4140345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hr-HR" sz="3600" dirty="0" smtClean="0"/>
              <a:t>Drugi dio odgovora roditelja su prijedlozi, sugestije i konstruktivne kritike, koje trebaju pročitati svi učitelji i donijeti samostalne dojmove, a potom i individualne korake k još boljoj i kvalitetnijoj suradnji na daljinu i dobrobiti učenika</a:t>
            </a:r>
            <a:r>
              <a:rPr lang="hr-HR" sz="2000" dirty="0" smtClean="0"/>
              <a:t>.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6172200" y="1836305"/>
            <a:ext cx="5181600" cy="4351338"/>
          </a:xfrm>
        </p:spPr>
        <p:txBody>
          <a:bodyPr>
            <a:normAutofit fontScale="55000" lnSpcReduction="20000"/>
          </a:bodyPr>
          <a:lstStyle/>
          <a:p>
            <a:r>
              <a:rPr lang="hr-HR" dirty="0" smtClean="0">
                <a:solidFill>
                  <a:srgbClr val="FF0000"/>
                </a:solidFill>
              </a:rPr>
              <a:t>-izražava se želja i potreba za komunikacijom UŽIVO, kao i za tumačenjem uživo </a:t>
            </a:r>
          </a:p>
          <a:p>
            <a:r>
              <a:rPr lang="hr-HR" dirty="0" smtClean="0"/>
              <a:t>-</a:t>
            </a:r>
            <a:r>
              <a:rPr lang="hr-HR" dirty="0" smtClean="0">
                <a:solidFill>
                  <a:srgbClr val="FF0000"/>
                </a:solidFill>
              </a:rPr>
              <a:t>usmjeriti težište komunikacije s učitelj-roditelj na učitelj-učenik</a:t>
            </a:r>
          </a:p>
          <a:p>
            <a:r>
              <a:rPr lang="hr-HR" dirty="0" smtClean="0">
                <a:solidFill>
                  <a:srgbClr val="0070C0"/>
                </a:solidFill>
              </a:rPr>
              <a:t>„(Možda bi bilo dobro oformiti grupu s učenicima, a ne da roditelj na poslu čeka link i šalje djetetu u točno određenoj minuti koju je učitelj odredio.)”</a:t>
            </a:r>
          </a:p>
          <a:p>
            <a:r>
              <a:rPr lang="hr-HR" dirty="0" smtClean="0">
                <a:solidFill>
                  <a:srgbClr val="0070C0"/>
                </a:solidFill>
              </a:rPr>
              <a:t>Nemam primjedbi za komunikaciju sa </a:t>
            </a:r>
            <a:r>
              <a:rPr lang="hr-HR" dirty="0" err="1" smtClean="0">
                <a:solidFill>
                  <a:srgbClr val="0070C0"/>
                </a:solidFill>
              </a:rPr>
              <a:t>učiteljicama,ali</a:t>
            </a:r>
            <a:r>
              <a:rPr lang="hr-HR" dirty="0" smtClean="0">
                <a:solidFill>
                  <a:srgbClr val="0070C0"/>
                </a:solidFill>
              </a:rPr>
              <a:t> ništa ne može nadoknaditi usmeni razgovor s </a:t>
            </a:r>
            <a:r>
              <a:rPr lang="hr-HR" dirty="0" err="1" smtClean="0">
                <a:solidFill>
                  <a:srgbClr val="0070C0"/>
                </a:solidFill>
              </a:rPr>
              <a:t>nijma</a:t>
            </a:r>
            <a:endParaRPr lang="hr-HR" dirty="0" smtClean="0">
              <a:solidFill>
                <a:srgbClr val="0070C0"/>
              </a:solidFill>
            </a:endParaRPr>
          </a:p>
          <a:p>
            <a:r>
              <a:rPr lang="hr-HR" dirty="0" smtClean="0">
                <a:solidFill>
                  <a:srgbClr val="0070C0"/>
                </a:solidFill>
              </a:rPr>
              <a:t>veće uključenosti prof. stranih jezika, a ne samo suhoparno zadavanje tipa: pročitaj lekciju, nauči nepoznate riječi, prepiši rečenice....tako se strani jezik ne uči</a:t>
            </a:r>
          </a:p>
          <a:p>
            <a:r>
              <a:rPr lang="hr-HR" dirty="0" smtClean="0">
                <a:solidFill>
                  <a:srgbClr val="0070C0"/>
                </a:solidFill>
              </a:rPr>
              <a:t>Makar poneki video objašnjenja lekcija da je djeci lakše pratit.”</a:t>
            </a:r>
          </a:p>
          <a:p>
            <a:r>
              <a:rPr lang="hr-HR" dirty="0" smtClean="0">
                <a:solidFill>
                  <a:srgbClr val="FF0000"/>
                </a:solidFill>
              </a:rPr>
              <a:t>Smanjiti količinu domaćih radova</a:t>
            </a:r>
          </a:p>
          <a:p>
            <a:r>
              <a:rPr lang="en-US" dirty="0" smtClean="0">
                <a:solidFill>
                  <a:srgbClr val="0070C0"/>
                </a:solidFill>
              </a:rPr>
              <a:t>	S </a:t>
            </a:r>
            <a:r>
              <a:rPr lang="en-US" dirty="0" err="1" smtClean="0">
                <a:solidFill>
                  <a:srgbClr val="0070C0"/>
                </a:solidFill>
              </a:rPr>
              <a:t>obzirom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na</a:t>
            </a:r>
            <a:r>
              <a:rPr lang="en-US" dirty="0" smtClean="0">
                <a:solidFill>
                  <a:srgbClr val="0070C0"/>
                </a:solidFill>
              </a:rPr>
              <a:t> 2 </a:t>
            </a:r>
            <a:r>
              <a:rPr lang="en-US" dirty="0" err="1" smtClean="0">
                <a:solidFill>
                  <a:srgbClr val="0070C0"/>
                </a:solidFill>
              </a:rPr>
              <a:t>školarca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i</a:t>
            </a:r>
            <a:r>
              <a:rPr lang="en-US" dirty="0" smtClean="0">
                <a:solidFill>
                  <a:srgbClr val="0070C0"/>
                </a:solidFill>
              </a:rPr>
              <a:t> da </a:t>
            </a:r>
            <a:r>
              <a:rPr lang="en-US" dirty="0" err="1" smtClean="0">
                <a:solidFill>
                  <a:srgbClr val="0070C0"/>
                </a:solidFill>
              </a:rPr>
              <a:t>cijelo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gradivo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obavljamo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preko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mobitela,smanjila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bih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sve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nepotrebno</a:t>
            </a:r>
            <a:r>
              <a:rPr lang="en-US" dirty="0" smtClean="0">
                <a:solidFill>
                  <a:srgbClr val="0070C0"/>
                </a:solidFill>
              </a:rPr>
              <a:t> u </a:t>
            </a:r>
            <a:r>
              <a:rPr lang="en-US" dirty="0" err="1" smtClean="0">
                <a:solidFill>
                  <a:srgbClr val="0070C0"/>
                </a:solidFill>
              </a:rPr>
              <a:t>domaćim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zadacima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jer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smo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puno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na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mobitelima</a:t>
            </a: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56247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hr-HR" dirty="0" smtClean="0"/>
              <a:t>K</a:t>
            </a:r>
            <a:r>
              <a:rPr lang="en-US" dirty="0" err="1" smtClean="0"/>
              <a:t>oristimo</a:t>
            </a:r>
            <a:r>
              <a:rPr lang="en-US" dirty="0" smtClean="0"/>
              <a:t> se </a:t>
            </a:r>
            <a:r>
              <a:rPr lang="en-US" dirty="0" err="1" smtClean="0"/>
              <a:t>mobitelom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laptopom</a:t>
            </a:r>
            <a:r>
              <a:rPr lang="en-US" dirty="0" smtClean="0"/>
              <a:t> </a:t>
            </a:r>
            <a:r>
              <a:rPr lang="en-US" dirty="0" err="1" smtClean="0"/>
              <a:t>imamo</a:t>
            </a:r>
            <a:r>
              <a:rPr lang="en-US" dirty="0" smtClean="0"/>
              <a:t> </a:t>
            </a:r>
            <a:r>
              <a:rPr lang="en-US" dirty="0" err="1" smtClean="0"/>
              <a:t>predškolca</a:t>
            </a:r>
            <a:r>
              <a:rPr lang="en-US" dirty="0" smtClean="0"/>
              <a:t> </a:t>
            </a:r>
            <a:r>
              <a:rPr lang="en-US" dirty="0" err="1" smtClean="0"/>
              <a:t>jednostavno</a:t>
            </a:r>
            <a:r>
              <a:rPr lang="en-US" dirty="0" smtClean="0"/>
              <a:t> je </a:t>
            </a:r>
            <a:r>
              <a:rPr lang="en-US" dirty="0" err="1" smtClean="0"/>
              <a:t>teško</a:t>
            </a:r>
            <a:r>
              <a:rPr lang="en-US" dirty="0" smtClean="0"/>
              <a:t> </a:t>
            </a:r>
            <a:r>
              <a:rPr lang="en-US" dirty="0" err="1" smtClean="0"/>
              <a:t>iskombinirat</a:t>
            </a:r>
            <a:r>
              <a:rPr lang="en-US" dirty="0" smtClean="0"/>
              <a:t> on line </a:t>
            </a:r>
            <a:r>
              <a:rPr lang="en-US" dirty="0" err="1" smtClean="0"/>
              <a:t>nastavu</a:t>
            </a:r>
            <a:r>
              <a:rPr lang="en-US" dirty="0" smtClean="0"/>
              <a:t> a </a:t>
            </a:r>
            <a:r>
              <a:rPr lang="en-US" dirty="0" err="1" smtClean="0"/>
              <a:t>obzirom</a:t>
            </a:r>
            <a:r>
              <a:rPr lang="en-US" dirty="0" smtClean="0"/>
              <a:t> da mi je mob </a:t>
            </a:r>
            <a:r>
              <a:rPr lang="en-US" dirty="0" err="1" smtClean="0"/>
              <a:t>i</a:t>
            </a:r>
            <a:r>
              <a:rPr lang="en-US" dirty="0" smtClean="0"/>
              <a:t> laptop </a:t>
            </a:r>
            <a:r>
              <a:rPr lang="en-US" dirty="0" err="1" smtClean="0"/>
              <a:t>potreban</a:t>
            </a:r>
            <a:r>
              <a:rPr lang="en-US" dirty="0" smtClean="0"/>
              <a:t> </a:t>
            </a:r>
            <a:r>
              <a:rPr lang="en-US" dirty="0" err="1" smtClean="0"/>
              <a:t>radi</a:t>
            </a:r>
            <a:r>
              <a:rPr lang="en-US" dirty="0" smtClean="0"/>
              <a:t> </a:t>
            </a:r>
            <a:r>
              <a:rPr lang="en-US" dirty="0" err="1" smtClean="0"/>
              <a:t>posla</a:t>
            </a:r>
            <a:r>
              <a:rPr lang="en-US" dirty="0" smtClean="0"/>
              <a:t>. </a:t>
            </a:r>
            <a:r>
              <a:rPr lang="en-US" dirty="0" err="1" smtClean="0"/>
              <a:t>Mlađoj</a:t>
            </a:r>
            <a:r>
              <a:rPr lang="en-US" dirty="0" smtClean="0"/>
              <a:t> je </a:t>
            </a:r>
            <a:r>
              <a:rPr lang="en-US" dirty="0" err="1" smtClean="0"/>
              <a:t>teško</a:t>
            </a:r>
            <a:r>
              <a:rPr lang="en-US" dirty="0" smtClean="0"/>
              <a:t> </a:t>
            </a:r>
            <a:r>
              <a:rPr lang="en-US" dirty="0" err="1" smtClean="0"/>
              <a:t>objasniti</a:t>
            </a:r>
            <a:r>
              <a:rPr lang="en-US" dirty="0" smtClean="0"/>
              <a:t> </a:t>
            </a:r>
            <a:r>
              <a:rPr lang="en-US" dirty="0" err="1" smtClean="0"/>
              <a:t>zašto</a:t>
            </a:r>
            <a:r>
              <a:rPr lang="en-US" dirty="0" smtClean="0"/>
              <a:t> </a:t>
            </a:r>
            <a:r>
              <a:rPr lang="en-US" dirty="0" err="1" smtClean="0"/>
              <a:t>sestra</a:t>
            </a:r>
            <a:r>
              <a:rPr lang="en-US" dirty="0" smtClean="0"/>
              <a:t> </a:t>
            </a:r>
            <a:r>
              <a:rPr lang="en-US" dirty="0" err="1" smtClean="0"/>
              <a:t>koristi</a:t>
            </a:r>
            <a:r>
              <a:rPr lang="en-US" dirty="0" smtClean="0"/>
              <a:t> mob s </a:t>
            </a:r>
            <a:r>
              <a:rPr lang="en-US" dirty="0" err="1" smtClean="0"/>
              <a:t>obzirom</a:t>
            </a:r>
            <a:r>
              <a:rPr lang="en-US" dirty="0" smtClean="0"/>
              <a:t> da </a:t>
            </a:r>
            <a:r>
              <a:rPr lang="en-US" dirty="0" err="1" smtClean="0"/>
              <a:t>sam</a:t>
            </a:r>
            <a:r>
              <a:rPr lang="en-US" dirty="0" smtClean="0"/>
              <a:t> tip </a:t>
            </a:r>
            <a:r>
              <a:rPr lang="en-US" dirty="0" err="1" smtClean="0"/>
              <a:t>roditelja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im</a:t>
            </a:r>
            <a:r>
              <a:rPr lang="en-US" dirty="0" smtClean="0"/>
              <a:t> </a:t>
            </a:r>
            <a:r>
              <a:rPr lang="en-US" dirty="0" err="1" smtClean="0"/>
              <a:t>još</a:t>
            </a:r>
            <a:r>
              <a:rPr lang="en-US" dirty="0" smtClean="0"/>
              <a:t> ne </a:t>
            </a:r>
            <a:r>
              <a:rPr lang="en-US" dirty="0" err="1" smtClean="0"/>
              <a:t>dozvoljava</a:t>
            </a:r>
            <a:r>
              <a:rPr lang="en-US" dirty="0" smtClean="0"/>
              <a:t> </a:t>
            </a:r>
            <a:r>
              <a:rPr lang="en-US" dirty="0" err="1" smtClean="0"/>
              <a:t>ovakvu</a:t>
            </a:r>
            <a:r>
              <a:rPr lang="en-US" dirty="0" smtClean="0"/>
              <a:t> </a:t>
            </a:r>
            <a:r>
              <a:rPr lang="en-US" dirty="0" err="1" smtClean="0"/>
              <a:t>tehnologiju</a:t>
            </a:r>
            <a:r>
              <a:rPr lang="en-US" dirty="0" smtClean="0"/>
              <a:t>. </a:t>
            </a:r>
            <a:r>
              <a:rPr lang="en-US" dirty="0" err="1" smtClean="0"/>
              <a:t>Mislim</a:t>
            </a:r>
            <a:r>
              <a:rPr lang="en-US" dirty="0" smtClean="0"/>
              <a:t> da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dovoljne</a:t>
            </a:r>
            <a:r>
              <a:rPr lang="en-US" dirty="0" smtClean="0"/>
              <a:t> </a:t>
            </a:r>
            <a:r>
              <a:rPr lang="en-US" dirty="0" err="1" smtClean="0"/>
              <a:t>smjernice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ono </a:t>
            </a:r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 err="1" smtClean="0"/>
              <a:t>djeca</a:t>
            </a:r>
            <a:r>
              <a:rPr lang="en-US" dirty="0" smtClean="0"/>
              <a:t> </a:t>
            </a:r>
            <a:r>
              <a:rPr lang="en-US" dirty="0" err="1" smtClean="0"/>
              <a:t>trebaju</a:t>
            </a:r>
            <a:r>
              <a:rPr lang="en-US" dirty="0" smtClean="0"/>
              <a:t> </a:t>
            </a:r>
            <a:r>
              <a:rPr lang="en-US" dirty="0" err="1" smtClean="0"/>
              <a:t>raditi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tu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tamo</a:t>
            </a:r>
            <a:r>
              <a:rPr lang="en-US" dirty="0" smtClean="0"/>
              <a:t> on line </a:t>
            </a:r>
            <a:r>
              <a:rPr lang="en-US" dirty="0" err="1" smtClean="0"/>
              <a:t>nastava</a:t>
            </a:r>
            <a:r>
              <a:rPr lang="en-US" dirty="0" smtClean="0"/>
              <a:t> </a:t>
            </a:r>
            <a:r>
              <a:rPr lang="en-US" dirty="0" err="1" smtClean="0"/>
              <a:t>tek</a:t>
            </a:r>
            <a:r>
              <a:rPr lang="en-US" dirty="0" smtClean="0"/>
              <a:t> </a:t>
            </a:r>
            <a:r>
              <a:rPr lang="en-US" dirty="0" err="1" smtClean="0"/>
              <a:t>toliko</a:t>
            </a:r>
            <a:r>
              <a:rPr lang="en-US" dirty="0" smtClean="0"/>
              <a:t> da </a:t>
            </a:r>
            <a:r>
              <a:rPr lang="en-US" dirty="0" err="1" smtClean="0"/>
              <a:t>im</a:t>
            </a:r>
            <a:r>
              <a:rPr lang="en-US" dirty="0" smtClean="0"/>
              <a:t> </a:t>
            </a:r>
            <a:r>
              <a:rPr lang="en-US" dirty="0" err="1" smtClean="0"/>
              <a:t>stoji</a:t>
            </a:r>
            <a:r>
              <a:rPr lang="en-US" dirty="0" smtClean="0"/>
              <a:t> u </a:t>
            </a:r>
            <a:r>
              <a:rPr lang="en-US" dirty="0" err="1" smtClean="0"/>
              <a:t>podsvijesti</a:t>
            </a:r>
            <a:r>
              <a:rPr lang="en-US" dirty="0" smtClean="0"/>
              <a:t> da </a:t>
            </a:r>
            <a:r>
              <a:rPr lang="en-US" dirty="0" err="1" smtClean="0"/>
              <a:t>škola</a:t>
            </a:r>
            <a:r>
              <a:rPr lang="en-US" dirty="0" smtClean="0"/>
              <a:t> </a:t>
            </a:r>
            <a:r>
              <a:rPr lang="en-US" dirty="0" err="1" smtClean="0"/>
              <a:t>traje</a:t>
            </a:r>
            <a:r>
              <a:rPr lang="en-US" dirty="0" smtClean="0"/>
              <a:t>. </a:t>
            </a:r>
            <a:r>
              <a:rPr lang="en-US" dirty="0" err="1" smtClean="0"/>
              <a:t>Roditelji</a:t>
            </a:r>
            <a:r>
              <a:rPr lang="en-US" dirty="0" smtClean="0"/>
              <a:t> ne</a:t>
            </a:r>
            <a:r>
              <a:rPr lang="hr-HR" dirty="0" smtClean="0"/>
              <a:t> </a:t>
            </a:r>
            <a:r>
              <a:rPr lang="en-US" dirty="0" err="1" smtClean="0"/>
              <a:t>mogu</a:t>
            </a:r>
            <a:r>
              <a:rPr lang="en-US" dirty="0" smtClean="0"/>
              <a:t> </a:t>
            </a:r>
            <a:r>
              <a:rPr lang="en-US" dirty="0" err="1" smtClean="0"/>
              <a:t>đacima</a:t>
            </a:r>
            <a:r>
              <a:rPr lang="en-US" dirty="0" smtClean="0"/>
              <a:t> </a:t>
            </a:r>
            <a:r>
              <a:rPr lang="en-US" dirty="0" err="1" smtClean="0"/>
              <a:t>ove</a:t>
            </a:r>
            <a:r>
              <a:rPr lang="en-US" dirty="0" smtClean="0"/>
              <a:t> </a:t>
            </a:r>
            <a:r>
              <a:rPr lang="en-US" dirty="0" err="1" smtClean="0"/>
              <a:t>dobi</a:t>
            </a:r>
            <a:r>
              <a:rPr lang="en-US" dirty="0" smtClean="0"/>
              <a:t> </a:t>
            </a:r>
            <a:r>
              <a:rPr lang="en-US" dirty="0" err="1" smtClean="0"/>
              <a:t>usmjeriti</a:t>
            </a:r>
            <a:r>
              <a:rPr lang="en-US" dirty="0" smtClean="0"/>
              <a:t> </a:t>
            </a:r>
            <a:r>
              <a:rPr lang="en-US" dirty="0" err="1" smtClean="0"/>
              <a:t>obrazovanje</a:t>
            </a:r>
            <a:r>
              <a:rPr lang="en-US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 err="1" smtClean="0"/>
              <a:t>će</a:t>
            </a:r>
            <a:r>
              <a:rPr lang="en-US" dirty="0" smtClean="0"/>
              <a:t> to </a:t>
            </a:r>
            <a:r>
              <a:rPr lang="en-US" dirty="0" err="1" smtClean="0"/>
              <a:t>napraviti</a:t>
            </a:r>
            <a:r>
              <a:rPr lang="en-US" dirty="0" smtClean="0"/>
              <a:t> </a:t>
            </a:r>
            <a:r>
              <a:rPr lang="en-US" dirty="0" err="1" smtClean="0"/>
              <a:t>njihova</a:t>
            </a:r>
            <a:r>
              <a:rPr lang="en-US" dirty="0" smtClean="0"/>
              <a:t> </a:t>
            </a:r>
            <a:r>
              <a:rPr lang="en-US" dirty="0" err="1" smtClean="0"/>
              <a:t>učiteljica</a:t>
            </a:r>
            <a:r>
              <a:rPr lang="en-US" dirty="0" smtClean="0"/>
              <a:t>. Kao </a:t>
            </a:r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 err="1" smtClean="0"/>
              <a:t>moj</a:t>
            </a:r>
            <a:r>
              <a:rPr lang="en-US" dirty="0" smtClean="0"/>
              <a:t> </a:t>
            </a:r>
            <a:r>
              <a:rPr lang="en-US" dirty="0" err="1" smtClean="0"/>
              <a:t>đak</a:t>
            </a:r>
            <a:r>
              <a:rPr lang="en-US" dirty="0" smtClean="0"/>
              <a:t> </a:t>
            </a:r>
            <a:r>
              <a:rPr lang="en-US" dirty="0" err="1" smtClean="0"/>
              <a:t>kaže</a:t>
            </a:r>
            <a:r>
              <a:rPr lang="en-US" dirty="0" smtClean="0"/>
              <a:t> </a:t>
            </a:r>
            <a:r>
              <a:rPr lang="en-US" dirty="0" err="1" smtClean="0"/>
              <a:t>škola</a:t>
            </a:r>
            <a:r>
              <a:rPr lang="en-US" dirty="0" smtClean="0"/>
              <a:t> mi </a:t>
            </a:r>
            <a:r>
              <a:rPr lang="en-US" dirty="0" err="1" smtClean="0"/>
              <a:t>traje</a:t>
            </a:r>
            <a:r>
              <a:rPr lang="en-US" dirty="0" smtClean="0"/>
              <a:t> </a:t>
            </a:r>
            <a:r>
              <a:rPr lang="en-US" dirty="0" err="1" smtClean="0"/>
              <a:t>duže</a:t>
            </a:r>
            <a:r>
              <a:rPr lang="en-US" dirty="0" smtClean="0"/>
              <a:t> </a:t>
            </a:r>
            <a:r>
              <a:rPr lang="en-US" dirty="0" err="1" smtClean="0"/>
              <a:t>nego</a:t>
            </a:r>
            <a:r>
              <a:rPr lang="en-US" dirty="0" smtClean="0"/>
              <a:t> </a:t>
            </a:r>
            <a:r>
              <a:rPr lang="en-US" dirty="0" err="1" smtClean="0"/>
              <a:t>dok</a:t>
            </a:r>
            <a:r>
              <a:rPr lang="en-US" dirty="0" smtClean="0"/>
              <a:t> </a:t>
            </a:r>
            <a:r>
              <a:rPr lang="en-US" dirty="0" err="1" smtClean="0"/>
              <a:t>sam</a:t>
            </a:r>
            <a:r>
              <a:rPr lang="en-US" dirty="0" smtClean="0"/>
              <a:t> je </a:t>
            </a:r>
            <a:r>
              <a:rPr lang="en-US" dirty="0" err="1" smtClean="0"/>
              <a:t>imala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učiteljicama</a:t>
            </a:r>
            <a:r>
              <a:rPr lang="en-US" dirty="0" smtClean="0"/>
              <a:t> </a:t>
            </a:r>
            <a:r>
              <a:rPr lang="en-US" dirty="0" err="1" smtClean="0"/>
              <a:t>koliko</a:t>
            </a:r>
            <a:r>
              <a:rPr lang="en-US" dirty="0" smtClean="0"/>
              <a:t> god se </a:t>
            </a:r>
            <a:r>
              <a:rPr lang="en-US" dirty="0" err="1" smtClean="0"/>
              <a:t>trudila</a:t>
            </a:r>
            <a:r>
              <a:rPr lang="en-US" dirty="0" smtClean="0"/>
              <a:t> ja to </a:t>
            </a:r>
            <a:r>
              <a:rPr lang="en-US" dirty="0" err="1" smtClean="0"/>
              <a:t>znanje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pristup</a:t>
            </a:r>
            <a:r>
              <a:rPr lang="en-US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stručna</a:t>
            </a:r>
            <a:r>
              <a:rPr lang="en-US" dirty="0" smtClean="0"/>
              <a:t> </a:t>
            </a:r>
            <a:r>
              <a:rPr lang="en-US" dirty="0" err="1" smtClean="0"/>
              <a:t>osoba</a:t>
            </a:r>
            <a:r>
              <a:rPr lang="en-US" dirty="0" smtClean="0"/>
              <a:t> </a:t>
            </a:r>
            <a:r>
              <a:rPr lang="en-US" dirty="0" err="1" smtClean="0"/>
              <a:t>nemam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Vise </a:t>
            </a:r>
            <a:r>
              <a:rPr lang="en-US" dirty="0" err="1" smtClean="0"/>
              <a:t>koristiti</a:t>
            </a:r>
            <a:r>
              <a:rPr lang="en-US" dirty="0" smtClean="0"/>
              <a:t> zoom </a:t>
            </a:r>
            <a:r>
              <a:rPr lang="en-US" dirty="0" err="1" smtClean="0"/>
              <a:t>aplikacije</a:t>
            </a:r>
            <a:r>
              <a:rPr lang="en-US" dirty="0" smtClean="0"/>
              <a:t> da se vide </a:t>
            </a:r>
            <a:r>
              <a:rPr lang="en-US" dirty="0" err="1" smtClean="0"/>
              <a:t>i</a:t>
            </a:r>
            <a:r>
              <a:rPr lang="en-US" dirty="0" smtClean="0"/>
              <a:t> da </a:t>
            </a:r>
            <a:r>
              <a:rPr lang="en-US" dirty="0" err="1" smtClean="0"/>
              <a:t>ponavljaju</a:t>
            </a:r>
            <a:r>
              <a:rPr lang="en-US" dirty="0" smtClean="0"/>
              <a:t> !!!</a:t>
            </a:r>
            <a:endParaRPr lang="hr-HR" dirty="0" smtClean="0"/>
          </a:p>
          <a:p>
            <a:r>
              <a:rPr lang="en-US" dirty="0" smtClean="0"/>
              <a:t>	</a:t>
            </a:r>
            <a:r>
              <a:rPr lang="en-US" dirty="0" err="1" smtClean="0"/>
              <a:t>Trebalo</a:t>
            </a:r>
            <a:r>
              <a:rPr lang="en-US" dirty="0" smtClean="0"/>
              <a:t> bi </a:t>
            </a:r>
            <a:r>
              <a:rPr lang="en-US" dirty="0" err="1" smtClean="0"/>
              <a:t>uvesti</a:t>
            </a:r>
            <a:r>
              <a:rPr lang="en-US" dirty="0" smtClean="0"/>
              <a:t> bar </a:t>
            </a:r>
            <a:r>
              <a:rPr lang="en-US" dirty="0" err="1" smtClean="0"/>
              <a:t>malo</a:t>
            </a:r>
            <a:r>
              <a:rPr lang="en-US" dirty="0" smtClean="0"/>
              <a:t> on line </a:t>
            </a:r>
            <a:r>
              <a:rPr lang="en-US" dirty="0" err="1" smtClean="0"/>
              <a:t>nastave</a:t>
            </a:r>
            <a:r>
              <a:rPr lang="en-US" dirty="0" smtClean="0"/>
              <a:t> s </a:t>
            </a:r>
            <a:r>
              <a:rPr lang="en-US" dirty="0" err="1" smtClean="0"/>
              <a:t>učiteljima</a:t>
            </a:r>
            <a:r>
              <a:rPr lang="en-US" dirty="0" smtClean="0"/>
              <a:t> </a:t>
            </a:r>
            <a:r>
              <a:rPr lang="en-US" dirty="0" err="1" smtClean="0"/>
              <a:t>putem</a:t>
            </a:r>
            <a:r>
              <a:rPr lang="en-US" dirty="0" smtClean="0"/>
              <a:t> </a:t>
            </a:r>
            <a:r>
              <a:rPr lang="en-US" dirty="0" err="1" smtClean="0"/>
              <a:t>aplikacije</a:t>
            </a:r>
            <a:r>
              <a:rPr lang="en-US" dirty="0" smtClean="0"/>
              <a:t> zoom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neke</a:t>
            </a:r>
            <a:r>
              <a:rPr lang="en-US" dirty="0" smtClean="0"/>
              <a:t> </a:t>
            </a:r>
            <a:r>
              <a:rPr lang="en-US" dirty="0" err="1" smtClean="0"/>
              <a:t>slične</a:t>
            </a:r>
            <a:r>
              <a:rPr lang="en-US" dirty="0" smtClean="0"/>
              <a:t> </a:t>
            </a:r>
            <a:r>
              <a:rPr lang="en-US" dirty="0" err="1" smtClean="0"/>
              <a:t>čisto</a:t>
            </a:r>
            <a:r>
              <a:rPr lang="en-US" dirty="0" smtClean="0"/>
              <a:t> da </a:t>
            </a:r>
            <a:r>
              <a:rPr lang="en-US" dirty="0" err="1" smtClean="0"/>
              <a:t>djeca</a:t>
            </a:r>
            <a:r>
              <a:rPr lang="en-US" dirty="0" smtClean="0"/>
              <a:t> </a:t>
            </a:r>
            <a:r>
              <a:rPr lang="en-US" dirty="0" err="1" smtClean="0"/>
              <a:t>osjete</a:t>
            </a:r>
            <a:r>
              <a:rPr lang="en-US" dirty="0" smtClean="0"/>
              <a:t> da </a:t>
            </a:r>
            <a:r>
              <a:rPr lang="en-US" dirty="0" err="1" smtClean="0"/>
              <a:t>njihovi</a:t>
            </a:r>
            <a:r>
              <a:rPr lang="en-US" dirty="0" smtClean="0"/>
              <a:t> </a:t>
            </a:r>
            <a:r>
              <a:rPr lang="en-US" dirty="0" err="1" smtClean="0"/>
              <a:t>učitelji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prijatelji</a:t>
            </a:r>
            <a:r>
              <a:rPr lang="en-US" dirty="0" smtClean="0"/>
              <a:t> </a:t>
            </a:r>
            <a:r>
              <a:rPr lang="en-US" dirty="0" err="1" smtClean="0"/>
              <a:t>još</a:t>
            </a:r>
            <a:r>
              <a:rPr lang="en-US" dirty="0" smtClean="0"/>
              <a:t> </a:t>
            </a:r>
            <a:r>
              <a:rPr lang="en-US" dirty="0" err="1" smtClean="0"/>
              <a:t>uvijek</a:t>
            </a:r>
            <a:r>
              <a:rPr lang="en-US" dirty="0" smtClean="0"/>
              <a:t> </a:t>
            </a:r>
            <a:r>
              <a:rPr lang="en-US" dirty="0" err="1" smtClean="0"/>
              <a:t>postoje</a:t>
            </a:r>
            <a:r>
              <a:rPr lang="en-US" dirty="0" smtClean="0"/>
              <a:t>. Ne </a:t>
            </a:r>
            <a:r>
              <a:rPr lang="en-US" dirty="0" err="1" smtClean="0"/>
              <a:t>mislim</a:t>
            </a:r>
            <a:r>
              <a:rPr lang="en-US" dirty="0" smtClean="0"/>
              <a:t> da bi to </a:t>
            </a:r>
            <a:r>
              <a:rPr lang="en-US" dirty="0" err="1" smtClean="0"/>
              <a:t>pridonijelo</a:t>
            </a:r>
            <a:r>
              <a:rPr lang="en-US" dirty="0" smtClean="0"/>
              <a:t> </a:t>
            </a:r>
            <a:r>
              <a:rPr lang="en-US" dirty="0" err="1" smtClean="0"/>
              <a:t>puno</a:t>
            </a:r>
            <a:r>
              <a:rPr lang="en-US" dirty="0" smtClean="0"/>
              <a:t> </a:t>
            </a:r>
            <a:r>
              <a:rPr lang="en-US" dirty="0" err="1" smtClean="0"/>
              <a:t>većoj</a:t>
            </a:r>
            <a:r>
              <a:rPr lang="en-US" dirty="0" smtClean="0"/>
              <a:t> </a:t>
            </a:r>
            <a:r>
              <a:rPr lang="en-US" dirty="0" err="1" smtClean="0"/>
              <a:t>kvaliteti</a:t>
            </a:r>
            <a:r>
              <a:rPr lang="en-US" dirty="0" smtClean="0"/>
              <a:t> </a:t>
            </a:r>
            <a:r>
              <a:rPr lang="en-US" dirty="0" err="1" smtClean="0"/>
              <a:t>nastave</a:t>
            </a:r>
            <a:r>
              <a:rPr lang="en-US" dirty="0" smtClean="0"/>
              <a:t>, </a:t>
            </a:r>
            <a:r>
              <a:rPr lang="en-US" dirty="0" err="1" smtClean="0"/>
              <a:t>ali</a:t>
            </a:r>
            <a:r>
              <a:rPr lang="en-US" dirty="0" smtClean="0"/>
              <a:t> bi </a:t>
            </a:r>
            <a:r>
              <a:rPr lang="en-US" dirty="0" err="1" smtClean="0"/>
              <a:t>ih</a:t>
            </a:r>
            <a:r>
              <a:rPr lang="en-US" dirty="0" smtClean="0"/>
              <a:t> </a:t>
            </a:r>
            <a:r>
              <a:rPr lang="en-US" dirty="0" err="1" smtClean="0"/>
              <a:t>zasigurno</a:t>
            </a:r>
            <a:r>
              <a:rPr lang="en-US" dirty="0" smtClean="0"/>
              <a:t> </a:t>
            </a:r>
            <a:r>
              <a:rPr lang="en-US" dirty="0" err="1" smtClean="0"/>
              <a:t>potaklo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više</a:t>
            </a:r>
            <a:r>
              <a:rPr lang="en-US" dirty="0" smtClean="0"/>
              <a:t> </a:t>
            </a:r>
            <a:r>
              <a:rPr lang="en-US" dirty="0" err="1" smtClean="0"/>
              <a:t>rada</a:t>
            </a:r>
            <a:r>
              <a:rPr lang="en-US" dirty="0" smtClean="0"/>
              <a:t> a </a:t>
            </a:r>
            <a:r>
              <a:rPr lang="en-US" dirty="0" err="1" smtClean="0"/>
              <a:t>definitivno</a:t>
            </a:r>
            <a:r>
              <a:rPr lang="en-US" dirty="0" smtClean="0"/>
              <a:t> bi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psihološki</a:t>
            </a:r>
            <a:r>
              <a:rPr lang="en-US" dirty="0" smtClean="0"/>
              <a:t> </a:t>
            </a:r>
            <a:r>
              <a:rPr lang="en-US" dirty="0" err="1" smtClean="0"/>
              <a:t>im</a:t>
            </a:r>
            <a:r>
              <a:rPr lang="en-US" dirty="0" smtClean="0"/>
              <a:t> </a:t>
            </a:r>
            <a:r>
              <a:rPr lang="en-US" dirty="0" err="1" smtClean="0"/>
              <a:t>pomoglo</a:t>
            </a:r>
            <a:r>
              <a:rPr lang="en-US" dirty="0" smtClean="0"/>
              <a:t> u </a:t>
            </a:r>
            <a:r>
              <a:rPr lang="en-US" dirty="0" err="1" smtClean="0"/>
              <a:t>ovim</a:t>
            </a:r>
            <a:r>
              <a:rPr lang="en-US" dirty="0" smtClean="0"/>
              <a:t> </a:t>
            </a:r>
            <a:r>
              <a:rPr lang="en-US" dirty="0" err="1" smtClean="0"/>
              <a:t>teškim</a:t>
            </a:r>
            <a:r>
              <a:rPr lang="en-US" dirty="0" smtClean="0"/>
              <a:t> </a:t>
            </a:r>
            <a:r>
              <a:rPr lang="en-US" dirty="0" err="1" smtClean="0"/>
              <a:t>trenucima</a:t>
            </a:r>
            <a:r>
              <a:rPr lang="en-US" dirty="0" smtClean="0"/>
              <a:t>. </a:t>
            </a:r>
            <a:r>
              <a:rPr lang="en-US" dirty="0" err="1" smtClean="0"/>
              <a:t>Nastava</a:t>
            </a:r>
            <a:r>
              <a:rPr lang="en-US" dirty="0" smtClean="0"/>
              <a:t> u </a:t>
            </a:r>
            <a:r>
              <a:rPr lang="en-US" dirty="0" err="1" smtClean="0"/>
              <a:t>kojoj</a:t>
            </a:r>
            <a:r>
              <a:rPr lang="en-US" dirty="0" smtClean="0"/>
              <a:t> se </a:t>
            </a:r>
            <a:r>
              <a:rPr lang="en-US" dirty="0" err="1" smtClean="0"/>
              <a:t>se</a:t>
            </a:r>
            <a:r>
              <a:rPr lang="en-US" dirty="0" smtClean="0"/>
              <a:t> </a:t>
            </a:r>
            <a:r>
              <a:rPr lang="en-US" dirty="0" err="1" smtClean="0"/>
              <a:t>šalju</a:t>
            </a:r>
            <a:r>
              <a:rPr lang="en-US" dirty="0" smtClean="0"/>
              <a:t> </a:t>
            </a:r>
            <a:r>
              <a:rPr lang="en-US" dirty="0" err="1" smtClean="0"/>
              <a:t>unaprijed</a:t>
            </a:r>
            <a:r>
              <a:rPr lang="en-US" dirty="0" smtClean="0"/>
              <a:t> </a:t>
            </a:r>
            <a:r>
              <a:rPr lang="en-US" dirty="0" err="1" smtClean="0"/>
              <a:t>pripremljene</a:t>
            </a:r>
            <a:r>
              <a:rPr lang="en-US" dirty="0" smtClean="0"/>
              <a:t> </a:t>
            </a:r>
            <a:r>
              <a:rPr lang="en-US" dirty="0" err="1" smtClean="0"/>
              <a:t>snimke</a:t>
            </a:r>
            <a:r>
              <a:rPr lang="en-US" dirty="0" smtClean="0"/>
              <a:t> bez </a:t>
            </a:r>
            <a:r>
              <a:rPr lang="en-US" dirty="0" err="1" smtClean="0"/>
              <a:t>interakcije</a:t>
            </a:r>
            <a:r>
              <a:rPr lang="en-US" dirty="0" smtClean="0"/>
              <a:t> s </a:t>
            </a:r>
            <a:r>
              <a:rPr lang="en-US" dirty="0" err="1" smtClean="0"/>
              <a:t>djecom</a:t>
            </a:r>
            <a:r>
              <a:rPr lang="en-US" dirty="0" smtClean="0"/>
              <a:t> u </a:t>
            </a:r>
            <a:r>
              <a:rPr lang="en-US" dirty="0" err="1" smtClean="0"/>
              <a:t>najranijoj</a:t>
            </a:r>
            <a:r>
              <a:rPr lang="en-US" dirty="0" smtClean="0"/>
              <a:t> </a:t>
            </a:r>
            <a:r>
              <a:rPr lang="en-US" dirty="0" err="1" smtClean="0"/>
              <a:t>dobi</a:t>
            </a:r>
            <a:r>
              <a:rPr lang="en-US" dirty="0" smtClean="0"/>
              <a:t> </a:t>
            </a:r>
            <a:r>
              <a:rPr lang="en-US" dirty="0" err="1" smtClean="0"/>
              <a:t>mislim</a:t>
            </a:r>
            <a:r>
              <a:rPr lang="en-US" dirty="0" smtClean="0"/>
              <a:t> da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njihovo</a:t>
            </a:r>
            <a:r>
              <a:rPr lang="en-US" dirty="0" smtClean="0"/>
              <a:t> </a:t>
            </a:r>
            <a:r>
              <a:rPr lang="en-US" dirty="0" err="1" smtClean="0"/>
              <a:t>daljnje</a:t>
            </a:r>
            <a:r>
              <a:rPr lang="en-US" dirty="0" smtClean="0"/>
              <a:t> </a:t>
            </a:r>
            <a:r>
              <a:rPr lang="en-US" dirty="0" err="1" smtClean="0"/>
              <a:t>školovanje</a:t>
            </a:r>
            <a:r>
              <a:rPr lang="en-US" dirty="0" smtClean="0"/>
              <a:t> </a:t>
            </a:r>
            <a:r>
              <a:rPr lang="en-US" dirty="0" err="1" smtClean="0"/>
              <a:t>nije</a:t>
            </a:r>
            <a:r>
              <a:rPr lang="en-US" dirty="0" smtClean="0"/>
              <a:t> dobro.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 smtClean="0"/>
              <a:t>ostvariti</a:t>
            </a:r>
            <a:r>
              <a:rPr lang="en-US" dirty="0" smtClean="0"/>
              <a:t> </a:t>
            </a:r>
            <a:r>
              <a:rPr lang="en-US" dirty="0" err="1" smtClean="0"/>
              <a:t>dvosmjernu</a:t>
            </a:r>
            <a:r>
              <a:rPr lang="en-US" dirty="0" smtClean="0"/>
              <a:t> </a:t>
            </a:r>
            <a:r>
              <a:rPr lang="en-US" dirty="0" err="1" smtClean="0"/>
              <a:t>komunikaciju</a:t>
            </a:r>
            <a:r>
              <a:rPr lang="en-US" dirty="0" smtClean="0"/>
              <a:t> </a:t>
            </a:r>
            <a:r>
              <a:rPr lang="en-US" dirty="0" err="1" smtClean="0"/>
              <a:t>kakvu</a:t>
            </a:r>
            <a:r>
              <a:rPr lang="en-US" dirty="0" smtClean="0"/>
              <a:t> </a:t>
            </a:r>
            <a:r>
              <a:rPr lang="en-US" dirty="0" err="1" smtClean="0"/>
              <a:t>takvu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76229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Zadaci u </a:t>
            </a:r>
            <a:r>
              <a:rPr lang="hr-HR" dirty="0" err="1" smtClean="0"/>
              <a:t>ndn</a:t>
            </a:r>
            <a:endParaRPr lang="en-US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U </a:t>
            </a:r>
            <a:r>
              <a:rPr lang="en-US" dirty="0" err="1" smtClean="0"/>
              <a:t>ovim</a:t>
            </a:r>
            <a:r>
              <a:rPr lang="en-US" dirty="0" smtClean="0"/>
              <a:t> </a:t>
            </a:r>
            <a:r>
              <a:rPr lang="en-US" dirty="0" err="1" smtClean="0"/>
              <a:t>izvanrednim</a:t>
            </a:r>
            <a:r>
              <a:rPr lang="en-US" dirty="0" smtClean="0"/>
              <a:t> </a:t>
            </a:r>
            <a:r>
              <a:rPr lang="en-US" dirty="0" err="1" smtClean="0"/>
              <a:t>okolnostima</a:t>
            </a:r>
            <a:r>
              <a:rPr lang="en-US" dirty="0" smtClean="0"/>
              <a:t>, </a:t>
            </a:r>
            <a:r>
              <a:rPr lang="en-US" dirty="0" err="1" smtClean="0"/>
              <a:t>nakon</a:t>
            </a:r>
            <a:r>
              <a:rPr lang="en-US" dirty="0" smtClean="0"/>
              <a:t> </a:t>
            </a:r>
            <a:r>
              <a:rPr lang="en-US" dirty="0" err="1" smtClean="0"/>
              <a:t>mjesec</a:t>
            </a:r>
            <a:r>
              <a:rPr lang="en-US" dirty="0" smtClean="0"/>
              <a:t> dana </a:t>
            </a:r>
            <a:r>
              <a:rPr lang="en-US" dirty="0" err="1" smtClean="0"/>
              <a:t>nastave</a:t>
            </a:r>
            <a:r>
              <a:rPr lang="en-US" dirty="0" smtClean="0"/>
              <a:t> od </a:t>
            </a:r>
            <a:r>
              <a:rPr lang="en-US" dirty="0" err="1" smtClean="0"/>
              <a:t>kuće</a:t>
            </a:r>
            <a:r>
              <a:rPr lang="en-US" dirty="0" smtClean="0"/>
              <a:t>, </a:t>
            </a:r>
            <a:r>
              <a:rPr lang="en-US" dirty="0" err="1" smtClean="0"/>
              <a:t>bilo</a:t>
            </a:r>
            <a:r>
              <a:rPr lang="en-US" dirty="0" smtClean="0"/>
              <a:t> bi </a:t>
            </a:r>
            <a:r>
              <a:rPr lang="en-US" dirty="0" err="1" smtClean="0"/>
              <a:t>bolje</a:t>
            </a:r>
            <a:r>
              <a:rPr lang="en-US" dirty="0" smtClean="0"/>
              <a:t> da </a:t>
            </a:r>
            <a:r>
              <a:rPr lang="en-US" dirty="0" err="1" smtClean="0"/>
              <a:t>djeca</a:t>
            </a:r>
            <a:r>
              <a:rPr lang="en-US" dirty="0" smtClean="0"/>
              <a:t> </a:t>
            </a:r>
            <a:r>
              <a:rPr lang="en-US" dirty="0" err="1" smtClean="0"/>
              <a:t>imaju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manje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zadataka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/>
              <a:t>nego</a:t>
            </a:r>
            <a:r>
              <a:rPr lang="en-US" dirty="0" smtClean="0"/>
              <a:t> </a:t>
            </a:r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 err="1" smtClean="0"/>
              <a:t>ih</a:t>
            </a:r>
            <a:r>
              <a:rPr lang="en-US" dirty="0" smtClean="0"/>
              <a:t> </a:t>
            </a:r>
            <a:r>
              <a:rPr lang="en-US" dirty="0" err="1" smtClean="0"/>
              <a:t>trenutno</a:t>
            </a:r>
            <a:r>
              <a:rPr lang="en-US" dirty="0" smtClean="0"/>
              <a:t> </a:t>
            </a:r>
            <a:r>
              <a:rPr lang="en-US" dirty="0" err="1" smtClean="0"/>
              <a:t>imaju</a:t>
            </a:r>
            <a:r>
              <a:rPr lang="en-US" dirty="0" smtClean="0"/>
              <a:t>. Imam </a:t>
            </a:r>
            <a:r>
              <a:rPr lang="en-US" dirty="0" err="1" smtClean="0"/>
              <a:t>osjećaj</a:t>
            </a:r>
            <a:r>
              <a:rPr lang="en-US" dirty="0" smtClean="0"/>
              <a:t> da </a:t>
            </a:r>
            <a:r>
              <a:rPr lang="en-US" dirty="0" err="1" smtClean="0"/>
              <a:t>oponašamo</a:t>
            </a:r>
            <a:r>
              <a:rPr lang="en-US" dirty="0" smtClean="0"/>
              <a:t> </a:t>
            </a:r>
            <a:r>
              <a:rPr lang="en-US" dirty="0" err="1" smtClean="0"/>
              <a:t>normalnu</a:t>
            </a:r>
            <a:r>
              <a:rPr lang="en-US" dirty="0" smtClean="0"/>
              <a:t> </a:t>
            </a:r>
            <a:r>
              <a:rPr lang="en-US" dirty="0" err="1" smtClean="0"/>
              <a:t>školu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kvantitetom</a:t>
            </a:r>
            <a:r>
              <a:rPr lang="en-US" dirty="0" smtClean="0"/>
              <a:t> </a:t>
            </a:r>
            <a:r>
              <a:rPr lang="en-US" dirty="0" err="1" smtClean="0"/>
              <a:t>gradiva</a:t>
            </a:r>
            <a:r>
              <a:rPr lang="en-US" dirty="0" smtClean="0"/>
              <a:t>, </a:t>
            </a:r>
            <a:r>
              <a:rPr lang="en-US" dirty="0" err="1" smtClean="0"/>
              <a:t>samo</a:t>
            </a:r>
            <a:r>
              <a:rPr lang="en-US" dirty="0" smtClean="0"/>
              <a:t> </a:t>
            </a:r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 err="1" smtClean="0"/>
              <a:t>situacija</a:t>
            </a:r>
            <a:r>
              <a:rPr lang="en-US" dirty="0" smtClean="0"/>
              <a:t> </a:t>
            </a:r>
            <a:r>
              <a:rPr lang="en-US" dirty="0" err="1" smtClean="0"/>
              <a:t>nije</a:t>
            </a:r>
            <a:r>
              <a:rPr lang="en-US" dirty="0" smtClean="0"/>
              <a:t> </a:t>
            </a:r>
            <a:r>
              <a:rPr lang="en-US" dirty="0" err="1" smtClean="0"/>
              <a:t>normalna</a:t>
            </a:r>
            <a:r>
              <a:rPr lang="en-US" dirty="0" smtClean="0"/>
              <a:t>. </a:t>
            </a:r>
            <a:r>
              <a:rPr lang="en-US" dirty="0" err="1" smtClean="0"/>
              <a:t>Bilo</a:t>
            </a:r>
            <a:r>
              <a:rPr lang="en-US" dirty="0" smtClean="0"/>
              <a:t> bi </a:t>
            </a:r>
            <a:r>
              <a:rPr lang="en-US" dirty="0" err="1" smtClean="0"/>
              <a:t>bolje</a:t>
            </a:r>
            <a:r>
              <a:rPr lang="en-US" dirty="0" smtClean="0"/>
              <a:t> da </a:t>
            </a:r>
            <a:r>
              <a:rPr lang="en-US" dirty="0" err="1" smtClean="0"/>
              <a:t>školske</a:t>
            </a:r>
            <a:r>
              <a:rPr lang="en-US" dirty="0" smtClean="0"/>
              <a:t> </a:t>
            </a:r>
            <a:r>
              <a:rPr lang="en-US" dirty="0" err="1" smtClean="0"/>
              <a:t>obaveze</a:t>
            </a:r>
            <a:r>
              <a:rPr lang="en-US" dirty="0" smtClean="0"/>
              <a:t> </a:t>
            </a:r>
            <a:r>
              <a:rPr lang="en-US" dirty="0" err="1" smtClean="0"/>
              <a:t>malo</a:t>
            </a:r>
            <a:r>
              <a:rPr lang="en-US" dirty="0" smtClean="0"/>
              <a:t> </a:t>
            </a:r>
            <a:r>
              <a:rPr lang="en-US" dirty="0" err="1" smtClean="0"/>
              <a:t>popuste</a:t>
            </a:r>
            <a:r>
              <a:rPr lang="en-US" dirty="0" smtClean="0"/>
              <a:t>, </a:t>
            </a:r>
            <a:r>
              <a:rPr lang="en-US" dirty="0" err="1" smtClean="0"/>
              <a:t>pogotovo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niže</a:t>
            </a:r>
            <a:r>
              <a:rPr lang="en-US" dirty="0" smtClean="0"/>
              <a:t> </a:t>
            </a:r>
            <a:r>
              <a:rPr lang="en-US" dirty="0" err="1" smtClean="0"/>
              <a:t>razrede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	S </a:t>
            </a:r>
            <a:r>
              <a:rPr lang="en-US" dirty="0" err="1" smtClean="0"/>
              <a:t>obzirom</a:t>
            </a:r>
            <a:r>
              <a:rPr lang="en-US" dirty="0" smtClean="0"/>
              <a:t> da </a:t>
            </a:r>
            <a:r>
              <a:rPr lang="en-US" dirty="0" err="1" smtClean="0"/>
              <a:t>imamo</a:t>
            </a:r>
            <a:r>
              <a:rPr lang="en-US" dirty="0" smtClean="0"/>
              <a:t> 5 </a:t>
            </a:r>
            <a:r>
              <a:rPr lang="en-US" dirty="0" err="1" smtClean="0"/>
              <a:t>skolaraca</a:t>
            </a:r>
            <a:r>
              <a:rPr lang="en-US" dirty="0" smtClean="0"/>
              <a:t> </a:t>
            </a:r>
            <a:r>
              <a:rPr lang="en-US" dirty="0" err="1" smtClean="0"/>
              <a:t>bilo</a:t>
            </a:r>
            <a:r>
              <a:rPr lang="en-US" dirty="0" smtClean="0"/>
              <a:t> bi </a:t>
            </a:r>
            <a:r>
              <a:rPr lang="en-US" dirty="0" err="1" smtClean="0"/>
              <a:t>puno</a:t>
            </a:r>
            <a:r>
              <a:rPr lang="en-US" dirty="0" smtClean="0"/>
              <a:t> </a:t>
            </a:r>
            <a:r>
              <a:rPr lang="en-US" dirty="0" err="1" smtClean="0"/>
              <a:t>lakše</a:t>
            </a:r>
            <a:r>
              <a:rPr lang="en-US" dirty="0" smtClean="0"/>
              <a:t> </a:t>
            </a:r>
            <a:r>
              <a:rPr lang="en-US" dirty="0" err="1" smtClean="0"/>
              <a:t>kad</a:t>
            </a:r>
            <a:r>
              <a:rPr lang="en-US" dirty="0" smtClean="0"/>
              <a:t> bi </a:t>
            </a:r>
            <a:r>
              <a:rPr lang="en-US" dirty="0" err="1" smtClean="0"/>
              <a:t>postojao</a:t>
            </a:r>
            <a:r>
              <a:rPr lang="en-US" dirty="0" smtClean="0"/>
              <a:t> </a:t>
            </a:r>
            <a:r>
              <a:rPr lang="en-US" dirty="0" err="1" smtClean="0"/>
              <a:t>neki</a:t>
            </a:r>
            <a:r>
              <a:rPr lang="en-US" dirty="0" smtClean="0"/>
              <a:t> red u </a:t>
            </a:r>
            <a:r>
              <a:rPr lang="en-US" dirty="0" err="1" smtClean="0"/>
              <a:t>slanju</a:t>
            </a:r>
            <a:r>
              <a:rPr lang="en-US" dirty="0" smtClean="0"/>
              <a:t> </a:t>
            </a:r>
            <a:r>
              <a:rPr lang="en-US" dirty="0" err="1" smtClean="0"/>
              <a:t>zadataka</a:t>
            </a:r>
            <a:r>
              <a:rPr lang="en-US" dirty="0" smtClean="0"/>
              <a:t> </a:t>
            </a:r>
            <a:r>
              <a:rPr lang="en-US" dirty="0" err="1" smtClean="0"/>
              <a:t>jer</a:t>
            </a:r>
            <a:r>
              <a:rPr lang="en-US" dirty="0" smtClean="0"/>
              <a:t> </a:t>
            </a:r>
            <a:r>
              <a:rPr lang="en-US" dirty="0" err="1" smtClean="0"/>
              <a:t>smo</a:t>
            </a:r>
            <a:r>
              <a:rPr lang="en-US" dirty="0" smtClean="0"/>
              <a:t> </a:t>
            </a:r>
            <a:r>
              <a:rPr lang="en-US" dirty="0" err="1" smtClean="0"/>
              <a:t>cijeli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posveceni</a:t>
            </a:r>
            <a:r>
              <a:rPr lang="en-US" dirty="0" smtClean="0"/>
              <a:t> </a:t>
            </a:r>
            <a:r>
              <a:rPr lang="en-US" dirty="0" err="1" smtClean="0"/>
              <a:t>skoli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77949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318655"/>
            <a:ext cx="10515600" cy="1246909"/>
          </a:xfrm>
        </p:spPr>
        <p:txBody>
          <a:bodyPr>
            <a:normAutofit/>
          </a:bodyPr>
          <a:lstStyle/>
          <a:p>
            <a:r>
              <a:rPr lang="hr-HR" sz="3600" dirty="0" smtClean="0"/>
              <a:t>„Previše web aplikacija, tehnički problemi, osjećaj nezadovoljstva djeteta zbog informatičke nepismenosti</a:t>
            </a:r>
            <a:r>
              <a:rPr lang="hr-HR" dirty="0" smtClean="0"/>
              <a:t>”</a:t>
            </a:r>
            <a:endParaRPr lang="en-US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err="1" smtClean="0"/>
              <a:t>Imamo</a:t>
            </a:r>
            <a:r>
              <a:rPr lang="en-US" dirty="0" smtClean="0"/>
              <a:t> </a:t>
            </a:r>
            <a:r>
              <a:rPr lang="en-US" dirty="0" err="1" smtClean="0"/>
              <a:t>previše</a:t>
            </a:r>
            <a:r>
              <a:rPr lang="en-US" dirty="0" smtClean="0"/>
              <a:t> web </a:t>
            </a:r>
            <a:r>
              <a:rPr lang="en-US" dirty="0" err="1" smtClean="0"/>
              <a:t>aplikacija</a:t>
            </a:r>
            <a:r>
              <a:rPr lang="en-US" dirty="0" smtClean="0"/>
              <a:t>, </a:t>
            </a:r>
            <a:r>
              <a:rPr lang="en-US" dirty="0" err="1" smtClean="0"/>
              <a:t>raznih</a:t>
            </a:r>
            <a:r>
              <a:rPr lang="en-US" dirty="0" smtClean="0"/>
              <a:t> </a:t>
            </a:r>
            <a:r>
              <a:rPr lang="en-US" dirty="0" err="1" smtClean="0"/>
              <a:t>programa</a:t>
            </a:r>
            <a:r>
              <a:rPr lang="en-US" dirty="0" smtClean="0"/>
              <a:t> ta </a:t>
            </a:r>
            <a:r>
              <a:rPr lang="en-US" dirty="0" err="1" smtClean="0"/>
              <a:t>isti</a:t>
            </a:r>
            <a:r>
              <a:rPr lang="en-US" dirty="0" smtClean="0"/>
              <a:t> </a:t>
            </a:r>
            <a:r>
              <a:rPr lang="en-US" dirty="0" err="1" smtClean="0"/>
              <a:t>nastavni</a:t>
            </a:r>
            <a:r>
              <a:rPr lang="en-US" dirty="0" smtClean="0"/>
              <a:t> </a:t>
            </a:r>
            <a:r>
              <a:rPr lang="en-US" dirty="0" err="1" smtClean="0"/>
              <a:t>predmet</a:t>
            </a:r>
            <a:r>
              <a:rPr lang="en-US" dirty="0" smtClean="0"/>
              <a:t>, </a:t>
            </a:r>
            <a:r>
              <a:rPr lang="en-US" dirty="0" err="1" smtClean="0"/>
              <a:t>radimo</a:t>
            </a:r>
            <a:r>
              <a:rPr lang="en-US" dirty="0" smtClean="0"/>
              <a:t> </a:t>
            </a:r>
            <a:r>
              <a:rPr lang="en-US" dirty="0" err="1" smtClean="0"/>
              <a:t>preko</a:t>
            </a:r>
            <a:r>
              <a:rPr lang="en-US" dirty="0" smtClean="0"/>
              <a:t> </a:t>
            </a:r>
            <a:r>
              <a:rPr lang="en-US" dirty="0" err="1" smtClean="0"/>
              <a:t>mog</a:t>
            </a:r>
            <a:r>
              <a:rPr lang="en-US" dirty="0" smtClean="0"/>
              <a:t> </a:t>
            </a:r>
            <a:r>
              <a:rPr lang="en-US" dirty="0" err="1" smtClean="0"/>
              <a:t>mobitela</a:t>
            </a:r>
            <a:r>
              <a:rPr lang="en-US" dirty="0" smtClean="0"/>
              <a:t>, </a:t>
            </a:r>
            <a:r>
              <a:rPr lang="en-US" dirty="0" err="1" smtClean="0"/>
              <a:t>nemamo</a:t>
            </a:r>
            <a:r>
              <a:rPr lang="en-US" dirty="0" smtClean="0"/>
              <a:t> tablet </a:t>
            </a:r>
            <a:r>
              <a:rPr lang="en-US" dirty="0" err="1" smtClean="0"/>
              <a:t>ni</a:t>
            </a:r>
            <a:r>
              <a:rPr lang="en-US" dirty="0" smtClean="0"/>
              <a:t> laptop,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zbog</a:t>
            </a:r>
            <a:r>
              <a:rPr lang="en-US" dirty="0" smtClean="0"/>
              <a:t> toga </a:t>
            </a:r>
            <a:r>
              <a:rPr lang="en-US" dirty="0" err="1" smtClean="0"/>
              <a:t>imamo</a:t>
            </a:r>
            <a:r>
              <a:rPr lang="en-US" dirty="0" smtClean="0"/>
              <a:t> </a:t>
            </a:r>
            <a:r>
              <a:rPr lang="en-US" dirty="0" err="1" smtClean="0"/>
              <a:t>puno</a:t>
            </a:r>
            <a:r>
              <a:rPr lang="en-US" dirty="0" smtClean="0"/>
              <a:t> </a:t>
            </a:r>
            <a:r>
              <a:rPr lang="en-US" dirty="0" err="1" smtClean="0"/>
              <a:t>tehničkih</a:t>
            </a:r>
            <a:r>
              <a:rPr lang="en-US" dirty="0" smtClean="0"/>
              <a:t> </a:t>
            </a:r>
            <a:r>
              <a:rPr lang="en-US" dirty="0" err="1" smtClean="0"/>
              <a:t>teškoća</a:t>
            </a:r>
            <a:r>
              <a:rPr lang="en-US" dirty="0" smtClean="0"/>
              <a:t> </a:t>
            </a:r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 err="1" smtClean="0"/>
              <a:t>zbog</a:t>
            </a:r>
            <a:r>
              <a:rPr lang="en-US" dirty="0" smtClean="0"/>
              <a:t> </a:t>
            </a:r>
            <a:r>
              <a:rPr lang="en-US" dirty="0" err="1" smtClean="0"/>
              <a:t>memorije</a:t>
            </a:r>
            <a:r>
              <a:rPr lang="en-US" dirty="0" smtClean="0"/>
              <a:t> </a:t>
            </a:r>
            <a:r>
              <a:rPr lang="en-US" dirty="0" err="1" smtClean="0"/>
              <a:t>mobitela</a:t>
            </a:r>
            <a:r>
              <a:rPr lang="en-US" dirty="0" smtClean="0"/>
              <a:t>, </a:t>
            </a:r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 err="1" smtClean="0"/>
              <a:t>zbog</a:t>
            </a:r>
            <a:r>
              <a:rPr lang="en-US" dirty="0" smtClean="0"/>
              <a:t> </a:t>
            </a:r>
            <a:r>
              <a:rPr lang="en-US" dirty="0" err="1" smtClean="0"/>
              <a:t>neodgovarajućeg</a:t>
            </a:r>
            <a:r>
              <a:rPr lang="en-US" dirty="0" smtClean="0"/>
              <a:t> </a:t>
            </a:r>
            <a:r>
              <a:rPr lang="en-US" dirty="0" err="1" smtClean="0"/>
              <a:t>ekrana</a:t>
            </a:r>
            <a:r>
              <a:rPr lang="en-US" dirty="0" smtClean="0"/>
              <a:t> pa se </a:t>
            </a:r>
            <a:r>
              <a:rPr lang="en-US" dirty="0" err="1" smtClean="0"/>
              <a:t>neki</a:t>
            </a:r>
            <a:r>
              <a:rPr lang="en-US" dirty="0" smtClean="0"/>
              <a:t> </a:t>
            </a:r>
            <a:r>
              <a:rPr lang="en-US" dirty="0" err="1" smtClean="0"/>
              <a:t>zadaci</a:t>
            </a:r>
            <a:r>
              <a:rPr lang="en-US" dirty="0" smtClean="0"/>
              <a:t> ne </a:t>
            </a:r>
            <a:r>
              <a:rPr lang="en-US" dirty="0" err="1" smtClean="0"/>
              <a:t>mogu</a:t>
            </a:r>
            <a:r>
              <a:rPr lang="en-US" dirty="0" smtClean="0"/>
              <a:t> 100% </a:t>
            </a:r>
            <a:r>
              <a:rPr lang="en-US" dirty="0" err="1" smtClean="0"/>
              <a:t>riješi</a:t>
            </a:r>
            <a:r>
              <a:rPr lang="en-US" dirty="0" smtClean="0"/>
              <a:t> (</a:t>
            </a:r>
            <a:r>
              <a:rPr lang="en-US" dirty="0" err="1" smtClean="0"/>
              <a:t>osmosmjerke</a:t>
            </a:r>
            <a:r>
              <a:rPr lang="en-US" dirty="0" smtClean="0"/>
              <a:t>). </a:t>
            </a:r>
            <a:r>
              <a:rPr lang="en-US" dirty="0" err="1" smtClean="0"/>
              <a:t>Napominjem</a:t>
            </a:r>
            <a:r>
              <a:rPr lang="en-US" dirty="0" smtClean="0"/>
              <a:t> da </a:t>
            </a:r>
            <a:r>
              <a:rPr lang="en-US" dirty="0" err="1" smtClean="0"/>
              <a:t>dijete</a:t>
            </a:r>
            <a:r>
              <a:rPr lang="en-US" dirty="0" smtClean="0"/>
              <a:t> do sad </a:t>
            </a:r>
            <a:r>
              <a:rPr lang="en-US" dirty="0" err="1" smtClean="0"/>
              <a:t>nije</a:t>
            </a:r>
            <a:r>
              <a:rPr lang="en-US" dirty="0" smtClean="0"/>
              <a:t> </a:t>
            </a:r>
            <a:r>
              <a:rPr lang="en-US" dirty="0" err="1" smtClean="0"/>
              <a:t>imalo</a:t>
            </a:r>
            <a:r>
              <a:rPr lang="en-US" dirty="0" smtClean="0"/>
              <a:t> </a:t>
            </a:r>
            <a:r>
              <a:rPr lang="en-US" dirty="0" err="1" smtClean="0"/>
              <a:t>pristup</a:t>
            </a:r>
            <a:r>
              <a:rPr lang="en-US" dirty="0" smtClean="0"/>
              <a:t> </a:t>
            </a:r>
            <a:r>
              <a:rPr lang="en-US" dirty="0" err="1" smtClean="0"/>
              <a:t>mobitelu</a:t>
            </a:r>
            <a:r>
              <a:rPr lang="en-US" dirty="0" smtClean="0"/>
              <a:t> </a:t>
            </a:r>
            <a:r>
              <a:rPr lang="en-US" dirty="0" err="1" smtClean="0"/>
              <a:t>osim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pozive</a:t>
            </a:r>
            <a:r>
              <a:rPr lang="en-US" dirty="0" smtClean="0"/>
              <a:t>, </a:t>
            </a:r>
            <a:r>
              <a:rPr lang="en-US" dirty="0" err="1" smtClean="0"/>
              <a:t>nema</a:t>
            </a:r>
            <a:r>
              <a:rPr lang="en-US" dirty="0" smtClean="0"/>
              <a:t> </a:t>
            </a:r>
            <a:r>
              <a:rPr lang="en-US" dirty="0" err="1" smtClean="0"/>
              <a:t>svoj</a:t>
            </a:r>
            <a:r>
              <a:rPr lang="en-US" dirty="0" smtClean="0"/>
              <a:t> </a:t>
            </a:r>
            <a:r>
              <a:rPr lang="en-US" dirty="0" err="1" smtClean="0"/>
              <a:t>mobilni</a:t>
            </a:r>
            <a:r>
              <a:rPr lang="en-US" dirty="0" smtClean="0"/>
              <a:t> </a:t>
            </a:r>
            <a:r>
              <a:rPr lang="en-US" dirty="0" err="1" smtClean="0"/>
              <a:t>telefon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tablet, </a:t>
            </a:r>
            <a:r>
              <a:rPr lang="en-US" dirty="0" err="1" smtClean="0"/>
              <a:t>nema</a:t>
            </a:r>
            <a:r>
              <a:rPr lang="en-US" dirty="0" smtClean="0"/>
              <a:t> </a:t>
            </a:r>
            <a:r>
              <a:rPr lang="en-US" dirty="0" err="1" smtClean="0"/>
              <a:t>iskustva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igricama</a:t>
            </a:r>
            <a:r>
              <a:rPr lang="en-US" dirty="0" smtClean="0"/>
              <a:t>, </a:t>
            </a:r>
            <a:r>
              <a:rPr lang="en-US" dirty="0" err="1" smtClean="0"/>
              <a:t>webom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slično</a:t>
            </a:r>
            <a:r>
              <a:rPr lang="en-US" dirty="0" smtClean="0"/>
              <a:t>, </a:t>
            </a:r>
            <a:r>
              <a:rPr lang="en-US" dirty="0" err="1" smtClean="0"/>
              <a:t>najmanji</a:t>
            </a:r>
            <a:r>
              <a:rPr lang="en-US" dirty="0" smtClean="0"/>
              <a:t> problem </a:t>
            </a:r>
            <a:r>
              <a:rPr lang="en-US" dirty="0" err="1" smtClean="0"/>
              <a:t>nam</a:t>
            </a:r>
            <a:r>
              <a:rPr lang="en-US" dirty="0" smtClean="0"/>
              <a:t> je </a:t>
            </a:r>
            <a:r>
              <a:rPr lang="en-US" dirty="0" err="1" smtClean="0"/>
              <a:t>učenje</a:t>
            </a:r>
            <a:r>
              <a:rPr lang="en-US" dirty="0" smtClean="0"/>
              <a:t>, </a:t>
            </a:r>
            <a:r>
              <a:rPr lang="en-US" dirty="0" err="1" smtClean="0"/>
              <a:t>veći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nam</a:t>
            </a:r>
            <a:r>
              <a:rPr lang="en-US" dirty="0" smtClean="0"/>
              <a:t> </a:t>
            </a:r>
            <a:r>
              <a:rPr lang="en-US" dirty="0" err="1" smtClean="0"/>
              <a:t>tehnički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0000"/>
                </a:solidFill>
              </a:rPr>
              <a:t>problemi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osjećaj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nezadovoljstva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djeteta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zbog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informatičke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nepismenosti</a:t>
            </a:r>
            <a:r>
              <a:rPr lang="en-US" dirty="0" smtClean="0">
                <a:solidFill>
                  <a:srgbClr val="FF0000"/>
                </a:solidFill>
              </a:rPr>
              <a:t>.</a:t>
            </a:r>
          </a:p>
          <a:p>
            <a:pPr marL="0" indent="0">
              <a:buNone/>
            </a:pPr>
            <a:r>
              <a:rPr lang="en-US" dirty="0" smtClean="0"/>
              <a:t>	-</a:t>
            </a:r>
            <a:endParaRPr lang="en-US" dirty="0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err="1" smtClean="0"/>
              <a:t>Usmjeriti</a:t>
            </a:r>
            <a:r>
              <a:rPr lang="en-US" dirty="0" smtClean="0"/>
              <a:t> se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jednu</a:t>
            </a:r>
            <a:r>
              <a:rPr lang="en-US" dirty="0" smtClean="0"/>
              <a:t> </a:t>
            </a:r>
            <a:r>
              <a:rPr lang="en-US" dirty="0" err="1" smtClean="0"/>
              <a:t>aplikaciju</a:t>
            </a:r>
            <a:r>
              <a:rPr lang="en-US" dirty="0" smtClean="0"/>
              <a:t> a ne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njih</a:t>
            </a:r>
            <a:r>
              <a:rPr lang="en-US" dirty="0" smtClean="0"/>
              <a:t> </a:t>
            </a:r>
            <a:r>
              <a:rPr lang="en-US" dirty="0" err="1" smtClean="0"/>
              <a:t>više</a:t>
            </a:r>
            <a:endParaRPr lang="hr-HR" dirty="0"/>
          </a:p>
          <a:p>
            <a:pPr marL="0" indent="0">
              <a:buNone/>
            </a:pPr>
            <a:r>
              <a:rPr lang="hr-HR" dirty="0" smtClean="0"/>
              <a:t>-</a:t>
            </a:r>
            <a:r>
              <a:rPr lang="en-US" dirty="0" smtClean="0"/>
              <a:t>Da </a:t>
            </a:r>
            <a:r>
              <a:rPr lang="en-US" dirty="0" err="1" smtClean="0"/>
              <a:t>neki</a:t>
            </a:r>
            <a:r>
              <a:rPr lang="en-US" dirty="0" smtClean="0"/>
              <a:t> </a:t>
            </a:r>
            <a:r>
              <a:rPr lang="en-US" dirty="0" err="1" smtClean="0"/>
              <a:t>učitelji</a:t>
            </a:r>
            <a:r>
              <a:rPr lang="en-US" dirty="0" smtClean="0"/>
              <a:t> se </a:t>
            </a:r>
            <a:r>
              <a:rPr lang="en-US" dirty="0" err="1" smtClean="0"/>
              <a:t>manje</a:t>
            </a:r>
            <a:r>
              <a:rPr lang="en-US" dirty="0" smtClean="0"/>
              <a:t> </a:t>
            </a:r>
            <a:r>
              <a:rPr lang="en-US" dirty="0" err="1" smtClean="0"/>
              <a:t>bave</a:t>
            </a:r>
            <a:r>
              <a:rPr lang="en-US" dirty="0" smtClean="0"/>
              <a:t> </a:t>
            </a:r>
            <a:r>
              <a:rPr lang="en-US" dirty="0" err="1" smtClean="0"/>
              <a:t>platformama</a:t>
            </a:r>
            <a:r>
              <a:rPr lang="en-US" dirty="0" smtClean="0"/>
              <a:t>..</a:t>
            </a:r>
            <a:r>
              <a:rPr lang="en-US" dirty="0" err="1" smtClean="0"/>
              <a:t>jednostavno</a:t>
            </a:r>
            <a:r>
              <a:rPr lang="en-US" dirty="0" smtClean="0"/>
              <a:t> </a:t>
            </a:r>
            <a:r>
              <a:rPr lang="en-US" dirty="0" err="1" smtClean="0"/>
              <a:t>poslati</a:t>
            </a:r>
            <a:r>
              <a:rPr lang="en-US" dirty="0" smtClean="0"/>
              <a:t> </a:t>
            </a:r>
            <a:r>
              <a:rPr lang="en-US" dirty="0" err="1" smtClean="0"/>
              <a:t>šta</a:t>
            </a:r>
            <a:r>
              <a:rPr lang="en-US" dirty="0" smtClean="0"/>
              <a:t> je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školski</a:t>
            </a:r>
            <a:r>
              <a:rPr lang="en-US" dirty="0" smtClean="0"/>
              <a:t> rad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domaći</a:t>
            </a:r>
            <a:r>
              <a:rPr lang="en-US" dirty="0" smtClean="0"/>
              <a:t> a </a:t>
            </a:r>
            <a:r>
              <a:rPr lang="en-US" dirty="0" err="1" smtClean="0"/>
              <a:t>upute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nove</a:t>
            </a:r>
            <a:r>
              <a:rPr lang="en-US" dirty="0" smtClean="0"/>
              <a:t> </a:t>
            </a:r>
            <a:r>
              <a:rPr lang="en-US" dirty="0" err="1" smtClean="0"/>
              <a:t>lekcije</a:t>
            </a:r>
            <a:r>
              <a:rPr lang="en-US" dirty="0" smtClean="0"/>
              <a:t> </a:t>
            </a:r>
            <a:r>
              <a:rPr lang="en-US" dirty="0" err="1" smtClean="0"/>
              <a:t>pisati</a:t>
            </a:r>
            <a:r>
              <a:rPr lang="en-US" dirty="0" smtClean="0"/>
              <a:t> </a:t>
            </a:r>
            <a:r>
              <a:rPr lang="en-US" dirty="0" err="1" smtClean="0"/>
              <a:t>zajedno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zadanim</a:t>
            </a:r>
            <a:r>
              <a:rPr lang="en-US" dirty="0" smtClean="0"/>
              <a:t> </a:t>
            </a:r>
            <a:r>
              <a:rPr lang="en-US" dirty="0" err="1" smtClean="0"/>
              <a:t>zadacima</a:t>
            </a:r>
            <a:r>
              <a:rPr lang="en-US" dirty="0" smtClean="0"/>
              <a:t>.</a:t>
            </a:r>
            <a:endParaRPr lang="hr-HR" dirty="0" smtClean="0"/>
          </a:p>
          <a:p>
            <a:pPr marL="0" indent="0">
              <a:buNone/>
            </a:pPr>
            <a:r>
              <a:rPr lang="hr-HR" dirty="0" smtClean="0"/>
              <a:t>-</a:t>
            </a:r>
            <a:r>
              <a:rPr lang="en-US" dirty="0" smtClean="0"/>
              <a:t> </a:t>
            </a:r>
            <a:r>
              <a:rPr lang="en-US" dirty="0" err="1" smtClean="0"/>
              <a:t>Daljnji</a:t>
            </a:r>
            <a:r>
              <a:rPr lang="en-US" dirty="0" smtClean="0"/>
              <a:t> problem je to </a:t>
            </a:r>
            <a:r>
              <a:rPr lang="en-US" dirty="0" err="1" smtClean="0"/>
              <a:t>što</a:t>
            </a:r>
            <a:r>
              <a:rPr lang="en-US" dirty="0" smtClean="0"/>
              <a:t> se </a:t>
            </a:r>
            <a:r>
              <a:rPr lang="en-US" dirty="0" err="1" smtClean="0"/>
              <a:t>djeci</a:t>
            </a:r>
            <a:r>
              <a:rPr lang="en-US" dirty="0" smtClean="0"/>
              <a:t> </a:t>
            </a:r>
            <a:r>
              <a:rPr lang="en-US" dirty="0" err="1" smtClean="0"/>
              <a:t>svako</a:t>
            </a:r>
            <a:r>
              <a:rPr lang="en-US" dirty="0" smtClean="0"/>
              <a:t> par sati </a:t>
            </a:r>
            <a:r>
              <a:rPr lang="en-US" dirty="0" err="1" smtClean="0"/>
              <a:t>mjenja</a:t>
            </a:r>
            <a:r>
              <a:rPr lang="en-US" dirty="0" smtClean="0"/>
              <a:t> </a:t>
            </a:r>
            <a:r>
              <a:rPr lang="en-US" dirty="0" err="1" smtClean="0"/>
              <a:t>aplikacija</a:t>
            </a:r>
            <a:r>
              <a:rPr lang="en-US" dirty="0" smtClean="0"/>
              <a:t> u </a:t>
            </a:r>
            <a:r>
              <a:rPr lang="en-US" dirty="0" err="1" smtClean="0"/>
              <a:t>kojoj</a:t>
            </a:r>
            <a:r>
              <a:rPr lang="en-US" dirty="0" smtClean="0"/>
              <a:t> se </a:t>
            </a:r>
            <a:r>
              <a:rPr lang="en-US" dirty="0" err="1" smtClean="0"/>
              <a:t>radi</a:t>
            </a:r>
            <a:r>
              <a:rPr lang="en-US" dirty="0" smtClean="0"/>
              <a:t> </a:t>
            </a:r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 err="1" smtClean="0"/>
              <a:t>stvara</a:t>
            </a:r>
            <a:r>
              <a:rPr lang="en-US" dirty="0" smtClean="0"/>
              <a:t> </a:t>
            </a:r>
            <a:r>
              <a:rPr lang="en-US" dirty="0" err="1" smtClean="0"/>
              <a:t>daljnji</a:t>
            </a:r>
            <a:r>
              <a:rPr lang="en-US" dirty="0" smtClean="0"/>
              <a:t> problem u </a:t>
            </a:r>
            <a:r>
              <a:rPr lang="en-US" dirty="0" err="1" smtClean="0"/>
              <a:t>snalaženju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zahtjeva</a:t>
            </a:r>
            <a:r>
              <a:rPr lang="en-US" dirty="0" smtClean="0"/>
              <a:t> </a:t>
            </a:r>
            <a:r>
              <a:rPr lang="en-US" dirty="0" err="1" smtClean="0"/>
              <a:t>roditeljsko</a:t>
            </a:r>
            <a:r>
              <a:rPr lang="en-US" dirty="0" smtClean="0"/>
              <a:t> </a:t>
            </a:r>
            <a:r>
              <a:rPr lang="en-US" dirty="0" err="1" smtClean="0"/>
              <a:t>poznavanje</a:t>
            </a:r>
            <a:r>
              <a:rPr lang="en-US" dirty="0" smtClean="0"/>
              <a:t> </a:t>
            </a:r>
            <a:r>
              <a:rPr lang="en-US" dirty="0" err="1" smtClean="0"/>
              <a:t>aplikacija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njihovih</a:t>
            </a:r>
            <a:r>
              <a:rPr lang="en-US" dirty="0" smtClean="0"/>
              <a:t> </a:t>
            </a:r>
            <a:r>
              <a:rPr lang="en-US" dirty="0" err="1" smtClean="0"/>
              <a:t>instalacija</a:t>
            </a:r>
            <a:r>
              <a:rPr lang="en-US" dirty="0" smtClean="0"/>
              <a:t>. </a:t>
            </a:r>
            <a:r>
              <a:rPr lang="en-US" dirty="0" err="1" smtClean="0"/>
              <a:t>Naime</a:t>
            </a:r>
            <a:r>
              <a:rPr lang="en-US" dirty="0" smtClean="0"/>
              <a:t> </a:t>
            </a:r>
            <a:r>
              <a:rPr lang="en-US" dirty="0" err="1" smtClean="0"/>
              <a:t>nisu</a:t>
            </a:r>
            <a:r>
              <a:rPr lang="en-US" dirty="0" smtClean="0"/>
              <a:t> </a:t>
            </a:r>
            <a:r>
              <a:rPr lang="en-US" dirty="0" err="1" smtClean="0"/>
              <a:t>svi</a:t>
            </a:r>
            <a:r>
              <a:rPr lang="en-US" dirty="0" smtClean="0"/>
              <a:t> </a:t>
            </a:r>
            <a:r>
              <a:rPr lang="en-US" dirty="0" err="1" smtClean="0"/>
              <a:t>roditelji</a:t>
            </a:r>
            <a:r>
              <a:rPr lang="en-US" dirty="0" smtClean="0"/>
              <a:t> </a:t>
            </a:r>
            <a:r>
              <a:rPr lang="en-US" dirty="0" err="1" smtClean="0"/>
              <a:t>kući</a:t>
            </a:r>
            <a:r>
              <a:rPr lang="en-US" dirty="0" smtClean="0"/>
              <a:t> da bi </a:t>
            </a:r>
            <a:r>
              <a:rPr lang="en-US" dirty="0" err="1" smtClean="0"/>
              <a:t>mogli</a:t>
            </a:r>
            <a:r>
              <a:rPr lang="en-US" dirty="0" smtClean="0"/>
              <a:t> u </a:t>
            </a:r>
            <a:r>
              <a:rPr lang="en-US" dirty="0" err="1" smtClean="0"/>
              <a:t>svakom</a:t>
            </a:r>
            <a:r>
              <a:rPr lang="en-US" dirty="0" smtClean="0"/>
              <a:t> </a:t>
            </a:r>
            <a:r>
              <a:rPr lang="en-US" dirty="0" err="1" smtClean="0"/>
              <a:t>trenutku</a:t>
            </a:r>
            <a:r>
              <a:rPr lang="en-US" dirty="0" smtClean="0"/>
              <a:t> </a:t>
            </a:r>
            <a:r>
              <a:rPr lang="en-US" dirty="0" err="1" smtClean="0"/>
              <a:t>pomoći</a:t>
            </a:r>
            <a:r>
              <a:rPr lang="en-US" dirty="0" smtClean="0"/>
              <a:t> </a:t>
            </a:r>
            <a:r>
              <a:rPr lang="en-US" dirty="0" err="1" smtClean="0"/>
              <a:t>djetetu</a:t>
            </a:r>
            <a:r>
              <a:rPr lang="en-US" dirty="0" smtClean="0"/>
              <a:t> s </a:t>
            </a:r>
            <a:r>
              <a:rPr lang="en-US" dirty="0" err="1" smtClean="0"/>
              <a:t>aplikacijama</a:t>
            </a:r>
            <a:r>
              <a:rPr lang="en-US" dirty="0" smtClean="0"/>
              <a:t> </a:t>
            </a:r>
            <a:r>
              <a:rPr lang="en-US" dirty="0" err="1" smtClean="0"/>
              <a:t>stoga</a:t>
            </a:r>
            <a:r>
              <a:rPr lang="en-US" dirty="0" smtClean="0"/>
              <a:t> </a:t>
            </a:r>
            <a:r>
              <a:rPr lang="en-US" dirty="0" err="1" smtClean="0"/>
              <a:t>mislim</a:t>
            </a:r>
            <a:r>
              <a:rPr lang="en-US" dirty="0" smtClean="0"/>
              <a:t> da se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 smtClean="0"/>
              <a:t>odlučiti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jednu</a:t>
            </a:r>
            <a:r>
              <a:rPr lang="en-US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je </a:t>
            </a:r>
            <a:r>
              <a:rPr lang="en-US" dirty="0" err="1" smtClean="0"/>
              <a:t>univerzalna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sve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tako</a:t>
            </a:r>
            <a:r>
              <a:rPr lang="en-US" dirty="0" smtClean="0"/>
              <a:t> </a:t>
            </a:r>
            <a:r>
              <a:rPr lang="en-US" dirty="0" err="1" smtClean="0"/>
              <a:t>olakšati</a:t>
            </a:r>
            <a:r>
              <a:rPr lang="en-US" dirty="0" smtClean="0"/>
              <a:t> rad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87033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Negativni komentari ovakvog tipa su iznimka</a:t>
            </a:r>
            <a:endParaRPr lang="en-US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To </a:t>
            </a:r>
            <a:r>
              <a:rPr lang="en-US" dirty="0" err="1" smtClean="0"/>
              <a:t>nije</a:t>
            </a:r>
            <a:r>
              <a:rPr lang="en-US" dirty="0" smtClean="0"/>
              <a:t> </a:t>
            </a:r>
            <a:r>
              <a:rPr lang="en-US" dirty="0" err="1" smtClean="0"/>
              <a:t>nikakva</a:t>
            </a:r>
            <a:r>
              <a:rPr lang="en-US" dirty="0" smtClean="0"/>
              <a:t> </a:t>
            </a:r>
            <a:r>
              <a:rPr lang="en-US" dirty="0" err="1" smtClean="0"/>
              <a:t>nastava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daljinu</a:t>
            </a:r>
            <a:r>
              <a:rPr lang="en-US" dirty="0" smtClean="0"/>
              <a:t>, to je </a:t>
            </a:r>
            <a:r>
              <a:rPr lang="en-US" dirty="0" err="1" smtClean="0"/>
              <a:t>glupost</a:t>
            </a:r>
            <a:r>
              <a:rPr lang="en-US" dirty="0" smtClean="0"/>
              <a:t>. </a:t>
            </a:r>
            <a:r>
              <a:rPr lang="en-US" dirty="0" err="1" smtClean="0"/>
              <a:t>Djeca</a:t>
            </a:r>
            <a:r>
              <a:rPr lang="en-US" dirty="0" smtClean="0"/>
              <a:t> ne </a:t>
            </a:r>
            <a:r>
              <a:rPr lang="en-US" dirty="0" err="1" smtClean="0"/>
              <a:t>idu</a:t>
            </a:r>
            <a:r>
              <a:rPr lang="en-US" dirty="0" smtClean="0"/>
              <a:t> u </a:t>
            </a:r>
            <a:r>
              <a:rPr lang="en-US" dirty="0" err="1" smtClean="0"/>
              <a:t>skolu</a:t>
            </a:r>
            <a:r>
              <a:rPr lang="en-US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u </a:t>
            </a:r>
            <a:r>
              <a:rPr lang="en-US" dirty="0" err="1" smtClean="0"/>
              <a:t>Afganistanu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sl. </a:t>
            </a:r>
            <a:r>
              <a:rPr lang="en-US" dirty="0" err="1" smtClean="0"/>
              <a:t>velika</a:t>
            </a:r>
            <a:r>
              <a:rPr lang="en-US" dirty="0" smtClean="0"/>
              <a:t> </a:t>
            </a:r>
            <a:r>
              <a:rPr lang="en-US" dirty="0" err="1" smtClean="0"/>
              <a:t>steta</a:t>
            </a:r>
            <a:r>
              <a:rPr lang="en-US" dirty="0" smtClean="0"/>
              <a:t>. </a:t>
            </a:r>
            <a:r>
              <a:rPr lang="en-US" dirty="0" err="1" smtClean="0"/>
              <a:t>Nastavnici</a:t>
            </a:r>
            <a:r>
              <a:rPr lang="en-US" dirty="0" smtClean="0"/>
              <a:t> </a:t>
            </a:r>
            <a:r>
              <a:rPr lang="en-US" dirty="0" err="1" smtClean="0"/>
              <a:t>koriste</a:t>
            </a:r>
            <a:r>
              <a:rPr lang="en-US" dirty="0" smtClean="0"/>
              <a:t> </a:t>
            </a:r>
            <a:r>
              <a:rPr lang="en-US" dirty="0" err="1" smtClean="0"/>
              <a:t>priliku</a:t>
            </a:r>
            <a:r>
              <a:rPr lang="en-US" dirty="0" smtClean="0"/>
              <a:t>, </a:t>
            </a:r>
            <a:r>
              <a:rPr lang="en-US" dirty="0" err="1" smtClean="0"/>
              <a:t>placa</a:t>
            </a:r>
            <a:r>
              <a:rPr lang="en-US" dirty="0" smtClean="0"/>
              <a:t> ide a ne </a:t>
            </a:r>
            <a:r>
              <a:rPr lang="en-US" dirty="0" err="1" smtClean="0"/>
              <a:t>rade</a:t>
            </a:r>
            <a:r>
              <a:rPr lang="en-US" dirty="0" smtClean="0"/>
              <a:t> </a:t>
            </a:r>
            <a:r>
              <a:rPr lang="en-US" dirty="0" err="1" smtClean="0"/>
              <a:t>nista</a:t>
            </a:r>
            <a:r>
              <a:rPr lang="en-US" dirty="0" smtClean="0"/>
              <a:t>. </a:t>
            </a:r>
            <a:r>
              <a:rPr lang="en-US" dirty="0" err="1" smtClean="0"/>
              <a:t>Nastava</a:t>
            </a:r>
            <a:r>
              <a:rPr lang="en-US" dirty="0" smtClean="0"/>
              <a:t> se </a:t>
            </a:r>
            <a:r>
              <a:rPr lang="en-US" dirty="0" err="1" smtClean="0"/>
              <a:t>moze</a:t>
            </a:r>
            <a:r>
              <a:rPr lang="en-US" dirty="0" smtClean="0"/>
              <a:t> </a:t>
            </a:r>
            <a:r>
              <a:rPr lang="en-US" dirty="0" err="1" smtClean="0"/>
              <a:t>jedino</a:t>
            </a:r>
            <a:r>
              <a:rPr lang="en-US" dirty="0" smtClean="0"/>
              <a:t> </a:t>
            </a:r>
            <a:r>
              <a:rPr lang="en-US" dirty="0" err="1" smtClean="0"/>
              <a:t>unaprijediti</a:t>
            </a:r>
            <a:r>
              <a:rPr lang="en-US" dirty="0" smtClean="0"/>
              <a:t> da se </a:t>
            </a:r>
            <a:r>
              <a:rPr lang="en-US" dirty="0" err="1" smtClean="0"/>
              <a:t>djeca</a:t>
            </a:r>
            <a:r>
              <a:rPr lang="en-US" dirty="0" smtClean="0"/>
              <a:t> </a:t>
            </a:r>
            <a:r>
              <a:rPr lang="en-US" dirty="0" err="1" smtClean="0"/>
              <a:t>vrate</a:t>
            </a:r>
            <a:r>
              <a:rPr lang="en-US" dirty="0" smtClean="0"/>
              <a:t> u </a:t>
            </a:r>
            <a:r>
              <a:rPr lang="en-US" dirty="0" err="1" smtClean="0"/>
              <a:t>skolu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neradnici</a:t>
            </a:r>
            <a:r>
              <a:rPr lang="en-US" dirty="0" smtClean="0"/>
              <a:t> </a:t>
            </a:r>
            <a:r>
              <a:rPr lang="en-US" dirty="0" err="1" smtClean="0"/>
              <a:t>pocnu</a:t>
            </a:r>
            <a:r>
              <a:rPr lang="en-US" dirty="0" smtClean="0"/>
              <a:t> </a:t>
            </a:r>
            <a:r>
              <a:rPr lang="en-US" dirty="0" err="1" smtClean="0"/>
              <a:t>napokon</a:t>
            </a:r>
            <a:r>
              <a:rPr lang="en-US" dirty="0" smtClean="0"/>
              <a:t> </a:t>
            </a:r>
            <a:r>
              <a:rPr lang="en-US" dirty="0" err="1" smtClean="0"/>
              <a:t>raditi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prestanu</a:t>
            </a:r>
            <a:r>
              <a:rPr lang="en-US" dirty="0" smtClean="0"/>
              <a:t> </a:t>
            </a:r>
            <a:r>
              <a:rPr lang="en-US" dirty="0" err="1" smtClean="0"/>
              <a:t>zivjeti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tuđi</a:t>
            </a:r>
            <a:r>
              <a:rPr lang="en-US" dirty="0" smtClean="0"/>
              <a:t> </a:t>
            </a:r>
            <a:r>
              <a:rPr lang="en-US" dirty="0" err="1" smtClean="0"/>
              <a:t>ra</a:t>
            </a:r>
            <a:r>
              <a:rPr lang="hr-HR" dirty="0" err="1" smtClean="0"/>
              <a:t>cun</a:t>
            </a:r>
            <a:endParaRPr lang="en-US" dirty="0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0024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Smanjivanje gradiva i manje obveza roditeljima</a:t>
            </a:r>
            <a:endParaRPr lang="en-US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	</a:t>
            </a:r>
            <a:r>
              <a:rPr lang="en-US" dirty="0" err="1" smtClean="0"/>
              <a:t>Definitivno</a:t>
            </a:r>
            <a:r>
              <a:rPr lang="en-US" dirty="0" smtClean="0"/>
              <a:t> bi se </a:t>
            </a:r>
            <a:r>
              <a:rPr lang="en-US" dirty="0" err="1" smtClean="0"/>
              <a:t>gradivo</a:t>
            </a:r>
            <a:r>
              <a:rPr lang="en-US" dirty="0" smtClean="0"/>
              <a:t> </a:t>
            </a:r>
            <a:r>
              <a:rPr lang="en-US" dirty="0" err="1" smtClean="0"/>
              <a:t>trebalo</a:t>
            </a:r>
            <a:r>
              <a:rPr lang="en-US" dirty="0" smtClean="0"/>
              <a:t> </a:t>
            </a:r>
            <a:r>
              <a:rPr lang="en-US" dirty="0" err="1" smtClean="0"/>
              <a:t>svesti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minimum </a:t>
            </a:r>
            <a:r>
              <a:rPr lang="en-US" dirty="0" err="1" smtClean="0"/>
              <a:t>jer</a:t>
            </a:r>
            <a:r>
              <a:rPr lang="en-US" dirty="0" smtClean="0"/>
              <a:t> </a:t>
            </a:r>
            <a:r>
              <a:rPr lang="en-US" dirty="0" err="1" smtClean="0"/>
              <a:t>uz</a:t>
            </a:r>
            <a:r>
              <a:rPr lang="en-US" dirty="0" smtClean="0"/>
              <a:t> vise </a:t>
            </a:r>
            <a:r>
              <a:rPr lang="en-US" dirty="0" err="1" smtClean="0"/>
              <a:t>djece</a:t>
            </a:r>
            <a:r>
              <a:rPr lang="en-US" dirty="0" smtClean="0"/>
              <a:t> u </a:t>
            </a:r>
            <a:r>
              <a:rPr lang="en-US" dirty="0" err="1" smtClean="0"/>
              <a:t>kuci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o</a:t>
            </a:r>
            <a:r>
              <a:rPr lang="hr-HR" dirty="0" smtClean="0"/>
              <a:t>s</a:t>
            </a:r>
            <a:r>
              <a:rPr lang="en-US" dirty="0" smtClean="0"/>
              <a:t>tale </a:t>
            </a:r>
            <a:r>
              <a:rPr lang="en-US" dirty="0" err="1" smtClean="0"/>
              <a:t>kucanske</a:t>
            </a:r>
            <a:r>
              <a:rPr lang="en-US" dirty="0" smtClean="0"/>
              <a:t> </a:t>
            </a:r>
            <a:r>
              <a:rPr lang="en-US" dirty="0" err="1" smtClean="0"/>
              <a:t>poslove,definitivno</a:t>
            </a:r>
            <a:r>
              <a:rPr lang="en-US" dirty="0" smtClean="0"/>
              <a:t> </a:t>
            </a:r>
            <a:r>
              <a:rPr lang="en-US" dirty="0" err="1" smtClean="0"/>
              <a:t>nije</a:t>
            </a:r>
            <a:r>
              <a:rPr lang="en-US" dirty="0" smtClean="0"/>
              <a:t> </a:t>
            </a:r>
            <a:r>
              <a:rPr lang="en-US" dirty="0" err="1" smtClean="0"/>
              <a:t>lako</a:t>
            </a:r>
            <a:r>
              <a:rPr lang="en-US" dirty="0" smtClean="0"/>
              <a:t> </a:t>
            </a:r>
            <a:r>
              <a:rPr lang="en-US" dirty="0" err="1" smtClean="0"/>
              <a:t>provesti</a:t>
            </a:r>
            <a:r>
              <a:rPr lang="en-US" dirty="0" smtClean="0"/>
              <a:t> </a:t>
            </a:r>
            <a:r>
              <a:rPr lang="en-US" dirty="0" err="1" smtClean="0"/>
              <a:t>pola</a:t>
            </a:r>
            <a:r>
              <a:rPr lang="en-US" dirty="0" smtClean="0"/>
              <a:t> dana </a:t>
            </a:r>
            <a:r>
              <a:rPr lang="en-US" dirty="0" err="1" smtClean="0"/>
              <a:t>radeci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posao</a:t>
            </a:r>
            <a:r>
              <a:rPr lang="en-US" dirty="0" smtClean="0"/>
              <a:t> </a:t>
            </a:r>
            <a:r>
              <a:rPr lang="en-US" dirty="0" err="1" smtClean="0"/>
              <a:t>ucitelja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r-HR" dirty="0" smtClean="0"/>
              <a:t>-</a:t>
            </a:r>
            <a:r>
              <a:rPr lang="en-US" dirty="0" err="1" smtClean="0"/>
              <a:t>Jedini</a:t>
            </a:r>
            <a:r>
              <a:rPr lang="en-US" dirty="0" smtClean="0"/>
              <a:t> </a:t>
            </a:r>
            <a:r>
              <a:rPr lang="en-US" dirty="0" err="1"/>
              <a:t>učitelj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daljinu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blizinu</a:t>
            </a:r>
            <a:r>
              <a:rPr lang="en-US" dirty="0"/>
              <a:t> </a:t>
            </a:r>
            <a:r>
              <a:rPr lang="en-US" dirty="0" err="1"/>
              <a:t>sam</a:t>
            </a:r>
            <a:r>
              <a:rPr lang="en-US" dirty="0"/>
              <a:t> </a:t>
            </a:r>
            <a:r>
              <a:rPr lang="en-US" dirty="0" err="1"/>
              <a:t>Ja,a</a:t>
            </a:r>
            <a:r>
              <a:rPr lang="en-US" dirty="0"/>
              <a:t> </a:t>
            </a:r>
            <a:r>
              <a:rPr lang="en-US" dirty="0" err="1"/>
              <a:t>profesori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šalju</a:t>
            </a:r>
            <a:r>
              <a:rPr lang="en-US" dirty="0"/>
              <a:t> </a:t>
            </a:r>
            <a:r>
              <a:rPr lang="en-US" dirty="0" err="1"/>
              <a:t>školske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domaće</a:t>
            </a:r>
            <a:r>
              <a:rPr lang="en-US" dirty="0"/>
              <a:t> </a:t>
            </a:r>
            <a:r>
              <a:rPr lang="en-US" dirty="0" err="1"/>
              <a:t>uratke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trebaju</a:t>
            </a:r>
            <a:r>
              <a:rPr lang="en-US" dirty="0"/>
              <a:t> </a:t>
            </a:r>
            <a:r>
              <a:rPr lang="en-US" dirty="0" err="1"/>
              <a:t>napraviti</a:t>
            </a:r>
            <a:r>
              <a:rPr lang="en-US" dirty="0"/>
              <a:t> </a:t>
            </a:r>
            <a:r>
              <a:rPr lang="en-US" dirty="0" err="1"/>
              <a:t>tokom</a:t>
            </a:r>
            <a:r>
              <a:rPr lang="en-US" dirty="0"/>
              <a:t> dana</a:t>
            </a:r>
            <a:r>
              <a:rPr lang="en-US" dirty="0" smtClean="0"/>
              <a:t>..</a:t>
            </a:r>
            <a:endParaRPr lang="hr-HR" dirty="0" smtClean="0"/>
          </a:p>
          <a:p>
            <a:pPr marL="0" indent="0">
              <a:buNone/>
            </a:pPr>
            <a:r>
              <a:rPr lang="hr-HR" dirty="0" smtClean="0"/>
              <a:t>-</a:t>
            </a:r>
            <a:r>
              <a:rPr lang="en-US" dirty="0" smtClean="0"/>
              <a:t>Online </a:t>
            </a:r>
            <a:r>
              <a:rPr lang="en-US" dirty="0" err="1"/>
              <a:t>odrzati</a:t>
            </a:r>
            <a:r>
              <a:rPr lang="en-US" dirty="0"/>
              <a:t> </a:t>
            </a:r>
            <a:r>
              <a:rPr lang="en-US" dirty="0" err="1"/>
              <a:t>nastavu</a:t>
            </a:r>
            <a:r>
              <a:rPr lang="en-US" dirty="0"/>
              <a:t>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linka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engleski</a:t>
            </a:r>
            <a:r>
              <a:rPr lang="en-US" dirty="0"/>
              <a:t> </a:t>
            </a:r>
            <a:r>
              <a:rPr lang="en-US" dirty="0" err="1"/>
              <a:t>jezik</a:t>
            </a:r>
            <a:r>
              <a:rPr lang="en-US" dirty="0"/>
              <a:t>. </a:t>
            </a:r>
            <a:r>
              <a:rPr lang="en-US" dirty="0" err="1"/>
              <a:t>Dosta</a:t>
            </a:r>
            <a:r>
              <a:rPr lang="en-US" dirty="0"/>
              <a:t> toga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pisati</a:t>
            </a:r>
            <a:r>
              <a:rPr lang="en-US" dirty="0"/>
              <a:t> plus </a:t>
            </a:r>
            <a:r>
              <a:rPr lang="en-US" dirty="0" err="1"/>
              <a:t>domaći</a:t>
            </a:r>
            <a:r>
              <a:rPr lang="en-US" dirty="0"/>
              <a:t>. </a:t>
            </a:r>
            <a:r>
              <a:rPr lang="en-US" dirty="0" err="1"/>
              <a:t>Ovako</a:t>
            </a:r>
            <a:r>
              <a:rPr lang="en-US" dirty="0"/>
              <a:t> ja </a:t>
            </a:r>
            <a:r>
              <a:rPr lang="en-US" dirty="0" err="1"/>
              <a:t>zamjenjujem</a:t>
            </a:r>
            <a:r>
              <a:rPr lang="en-US" dirty="0"/>
              <a:t> </a:t>
            </a:r>
            <a:r>
              <a:rPr lang="en-US" dirty="0" err="1"/>
              <a:t>uciteljicu</a:t>
            </a:r>
            <a:r>
              <a:rPr lang="en-US" dirty="0"/>
              <a:t> </a:t>
            </a:r>
            <a:r>
              <a:rPr lang="en-US" dirty="0" err="1"/>
              <a:t>dok</a:t>
            </a:r>
            <a:r>
              <a:rPr lang="en-US" dirty="0"/>
              <a:t> </a:t>
            </a:r>
            <a:r>
              <a:rPr lang="en-US" dirty="0" err="1"/>
              <a:t>objasnim</a:t>
            </a:r>
            <a:r>
              <a:rPr lang="en-US" dirty="0"/>
              <a:t> </a:t>
            </a:r>
            <a:r>
              <a:rPr lang="en-US" dirty="0" err="1"/>
              <a:t>neke</a:t>
            </a:r>
            <a:r>
              <a:rPr lang="en-US" dirty="0"/>
              <a:t> </a:t>
            </a:r>
            <a:r>
              <a:rPr lang="en-US" dirty="0" err="1"/>
              <a:t>stvari</a:t>
            </a:r>
            <a:r>
              <a:rPr lang="en-US" dirty="0"/>
              <a:t>. </a:t>
            </a:r>
            <a:r>
              <a:rPr lang="en-US" dirty="0" err="1"/>
              <a:t>Sreca</a:t>
            </a:r>
            <a:r>
              <a:rPr lang="en-US" dirty="0"/>
              <a:t> je da je </a:t>
            </a:r>
            <a:r>
              <a:rPr lang="en-US" dirty="0" err="1"/>
              <a:t>prvi</a:t>
            </a:r>
            <a:r>
              <a:rPr lang="en-US" dirty="0"/>
              <a:t> </a:t>
            </a:r>
            <a:r>
              <a:rPr lang="en-US" dirty="0" err="1"/>
              <a:t>razred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da </a:t>
            </a:r>
            <a:r>
              <a:rPr lang="en-US" dirty="0" err="1"/>
              <a:t>brzo</a:t>
            </a:r>
            <a:r>
              <a:rPr lang="en-US" dirty="0"/>
              <a:t> </a:t>
            </a:r>
            <a:r>
              <a:rPr lang="en-US" dirty="0" err="1"/>
              <a:t>shvaca</a:t>
            </a:r>
            <a:r>
              <a:rPr lang="en-US" dirty="0"/>
              <a:t>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isto</a:t>
            </a:r>
            <a:r>
              <a:rPr lang="en-US" dirty="0"/>
              <a:t> je </a:t>
            </a:r>
            <a:r>
              <a:rPr lang="en-US" dirty="0" err="1"/>
              <a:t>tesko</a:t>
            </a:r>
            <a:r>
              <a:rPr lang="en-US" dirty="0"/>
              <a:t> to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pohvatati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objasniti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673680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dirty="0" smtClean="0"/>
              <a:t>U upitniku je sudjelovalo 322 roditelja učenika nižih razreda.</a:t>
            </a:r>
          </a:p>
          <a:p>
            <a:r>
              <a:rPr lang="hr-HR" dirty="0" smtClean="0"/>
              <a:t>Upitnik je anoniman. S obzirom na broj i zastupljenost ispitanika po razredima uzorak je reprezentativan.</a:t>
            </a:r>
          </a:p>
          <a:p>
            <a:r>
              <a:rPr lang="pl-PL" dirty="0" smtClean="0"/>
              <a:t>Upitnik je proveden u razdoblju od 11.4.2020. do 23.4.2020.</a:t>
            </a:r>
          </a:p>
          <a:p>
            <a:r>
              <a:rPr lang="pl-PL" dirty="0" smtClean="0"/>
              <a:t>Provedba i obrada upitnika:pedagoginja škole Dubravka</a:t>
            </a:r>
            <a:endParaRPr lang="hr-HR" dirty="0" smtClean="0"/>
          </a:p>
          <a:p>
            <a:r>
              <a:rPr lang="hr-HR" dirty="0" smtClean="0"/>
              <a:t>Na pitanje: „Navedite načine na koje bi se mogla unaprijediti nastava na daljinu i/ili komunikacija s </a:t>
            </a:r>
            <a:r>
              <a:rPr lang="hr-HR" dirty="0" err="1" smtClean="0"/>
              <a:t>učiteljima!”roditelji</a:t>
            </a:r>
            <a:r>
              <a:rPr lang="hr-HR" dirty="0" smtClean="0"/>
              <a:t> su odgovorili sa 158 odgovora. </a:t>
            </a:r>
          </a:p>
          <a:p>
            <a:r>
              <a:rPr lang="hr-HR" dirty="0" smtClean="0"/>
              <a:t>U prezentaciji su navedeni dijelom, ali okvirno grupirani po temama koje </a:t>
            </a:r>
            <a:r>
              <a:rPr lang="hr-HR" dirty="0"/>
              <a:t>predstavljaju. </a:t>
            </a:r>
            <a:endParaRPr lang="hr-HR" dirty="0" smtClean="0"/>
          </a:p>
          <a:p>
            <a:r>
              <a:rPr lang="hr-HR" dirty="0" smtClean="0"/>
              <a:t>Svrha </a:t>
            </a:r>
            <a:r>
              <a:rPr lang="hr-HR" dirty="0"/>
              <a:t>je upitnika </a:t>
            </a:r>
            <a:r>
              <a:rPr lang="hr-HR" dirty="0" smtClean="0"/>
              <a:t>unaprijediti </a:t>
            </a:r>
            <a:r>
              <a:rPr lang="hr-HR" dirty="0"/>
              <a:t>suradnju i nastavu na daljinu.</a:t>
            </a:r>
            <a:endParaRPr lang="hr-HR" dirty="0" smtClean="0"/>
          </a:p>
          <a:p>
            <a:endParaRPr lang="hr-HR" dirty="0" smtClean="0"/>
          </a:p>
        </p:txBody>
      </p:sp>
    </p:spTree>
    <p:extLst>
      <p:ext uri="{BB962C8B-B14F-4D97-AF65-F5344CB8AC3E}">
        <p14:creationId xmlns:p14="http://schemas.microsoft.com/office/powerpoint/2010/main" val="398262877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Poteškoće s opremom, više školaraca…</a:t>
            </a:r>
            <a:endParaRPr lang="en-US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Imam </a:t>
            </a:r>
            <a:r>
              <a:rPr lang="en-US" dirty="0" err="1" smtClean="0"/>
              <a:t>troje</a:t>
            </a:r>
            <a:r>
              <a:rPr lang="en-US" dirty="0" smtClean="0"/>
              <a:t> </a:t>
            </a:r>
            <a:r>
              <a:rPr lang="en-US" dirty="0" err="1" smtClean="0"/>
              <a:t>učenika</a:t>
            </a:r>
            <a:r>
              <a:rPr lang="en-US" dirty="0" smtClean="0"/>
              <a:t> </a:t>
            </a:r>
            <a:r>
              <a:rPr lang="en-US" dirty="0" err="1" smtClean="0"/>
              <a:t>osnovne</a:t>
            </a:r>
            <a:r>
              <a:rPr lang="en-US" dirty="0" smtClean="0"/>
              <a:t> </a:t>
            </a:r>
            <a:r>
              <a:rPr lang="en-US" dirty="0" err="1" smtClean="0"/>
              <a:t>škole.a</a:t>
            </a:r>
            <a:r>
              <a:rPr lang="en-US" dirty="0" smtClean="0"/>
              <a:t> </a:t>
            </a:r>
            <a:r>
              <a:rPr lang="en-US" dirty="0" err="1" smtClean="0"/>
              <a:t>jedan</a:t>
            </a:r>
            <a:r>
              <a:rPr lang="en-US" dirty="0" smtClean="0"/>
              <a:t> </a:t>
            </a:r>
            <a:r>
              <a:rPr lang="en-US" dirty="0" err="1" smtClean="0"/>
              <a:t>mobitel.Pošto</a:t>
            </a:r>
            <a:r>
              <a:rPr lang="en-US" dirty="0" smtClean="0"/>
              <a:t> se </a:t>
            </a:r>
            <a:r>
              <a:rPr lang="en-US" dirty="0" err="1" smtClean="0"/>
              <a:t>niži</a:t>
            </a:r>
            <a:r>
              <a:rPr lang="en-US" dirty="0" smtClean="0"/>
              <a:t> </a:t>
            </a:r>
            <a:r>
              <a:rPr lang="en-US" dirty="0" err="1" smtClean="0"/>
              <a:t>razredi</a:t>
            </a:r>
            <a:r>
              <a:rPr lang="en-US" dirty="0" smtClean="0"/>
              <a:t> </a:t>
            </a:r>
            <a:r>
              <a:rPr lang="en-US" dirty="0" err="1" smtClean="0"/>
              <a:t>koriste</a:t>
            </a:r>
            <a:r>
              <a:rPr lang="en-US" dirty="0" smtClean="0"/>
              <a:t> </a:t>
            </a:r>
            <a:r>
              <a:rPr lang="en-US" dirty="0" err="1" smtClean="0"/>
              <a:t>watsappom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komunikaciju</a:t>
            </a:r>
            <a:r>
              <a:rPr lang="en-US" dirty="0" smtClean="0"/>
              <a:t> s </a:t>
            </a:r>
            <a:r>
              <a:rPr lang="en-US" dirty="0" err="1" smtClean="0"/>
              <a:t>učiteljicom</a:t>
            </a:r>
            <a:r>
              <a:rPr lang="en-US" dirty="0" smtClean="0"/>
              <a:t> a </a:t>
            </a:r>
            <a:r>
              <a:rPr lang="en-US" dirty="0" err="1" smtClean="0"/>
              <a:t>zadaci</a:t>
            </a:r>
            <a:r>
              <a:rPr lang="en-US" dirty="0" smtClean="0"/>
              <a:t> se </a:t>
            </a:r>
            <a:r>
              <a:rPr lang="en-US" dirty="0" err="1" smtClean="0"/>
              <a:t>još</a:t>
            </a:r>
            <a:r>
              <a:rPr lang="en-US" dirty="0" smtClean="0"/>
              <a:t> </a:t>
            </a:r>
            <a:r>
              <a:rPr lang="en-US" dirty="0" err="1" smtClean="0"/>
              <a:t>rješavaju</a:t>
            </a:r>
            <a:r>
              <a:rPr lang="en-US" dirty="0" smtClean="0"/>
              <a:t> u </a:t>
            </a:r>
            <a:r>
              <a:rPr lang="en-US" dirty="0" err="1" smtClean="0"/>
              <a:t>izzy</a:t>
            </a:r>
            <a:r>
              <a:rPr lang="en-US" dirty="0" smtClean="0"/>
              <a:t>-u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matificu</a:t>
            </a:r>
            <a:r>
              <a:rPr lang="en-US" dirty="0" smtClean="0"/>
              <a:t> pa je </a:t>
            </a:r>
            <a:r>
              <a:rPr lang="en-US" dirty="0" err="1" smtClean="0"/>
              <a:t>gužva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mobitelu</a:t>
            </a:r>
            <a:r>
              <a:rPr lang="hr-HR" dirty="0" smtClean="0"/>
              <a:t>. </a:t>
            </a:r>
            <a:r>
              <a:rPr lang="en-US" dirty="0" err="1" smtClean="0"/>
              <a:t>Trebalo</a:t>
            </a:r>
            <a:r>
              <a:rPr lang="en-US" dirty="0" smtClean="0"/>
              <a:t> bi </a:t>
            </a:r>
            <a:r>
              <a:rPr lang="en-US" dirty="0" err="1" smtClean="0"/>
              <a:t>imati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tablet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mobitel</a:t>
            </a:r>
            <a:r>
              <a:rPr lang="en-US" dirty="0" smtClean="0"/>
              <a:t>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 smtClean="0"/>
              <a:t>učeniku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besplatni</a:t>
            </a:r>
            <a:r>
              <a:rPr lang="en-US" dirty="0" smtClean="0"/>
              <a:t> </a:t>
            </a:r>
            <a:r>
              <a:rPr lang="en-US" dirty="0" err="1" smtClean="0"/>
              <a:t>brzi</a:t>
            </a:r>
            <a:r>
              <a:rPr lang="en-US" dirty="0" smtClean="0"/>
              <a:t> internet </a:t>
            </a:r>
            <a:r>
              <a:rPr lang="en-US" dirty="0" err="1" smtClean="0"/>
              <a:t>jer</a:t>
            </a:r>
            <a:r>
              <a:rPr lang="en-US" dirty="0" smtClean="0"/>
              <a:t> bez </a:t>
            </a:r>
            <a:r>
              <a:rPr lang="en-US" dirty="0" err="1" smtClean="0"/>
              <a:t>njega</a:t>
            </a:r>
            <a:r>
              <a:rPr lang="en-US" dirty="0" smtClean="0"/>
              <a:t> </a:t>
            </a:r>
            <a:r>
              <a:rPr lang="en-US" dirty="0" err="1" smtClean="0"/>
              <a:t>ništa</a:t>
            </a:r>
            <a:r>
              <a:rPr lang="en-US" dirty="0" smtClean="0"/>
              <a:t> ne </a:t>
            </a:r>
            <a:r>
              <a:rPr lang="en-US" dirty="0" err="1" smtClean="0"/>
              <a:t>funkcionira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872510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smtClean="0"/>
              <a:t>	</a:t>
            </a:r>
            <a:r>
              <a:rPr lang="hr-HR" smtClean="0"/>
              <a:t>…</a:t>
            </a:r>
            <a:r>
              <a:rPr lang="en-US" smtClean="0"/>
              <a:t>komunikacija</a:t>
            </a:r>
            <a:r>
              <a:rPr lang="en-US" dirty="0" smtClean="0"/>
              <a:t> je dobro </a:t>
            </a:r>
            <a:r>
              <a:rPr lang="en-US" dirty="0" err="1" smtClean="0"/>
              <a:t>zamisljena</a:t>
            </a:r>
            <a:r>
              <a:rPr lang="en-US" dirty="0" smtClean="0"/>
              <a:t>, </a:t>
            </a:r>
            <a:r>
              <a:rPr lang="en-US" dirty="0" err="1" smtClean="0"/>
              <a:t>ali</a:t>
            </a:r>
            <a:r>
              <a:rPr lang="en-US" dirty="0" smtClean="0"/>
              <a:t> je problem </a:t>
            </a:r>
            <a:r>
              <a:rPr lang="en-US" dirty="0" smtClean="0">
                <a:solidFill>
                  <a:srgbClr val="FF0000"/>
                </a:solidFill>
              </a:rPr>
              <a:t>ne </a:t>
            </a:r>
            <a:r>
              <a:rPr lang="en-US" dirty="0" err="1" smtClean="0">
                <a:solidFill>
                  <a:srgbClr val="FF0000"/>
                </a:solidFill>
              </a:rPr>
              <a:t>zainteresiranosti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ucenika</a:t>
            </a:r>
            <a:r>
              <a:rPr lang="en-US" dirty="0" smtClean="0">
                <a:solidFill>
                  <a:srgbClr val="FF0000"/>
                </a:solidFill>
              </a:rPr>
              <a:t>. </a:t>
            </a:r>
            <a:r>
              <a:rPr lang="hr-HR" dirty="0" err="1"/>
              <a:t>P</a:t>
            </a:r>
            <a:r>
              <a:rPr lang="en-US" dirty="0" err="1" smtClean="0"/>
              <a:t>osto</a:t>
            </a:r>
            <a:r>
              <a:rPr lang="en-US" dirty="0" smtClean="0"/>
              <a:t> se </a:t>
            </a:r>
            <a:r>
              <a:rPr lang="en-US" dirty="0" err="1" smtClean="0"/>
              <a:t>radi</a:t>
            </a:r>
            <a:r>
              <a:rPr lang="en-US" dirty="0" smtClean="0"/>
              <a:t> od </a:t>
            </a:r>
            <a:r>
              <a:rPr lang="en-US" dirty="0" err="1" smtClean="0"/>
              <a:t>kuce</a:t>
            </a:r>
            <a:r>
              <a:rPr lang="en-US" dirty="0" smtClean="0"/>
              <a:t> </a:t>
            </a:r>
            <a:r>
              <a:rPr lang="en-US" dirty="0" err="1" smtClean="0"/>
              <a:t>paznja</a:t>
            </a:r>
            <a:r>
              <a:rPr lang="en-US" dirty="0" smtClean="0"/>
              <a:t> </a:t>
            </a:r>
            <a:r>
              <a:rPr lang="en-US" dirty="0" err="1" smtClean="0"/>
              <a:t>vecinom</a:t>
            </a:r>
            <a:r>
              <a:rPr lang="en-US" dirty="0" smtClean="0"/>
              <a:t> </a:t>
            </a:r>
            <a:r>
              <a:rPr lang="en-US" dirty="0" err="1" smtClean="0"/>
              <a:t>nije</a:t>
            </a:r>
            <a:r>
              <a:rPr lang="en-US" dirty="0" smtClean="0"/>
              <a:t> </a:t>
            </a:r>
            <a:r>
              <a:rPr lang="en-US" dirty="0" err="1" smtClean="0"/>
              <a:t>usmjerena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rad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rjesavanje</a:t>
            </a:r>
            <a:r>
              <a:rPr lang="en-US" dirty="0" smtClean="0"/>
              <a:t> </a:t>
            </a:r>
            <a:r>
              <a:rPr lang="en-US" dirty="0" err="1" smtClean="0"/>
              <a:t>zadataka</a:t>
            </a:r>
            <a:r>
              <a:rPr lang="en-US" dirty="0" smtClean="0"/>
              <a:t>.</a:t>
            </a:r>
            <a:endParaRPr lang="hr-HR" dirty="0" smtClean="0"/>
          </a:p>
          <a:p>
            <a:pPr marL="0" indent="0">
              <a:buNone/>
            </a:pPr>
            <a:r>
              <a:rPr lang="hr-HR" dirty="0" smtClean="0"/>
              <a:t>…</a:t>
            </a:r>
            <a:r>
              <a:rPr lang="en-US" dirty="0" err="1" smtClean="0"/>
              <a:t>Naime</a:t>
            </a:r>
            <a:r>
              <a:rPr lang="en-US" dirty="0" smtClean="0"/>
              <a:t> </a:t>
            </a:r>
            <a:r>
              <a:rPr lang="en-US" dirty="0" err="1"/>
              <a:t>moje</a:t>
            </a:r>
            <a:r>
              <a:rPr lang="en-US" dirty="0"/>
              <a:t> </a:t>
            </a:r>
            <a:r>
              <a:rPr lang="en-US" dirty="0" err="1"/>
              <a:t>dijete</a:t>
            </a:r>
            <a:r>
              <a:rPr lang="en-US" dirty="0"/>
              <a:t> je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individualnim</a:t>
            </a:r>
            <a:r>
              <a:rPr lang="en-US" dirty="0"/>
              <a:t> </a:t>
            </a:r>
            <a:r>
              <a:rPr lang="en-US" dirty="0" err="1"/>
              <a:t>programu</a:t>
            </a:r>
            <a:r>
              <a:rPr lang="en-US" dirty="0"/>
              <a:t> </a:t>
            </a:r>
            <a:r>
              <a:rPr lang="en-US" dirty="0" err="1"/>
              <a:t>mislim</a:t>
            </a:r>
            <a:r>
              <a:rPr lang="en-US" dirty="0"/>
              <a:t> da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tu</a:t>
            </a:r>
            <a:r>
              <a:rPr lang="en-US" dirty="0"/>
              <a:t> </a:t>
            </a:r>
            <a:r>
              <a:rPr lang="en-US" dirty="0" err="1"/>
              <a:t>djecu</a:t>
            </a:r>
            <a:r>
              <a:rPr lang="en-US" dirty="0"/>
              <a:t> </a:t>
            </a:r>
            <a:r>
              <a:rPr lang="en-US" dirty="0" err="1"/>
              <a:t>nisu</a:t>
            </a:r>
            <a:r>
              <a:rPr lang="en-US" dirty="0"/>
              <a:t> </a:t>
            </a:r>
            <a:r>
              <a:rPr lang="en-US" dirty="0" err="1"/>
              <a:t>ništa</a:t>
            </a:r>
            <a:r>
              <a:rPr lang="en-US" dirty="0"/>
              <a:t> </a:t>
            </a:r>
            <a:r>
              <a:rPr lang="en-US" dirty="0" err="1"/>
              <a:t>napravili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err="1" smtClean="0"/>
              <a:t>Mišljenja</a:t>
            </a:r>
            <a:r>
              <a:rPr lang="en-US" dirty="0" smtClean="0"/>
              <a:t> </a:t>
            </a:r>
            <a:r>
              <a:rPr lang="en-US" dirty="0" err="1" smtClean="0"/>
              <a:t>sam</a:t>
            </a:r>
            <a:r>
              <a:rPr lang="en-US" dirty="0" smtClean="0"/>
              <a:t> da je </a:t>
            </a:r>
            <a:r>
              <a:rPr lang="en-US" dirty="0" err="1" smtClean="0"/>
              <a:t>trebalo</a:t>
            </a:r>
            <a:r>
              <a:rPr lang="en-US" dirty="0" smtClean="0"/>
              <a:t> </a:t>
            </a:r>
            <a:r>
              <a:rPr lang="en-US" dirty="0" err="1" smtClean="0"/>
              <a:t>zbog</a:t>
            </a:r>
            <a:r>
              <a:rPr lang="en-US" dirty="0" smtClean="0"/>
              <a:t> </a:t>
            </a:r>
            <a:r>
              <a:rPr lang="en-US" dirty="0" err="1" smtClean="0"/>
              <a:t>svega</a:t>
            </a:r>
            <a:r>
              <a:rPr lang="en-US" dirty="0" smtClean="0"/>
              <a:t> </a:t>
            </a:r>
            <a:r>
              <a:rPr lang="en-US" dirty="0" err="1" smtClean="0"/>
              <a:t>ovu</a:t>
            </a:r>
            <a:r>
              <a:rPr lang="en-US" dirty="0" smtClean="0"/>
              <a:t> </a:t>
            </a:r>
            <a:r>
              <a:rPr lang="en-US" dirty="0" err="1" smtClean="0"/>
              <a:t>godinu</a:t>
            </a:r>
            <a:r>
              <a:rPr lang="en-US" dirty="0" smtClean="0"/>
              <a:t> </a:t>
            </a:r>
            <a:r>
              <a:rPr lang="en-US" dirty="0" err="1" smtClean="0"/>
              <a:t>proglasiti</a:t>
            </a:r>
            <a:r>
              <a:rPr lang="en-US" dirty="0" smtClean="0"/>
              <a:t> </a:t>
            </a:r>
            <a:r>
              <a:rPr lang="en-US" dirty="0" err="1" smtClean="0"/>
              <a:t>nevažećom</a:t>
            </a:r>
            <a:r>
              <a:rPr lang="en-US" dirty="0" smtClean="0"/>
              <a:t> </a:t>
            </a:r>
            <a:r>
              <a:rPr lang="en-US" dirty="0" err="1" smtClean="0"/>
              <a:t>jer</a:t>
            </a:r>
            <a:r>
              <a:rPr lang="en-US" dirty="0" smtClean="0"/>
              <a:t> </a:t>
            </a:r>
            <a:r>
              <a:rPr lang="en-US" dirty="0" err="1" smtClean="0"/>
              <a:t>ispada</a:t>
            </a:r>
            <a:r>
              <a:rPr lang="en-US" dirty="0" smtClean="0"/>
              <a:t> da par </a:t>
            </a:r>
            <a:r>
              <a:rPr lang="en-US" dirty="0" err="1" smtClean="0"/>
              <a:t>klipića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you tube-a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 smtClean="0"/>
              <a:t>zamijeniti</a:t>
            </a:r>
            <a:r>
              <a:rPr lang="en-US" dirty="0" smtClean="0"/>
              <a:t> </a:t>
            </a:r>
            <a:r>
              <a:rPr lang="en-US" dirty="0" err="1" smtClean="0"/>
              <a:t>učitelja</a:t>
            </a:r>
            <a:r>
              <a:rPr lang="en-US" dirty="0" smtClean="0"/>
              <a:t> </a:t>
            </a:r>
            <a:r>
              <a:rPr lang="en-US" dirty="0" err="1" smtClean="0"/>
              <a:t>uživo</a:t>
            </a:r>
            <a:r>
              <a:rPr lang="en-US" dirty="0" smtClean="0"/>
              <a:t>! </a:t>
            </a:r>
            <a:r>
              <a:rPr lang="en-US" dirty="0" err="1" smtClean="0"/>
              <a:t>Svaka</a:t>
            </a:r>
            <a:r>
              <a:rPr lang="en-US" dirty="0" smtClean="0"/>
              <a:t> </a:t>
            </a:r>
            <a:r>
              <a:rPr lang="en-US" dirty="0" err="1" smtClean="0"/>
              <a:t>čast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nekome</a:t>
            </a:r>
            <a:r>
              <a:rPr lang="en-US" dirty="0" smtClean="0"/>
              <a:t> </a:t>
            </a:r>
            <a:r>
              <a:rPr lang="en-US" dirty="0" err="1" smtClean="0"/>
              <a:t>trudu</a:t>
            </a:r>
            <a:r>
              <a:rPr lang="en-US" dirty="0" smtClean="0"/>
              <a:t> </a:t>
            </a:r>
            <a:r>
              <a:rPr lang="en-US" dirty="0" err="1" smtClean="0"/>
              <a:t>ali</a:t>
            </a:r>
            <a:r>
              <a:rPr lang="en-US" dirty="0" smtClean="0"/>
              <a:t> </a:t>
            </a:r>
            <a:r>
              <a:rPr lang="en-US" dirty="0" err="1" smtClean="0"/>
              <a:t>škola</a:t>
            </a:r>
            <a:r>
              <a:rPr lang="en-US" dirty="0" smtClean="0"/>
              <a:t> je </a:t>
            </a:r>
            <a:r>
              <a:rPr lang="en-US" dirty="0" err="1" smtClean="0"/>
              <a:t>škola</a:t>
            </a:r>
            <a:r>
              <a:rPr lang="en-US" dirty="0" smtClean="0"/>
              <a:t> a </a:t>
            </a:r>
            <a:r>
              <a:rPr lang="hr-HR" dirty="0" smtClean="0"/>
              <a:t>i</a:t>
            </a:r>
            <a:r>
              <a:rPr lang="en-US" dirty="0" smtClean="0"/>
              <a:t> mi </a:t>
            </a:r>
            <a:r>
              <a:rPr lang="en-US" dirty="0" err="1" smtClean="0"/>
              <a:t>roditelji</a:t>
            </a:r>
            <a:r>
              <a:rPr lang="en-US" dirty="0" smtClean="0"/>
              <a:t> </a:t>
            </a:r>
            <a:r>
              <a:rPr lang="en-US" dirty="0" err="1" smtClean="0"/>
              <a:t>imamo</a:t>
            </a:r>
            <a:r>
              <a:rPr lang="en-US" dirty="0" smtClean="0"/>
              <a:t> </a:t>
            </a:r>
            <a:r>
              <a:rPr lang="en-US" dirty="0" err="1" smtClean="0"/>
              <a:t>dovoljno</a:t>
            </a:r>
            <a:r>
              <a:rPr lang="en-US" dirty="0" smtClean="0"/>
              <a:t> </a:t>
            </a:r>
            <a:r>
              <a:rPr lang="en-US" dirty="0" err="1" smtClean="0"/>
              <a:t>svojih</a:t>
            </a:r>
            <a:r>
              <a:rPr lang="en-US" dirty="0" smtClean="0"/>
              <a:t> </a:t>
            </a:r>
            <a:r>
              <a:rPr lang="en-US" dirty="0" err="1" smtClean="0"/>
              <a:t>briga</a:t>
            </a:r>
            <a:r>
              <a:rPr lang="en-US" dirty="0" smtClean="0"/>
              <a:t> u </a:t>
            </a:r>
            <a:r>
              <a:rPr lang="en-US" dirty="0" err="1" smtClean="0"/>
              <a:t>vezi</a:t>
            </a:r>
            <a:r>
              <a:rPr lang="en-US" dirty="0" smtClean="0"/>
              <a:t> </a:t>
            </a:r>
            <a:r>
              <a:rPr lang="en-US" dirty="0" err="1" smtClean="0"/>
              <a:t>posla</a:t>
            </a:r>
            <a:r>
              <a:rPr lang="en-US" dirty="0" smtClean="0"/>
              <a:t> </a:t>
            </a:r>
            <a:r>
              <a:rPr lang="en-US" dirty="0" err="1" smtClean="0"/>
              <a:t>neki</a:t>
            </a:r>
            <a:r>
              <a:rPr lang="en-US" dirty="0" smtClean="0"/>
              <a:t> </a:t>
            </a:r>
            <a:r>
              <a:rPr lang="en-US" dirty="0" err="1" smtClean="0"/>
              <a:t>čak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prestanka</a:t>
            </a:r>
            <a:r>
              <a:rPr lang="en-US" dirty="0" smtClean="0"/>
              <a:t> </a:t>
            </a:r>
            <a:r>
              <a:rPr lang="en-US" dirty="0" err="1" smtClean="0"/>
              <a:t>radnog</a:t>
            </a:r>
            <a:r>
              <a:rPr lang="en-US" dirty="0" smtClean="0"/>
              <a:t> </a:t>
            </a:r>
            <a:r>
              <a:rPr lang="en-US" dirty="0" err="1" smtClean="0"/>
              <a:t>odnosa</a:t>
            </a:r>
            <a:r>
              <a:rPr lang="en-US" dirty="0" smtClean="0"/>
              <a:t> </a:t>
            </a:r>
            <a:r>
              <a:rPr lang="en-US" dirty="0" err="1" smtClean="0"/>
              <a:t>tako</a:t>
            </a:r>
            <a:r>
              <a:rPr lang="en-US" dirty="0" smtClean="0"/>
              <a:t> da </a:t>
            </a:r>
            <a:r>
              <a:rPr lang="en-US" dirty="0" err="1" smtClean="0"/>
              <a:t>nije</a:t>
            </a:r>
            <a:r>
              <a:rPr lang="en-US" dirty="0" smtClean="0"/>
              <a:t> </a:t>
            </a:r>
            <a:r>
              <a:rPr lang="en-US" dirty="0" err="1" smtClean="0"/>
              <a:t>lako</a:t>
            </a:r>
            <a:r>
              <a:rPr lang="en-US" dirty="0" smtClean="0"/>
              <a:t> </a:t>
            </a:r>
            <a:r>
              <a:rPr lang="en-US" dirty="0" err="1" smtClean="0"/>
              <a:t>još</a:t>
            </a:r>
            <a:r>
              <a:rPr lang="en-US" dirty="0" smtClean="0"/>
              <a:t> </a:t>
            </a:r>
            <a:r>
              <a:rPr lang="en-US" dirty="0" err="1" smtClean="0"/>
              <a:t>glumiti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učitelja</a:t>
            </a:r>
            <a:r>
              <a:rPr lang="en-US" dirty="0" smtClean="0"/>
              <a:t> </a:t>
            </a:r>
            <a:r>
              <a:rPr lang="en-US" dirty="0" err="1" smtClean="0"/>
              <a:t>kući</a:t>
            </a:r>
            <a:r>
              <a:rPr lang="en-US" dirty="0" smtClean="0"/>
              <a:t>. U </a:t>
            </a:r>
            <a:r>
              <a:rPr lang="en-US" dirty="0" err="1" smtClean="0"/>
              <a:t>nižim</a:t>
            </a:r>
            <a:r>
              <a:rPr lang="en-US" dirty="0" smtClean="0"/>
              <a:t> </a:t>
            </a:r>
            <a:r>
              <a:rPr lang="en-US" dirty="0" err="1" smtClean="0"/>
              <a:t>razredima</a:t>
            </a:r>
            <a:r>
              <a:rPr lang="en-US" dirty="0" smtClean="0"/>
              <a:t> to se </a:t>
            </a:r>
            <a:r>
              <a:rPr lang="en-US" dirty="0" err="1" smtClean="0"/>
              <a:t>još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da </a:t>
            </a:r>
            <a:r>
              <a:rPr lang="en-US" dirty="0" err="1" smtClean="0"/>
              <a:t>ali</a:t>
            </a:r>
            <a:r>
              <a:rPr lang="en-US" dirty="0" smtClean="0"/>
              <a:t> u </a:t>
            </a:r>
            <a:r>
              <a:rPr lang="en-US" dirty="0" err="1" smtClean="0"/>
              <a:t>višim</a:t>
            </a:r>
            <a:r>
              <a:rPr lang="en-US" dirty="0" smtClean="0"/>
              <a:t> </a:t>
            </a:r>
            <a:r>
              <a:rPr lang="en-US" dirty="0" err="1" smtClean="0"/>
              <a:t>teško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nemoguće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201336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Manje mobitelom…</a:t>
            </a:r>
            <a:endParaRPr lang="en-US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err="1" smtClean="0"/>
              <a:t>Kada</a:t>
            </a:r>
            <a:r>
              <a:rPr lang="en-US" dirty="0" smtClean="0"/>
              <a:t> bi se </a:t>
            </a:r>
            <a:r>
              <a:rPr lang="en-US" dirty="0" err="1" smtClean="0"/>
              <a:t>školska</a:t>
            </a:r>
            <a:r>
              <a:rPr lang="en-US" dirty="0" smtClean="0"/>
              <a:t> </a:t>
            </a:r>
            <a:r>
              <a:rPr lang="en-US" dirty="0" err="1" smtClean="0"/>
              <a:t>komunikacija</a:t>
            </a:r>
            <a:r>
              <a:rPr lang="en-US" dirty="0" smtClean="0"/>
              <a:t>, </a:t>
            </a:r>
            <a:r>
              <a:rPr lang="en-US" dirty="0" err="1" smtClean="0"/>
              <a:t>zadaci</a:t>
            </a:r>
            <a:r>
              <a:rPr lang="en-US" dirty="0" smtClean="0"/>
              <a:t> </a:t>
            </a:r>
            <a:r>
              <a:rPr lang="en-US" dirty="0" err="1" smtClean="0"/>
              <a:t>izmjenjivali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učiteljima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službeniji</a:t>
            </a:r>
            <a:r>
              <a:rPr lang="en-US" dirty="0" smtClean="0"/>
              <a:t> </a:t>
            </a:r>
            <a:r>
              <a:rPr lang="en-US" dirty="0" err="1" smtClean="0"/>
              <a:t>način</a:t>
            </a:r>
            <a:r>
              <a:rPr lang="en-US" dirty="0" smtClean="0"/>
              <a:t> </a:t>
            </a:r>
            <a:r>
              <a:rPr lang="en-US" dirty="0" err="1" smtClean="0"/>
              <a:t>npr</a:t>
            </a:r>
            <a:r>
              <a:rPr lang="en-US" dirty="0" smtClean="0"/>
              <a:t>. </a:t>
            </a:r>
            <a:r>
              <a:rPr lang="en-US" dirty="0" err="1" smtClean="0"/>
              <a:t>putem</a:t>
            </a:r>
            <a:r>
              <a:rPr lang="en-US" dirty="0" smtClean="0"/>
              <a:t> </a:t>
            </a:r>
            <a:r>
              <a:rPr lang="en-US" dirty="0" err="1" smtClean="0"/>
              <a:t>emaila</a:t>
            </a:r>
            <a:r>
              <a:rPr lang="en-US" dirty="0" smtClean="0"/>
              <a:t>. </a:t>
            </a:r>
            <a:r>
              <a:rPr lang="en-US" dirty="0" err="1" smtClean="0"/>
              <a:t>Emailom</a:t>
            </a:r>
            <a:r>
              <a:rPr lang="en-US" dirty="0" smtClean="0"/>
              <a:t> </a:t>
            </a:r>
            <a:r>
              <a:rPr lang="en-US" dirty="0" err="1" smtClean="0"/>
              <a:t>učitelj</a:t>
            </a:r>
            <a:r>
              <a:rPr lang="en-US" dirty="0" smtClean="0"/>
              <a:t> </a:t>
            </a:r>
            <a:r>
              <a:rPr lang="en-US" dirty="0" err="1" smtClean="0"/>
              <a:t>komunikaciju</a:t>
            </a:r>
            <a:r>
              <a:rPr lang="en-US" dirty="0" smtClean="0"/>
              <a:t> </a:t>
            </a:r>
            <a:r>
              <a:rPr lang="en-US" dirty="0" err="1" smtClean="0"/>
              <a:t>ostvaruje</a:t>
            </a:r>
            <a:r>
              <a:rPr lang="en-US" dirty="0" smtClean="0"/>
              <a:t> </a:t>
            </a:r>
            <a:r>
              <a:rPr lang="en-US" dirty="0" err="1" smtClean="0"/>
              <a:t>grupom</a:t>
            </a:r>
            <a:r>
              <a:rPr lang="en-US" dirty="0" smtClean="0"/>
              <a:t> </a:t>
            </a:r>
            <a:r>
              <a:rPr lang="en-US" dirty="0" err="1" smtClean="0"/>
              <a:t>prema</a:t>
            </a:r>
            <a:r>
              <a:rPr lang="en-US" dirty="0" smtClean="0"/>
              <a:t> </a:t>
            </a:r>
            <a:r>
              <a:rPr lang="en-US" dirty="0" err="1" smtClean="0"/>
              <a:t>svima</a:t>
            </a:r>
            <a:r>
              <a:rPr lang="en-US" dirty="0" smtClean="0"/>
              <a:t> a </a:t>
            </a:r>
            <a:r>
              <a:rPr lang="en-US" dirty="0" err="1" smtClean="0"/>
              <a:t>učenici</a:t>
            </a:r>
            <a:r>
              <a:rPr lang="en-US" dirty="0" smtClean="0"/>
              <a:t> </a:t>
            </a:r>
            <a:r>
              <a:rPr lang="en-US" dirty="0" err="1" smtClean="0"/>
              <a:t>ponaosob</a:t>
            </a:r>
            <a:r>
              <a:rPr lang="en-US" dirty="0" smtClean="0"/>
              <a:t> put </a:t>
            </a:r>
            <a:r>
              <a:rPr lang="en-US" dirty="0" err="1" smtClean="0"/>
              <a:t>učitelja</a:t>
            </a:r>
            <a:r>
              <a:rPr lang="en-US" dirty="0" smtClean="0"/>
              <a:t>. </a:t>
            </a:r>
            <a:r>
              <a:rPr lang="en-US" dirty="0" err="1" smtClean="0"/>
              <a:t>Tako</a:t>
            </a:r>
            <a:r>
              <a:rPr lang="en-US" dirty="0" smtClean="0"/>
              <a:t> bi </a:t>
            </a:r>
            <a:r>
              <a:rPr lang="en-US" dirty="0" err="1" smtClean="0"/>
              <a:t>učenik</a:t>
            </a:r>
            <a:r>
              <a:rPr lang="en-US" dirty="0" smtClean="0"/>
              <a:t> </a:t>
            </a:r>
            <a:r>
              <a:rPr lang="en-US" dirty="0" err="1" smtClean="0"/>
              <a:t>otvorio</a:t>
            </a:r>
            <a:r>
              <a:rPr lang="en-US" dirty="0" smtClean="0"/>
              <a:t> </a:t>
            </a:r>
            <a:r>
              <a:rPr lang="en-US" dirty="0" err="1" smtClean="0"/>
              <a:t>svoju</a:t>
            </a:r>
            <a:r>
              <a:rPr lang="en-US" dirty="0" smtClean="0"/>
              <a:t> email </a:t>
            </a:r>
            <a:r>
              <a:rPr lang="en-US" dirty="0" err="1" smtClean="0"/>
              <a:t>adresu</a:t>
            </a:r>
            <a:r>
              <a:rPr lang="en-US" dirty="0" smtClean="0"/>
              <a:t> pa bi se </a:t>
            </a:r>
            <a:r>
              <a:rPr lang="en-US" dirty="0" err="1" smtClean="0"/>
              <a:t>mogao</a:t>
            </a:r>
            <a:r>
              <a:rPr lang="en-US" dirty="0" smtClean="0"/>
              <a:t> </a:t>
            </a:r>
            <a:r>
              <a:rPr lang="en-US" dirty="0" err="1" smtClean="0"/>
              <a:t>koristiti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drugim</a:t>
            </a:r>
            <a:r>
              <a:rPr lang="en-US" dirty="0" smtClean="0"/>
              <a:t> </a:t>
            </a:r>
            <a:r>
              <a:rPr lang="en-US" dirty="0" err="1" smtClean="0"/>
              <a:t>aparatom</a:t>
            </a:r>
            <a:r>
              <a:rPr lang="en-US" dirty="0" smtClean="0"/>
              <a:t> </a:t>
            </a:r>
            <a:r>
              <a:rPr lang="en-US" dirty="0" err="1" smtClean="0"/>
              <a:t>npr</a:t>
            </a:r>
            <a:r>
              <a:rPr lang="en-US" dirty="0" smtClean="0"/>
              <a:t>. tablet </a:t>
            </a:r>
            <a:r>
              <a:rPr lang="en-US" dirty="0" err="1" smtClean="0"/>
              <a:t>ili</a:t>
            </a:r>
            <a:r>
              <a:rPr lang="en-US" dirty="0" smtClean="0"/>
              <a:t> laptop pa bi se </a:t>
            </a:r>
            <a:r>
              <a:rPr lang="en-US" dirty="0" err="1" smtClean="0"/>
              <a:t>roditeljima</a:t>
            </a:r>
            <a:r>
              <a:rPr lang="en-US" dirty="0" smtClean="0"/>
              <a:t> </a:t>
            </a:r>
            <a:r>
              <a:rPr lang="en-US" dirty="0" err="1" smtClean="0"/>
              <a:t>oslobodili</a:t>
            </a:r>
            <a:r>
              <a:rPr lang="en-US" dirty="0" smtClean="0"/>
              <a:t> </a:t>
            </a:r>
            <a:r>
              <a:rPr lang="en-US" dirty="0" err="1" smtClean="0"/>
              <a:t>osobni</a:t>
            </a:r>
            <a:r>
              <a:rPr lang="en-US" dirty="0" smtClean="0"/>
              <a:t> </a:t>
            </a:r>
            <a:r>
              <a:rPr lang="en-US" dirty="0" err="1" smtClean="0"/>
              <a:t>mobiteli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ne </a:t>
            </a:r>
            <a:r>
              <a:rPr lang="en-US" dirty="0" err="1" smtClean="0"/>
              <a:t>moraju</a:t>
            </a:r>
            <a:r>
              <a:rPr lang="en-US" dirty="0" smtClean="0"/>
              <a:t> </a:t>
            </a:r>
            <a:r>
              <a:rPr lang="en-US" dirty="0" err="1" smtClean="0"/>
              <a:t>biti</a:t>
            </a:r>
            <a:r>
              <a:rPr lang="en-US" dirty="0" smtClean="0"/>
              <a:t> </a:t>
            </a:r>
            <a:r>
              <a:rPr lang="en-US" dirty="0" err="1" smtClean="0"/>
              <a:t>npr</a:t>
            </a:r>
            <a:r>
              <a:rPr lang="en-US" dirty="0" smtClean="0"/>
              <a:t>. </a:t>
            </a:r>
            <a:r>
              <a:rPr lang="en-US" dirty="0" err="1" smtClean="0"/>
              <a:t>moderni</a:t>
            </a:r>
            <a:r>
              <a:rPr lang="en-US" dirty="0" smtClean="0"/>
              <a:t>, </a:t>
            </a:r>
            <a:r>
              <a:rPr lang="en-US" dirty="0" err="1" smtClean="0"/>
              <a:t>ispravni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slobodni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dostupni</a:t>
            </a:r>
            <a:r>
              <a:rPr lang="en-US" dirty="0" smtClean="0"/>
              <a:t> </a:t>
            </a:r>
            <a:r>
              <a:rPr lang="en-US" dirty="0" err="1" smtClean="0"/>
              <a:t>dijeci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jednom</a:t>
            </a:r>
            <a:r>
              <a:rPr lang="en-US" dirty="0" smtClean="0"/>
              <a:t> od </a:t>
            </a:r>
            <a:r>
              <a:rPr lang="en-US" dirty="0" err="1" smtClean="0"/>
              <a:t>djece</a:t>
            </a:r>
            <a:endParaRPr lang="en-US" dirty="0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err="1"/>
              <a:t>Ispravnom</a:t>
            </a:r>
            <a:r>
              <a:rPr lang="en-US" dirty="0"/>
              <a:t> </a:t>
            </a:r>
            <a:r>
              <a:rPr lang="en-US" dirty="0" err="1"/>
              <a:t>organizacijom</a:t>
            </a:r>
            <a:r>
              <a:rPr lang="en-US" dirty="0"/>
              <a:t> </a:t>
            </a:r>
            <a:r>
              <a:rPr lang="en-US" dirty="0" err="1"/>
              <a:t>virtualnih</a:t>
            </a:r>
            <a:r>
              <a:rPr lang="en-US" dirty="0"/>
              <a:t> </a:t>
            </a:r>
            <a:r>
              <a:rPr lang="en-US" dirty="0" err="1"/>
              <a:t>razreda,za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predmete</a:t>
            </a:r>
            <a:r>
              <a:rPr lang="en-US" dirty="0" smtClean="0"/>
              <a:t>.</a:t>
            </a:r>
            <a:endParaRPr lang="hr-HR" dirty="0" smtClean="0"/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dirty="0" smtClean="0"/>
              <a:t>..</a:t>
            </a:r>
            <a:r>
              <a:rPr lang="en-US" dirty="0" err="1" smtClean="0"/>
              <a:t>Moje</a:t>
            </a:r>
            <a:r>
              <a:rPr lang="en-US" dirty="0" smtClean="0"/>
              <a:t> </a:t>
            </a:r>
            <a:r>
              <a:rPr lang="en-US" dirty="0" err="1"/>
              <a:t>mišljenje</a:t>
            </a:r>
            <a:r>
              <a:rPr lang="en-US" dirty="0"/>
              <a:t> je to da je </a:t>
            </a:r>
            <a:r>
              <a:rPr lang="en-US" dirty="0" err="1"/>
              <a:t>loše</a:t>
            </a:r>
            <a:r>
              <a:rPr lang="en-US" dirty="0"/>
              <a:t> </a:t>
            </a:r>
            <a:r>
              <a:rPr lang="en-US" dirty="0" err="1"/>
              <a:t>organizirana</a:t>
            </a:r>
            <a:r>
              <a:rPr lang="en-US" dirty="0"/>
              <a:t> </a:t>
            </a:r>
            <a:r>
              <a:rPr lang="en-US" dirty="0" err="1"/>
              <a:t>nastava</a:t>
            </a:r>
            <a:r>
              <a:rPr lang="en-US" dirty="0"/>
              <a:t> od 1 - 4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wappa</a:t>
            </a:r>
            <a:r>
              <a:rPr lang="en-US" dirty="0"/>
              <a:t> (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poruka</a:t>
            </a:r>
            <a:r>
              <a:rPr lang="en-US" dirty="0"/>
              <a:t>) </a:t>
            </a:r>
            <a:r>
              <a:rPr lang="en-US" dirty="0" err="1"/>
              <a:t>puno</a:t>
            </a:r>
            <a:r>
              <a:rPr lang="en-US" dirty="0"/>
              <a:t> </a:t>
            </a:r>
            <a:r>
              <a:rPr lang="en-US" dirty="0" err="1"/>
              <a:t>bolje</a:t>
            </a:r>
            <a:r>
              <a:rPr lang="en-US" dirty="0"/>
              <a:t> se </a:t>
            </a:r>
            <a:r>
              <a:rPr lang="en-US" dirty="0" err="1"/>
              <a:t>osmislilo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razrede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to </a:t>
            </a:r>
            <a:r>
              <a:rPr lang="en-US" dirty="0" err="1"/>
              <a:t>vam</a:t>
            </a:r>
            <a:r>
              <a:rPr lang="en-US" dirty="0"/>
              <a:t> </a:t>
            </a:r>
            <a:r>
              <a:rPr lang="en-US" dirty="0" err="1"/>
              <a:t>skidam</a:t>
            </a:r>
            <a:r>
              <a:rPr lang="en-US" dirty="0"/>
              <a:t> </a:t>
            </a:r>
            <a:r>
              <a:rPr lang="en-US" dirty="0" err="1"/>
              <a:t>kapu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0315910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200" b="1" dirty="0" smtClean="0"/>
              <a:t>Više poticaja učeniku ili </a:t>
            </a:r>
            <a:r>
              <a:rPr lang="hr-HR" sz="3200" b="1" dirty="0" smtClean="0">
                <a:solidFill>
                  <a:srgbClr val="7030A0"/>
                </a:solidFill>
              </a:rPr>
              <a:t>potreba objasniti roditeljima i učenicima što je povratna informacija i zašto je važna</a:t>
            </a:r>
            <a:endParaRPr lang="en-US" sz="3200" b="1" dirty="0">
              <a:solidFill>
                <a:srgbClr val="7030A0"/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err="1" smtClean="0"/>
              <a:t>Manje</a:t>
            </a:r>
            <a:r>
              <a:rPr lang="en-US" dirty="0" smtClean="0"/>
              <a:t> </a:t>
            </a:r>
            <a:r>
              <a:rPr lang="en-US" dirty="0" err="1" smtClean="0"/>
              <a:t>zadataka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obaveza</a:t>
            </a:r>
            <a:r>
              <a:rPr lang="en-US" dirty="0" smtClean="0"/>
              <a:t> </a:t>
            </a:r>
            <a:r>
              <a:rPr lang="en-US" dirty="0" err="1" smtClean="0"/>
              <a:t>sta</a:t>
            </a:r>
            <a:r>
              <a:rPr lang="en-US" dirty="0" smtClean="0"/>
              <a:t> se tice </a:t>
            </a:r>
            <a:r>
              <a:rPr lang="en-US" dirty="0" err="1" smtClean="0"/>
              <a:t>prvasica</a:t>
            </a:r>
            <a:r>
              <a:rPr lang="en-US" dirty="0" smtClean="0"/>
              <a:t>,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ucitelji</a:t>
            </a:r>
            <a:r>
              <a:rPr lang="en-US" dirty="0" smtClean="0"/>
              <a:t> bi </a:t>
            </a:r>
            <a:r>
              <a:rPr lang="en-US" dirty="0" err="1" smtClean="0"/>
              <a:t>trebali</a:t>
            </a:r>
            <a:r>
              <a:rPr lang="en-US" dirty="0" smtClean="0"/>
              <a:t> </a:t>
            </a:r>
            <a:r>
              <a:rPr lang="en-US" dirty="0" err="1" smtClean="0"/>
              <a:t>poticaje</a:t>
            </a:r>
            <a:r>
              <a:rPr lang="en-US" dirty="0" smtClean="0"/>
              <a:t> slat </a:t>
            </a:r>
            <a:r>
              <a:rPr lang="en-US" dirty="0" err="1" smtClean="0"/>
              <a:t>uceniku</a:t>
            </a:r>
            <a:r>
              <a:rPr lang="en-US" dirty="0" smtClean="0"/>
              <a:t> a ne </a:t>
            </a:r>
            <a:r>
              <a:rPr lang="en-US" dirty="0" err="1" smtClean="0"/>
              <a:t>cjepidlacit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svaki</a:t>
            </a:r>
            <a:r>
              <a:rPr lang="en-US" dirty="0" smtClean="0"/>
              <a:t> </a:t>
            </a:r>
            <a:r>
              <a:rPr lang="en-US" dirty="0" err="1" smtClean="0"/>
              <a:t>detalj</a:t>
            </a:r>
            <a:r>
              <a:rPr lang="en-US" dirty="0" smtClean="0"/>
              <a:t> </a:t>
            </a:r>
            <a:r>
              <a:rPr lang="en-US" dirty="0" err="1" smtClean="0"/>
              <a:t>gledati</a:t>
            </a:r>
            <a:r>
              <a:rPr lang="en-US" dirty="0" smtClean="0"/>
              <a:t> u </a:t>
            </a:r>
            <a:r>
              <a:rPr lang="en-US" dirty="0" err="1" smtClean="0"/>
              <a:t>poslano</a:t>
            </a:r>
            <a:r>
              <a:rPr lang="hr-HR" dirty="0" smtClean="0"/>
              <a:t>j</a:t>
            </a:r>
            <a:r>
              <a:rPr lang="en-US" dirty="0" smtClean="0"/>
              <a:t> </a:t>
            </a:r>
            <a:r>
              <a:rPr lang="en-US" dirty="0" err="1" smtClean="0"/>
              <a:t>zadaci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204980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-</a:t>
            </a:r>
            <a:r>
              <a:rPr lang="en-US" sz="3600" dirty="0" err="1" smtClean="0"/>
              <a:t>izražava</a:t>
            </a:r>
            <a:r>
              <a:rPr lang="en-US" sz="3600" dirty="0" smtClean="0"/>
              <a:t> se </a:t>
            </a:r>
            <a:r>
              <a:rPr lang="en-US" sz="3600" dirty="0" err="1" smtClean="0"/>
              <a:t>želja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potreba</a:t>
            </a:r>
            <a:r>
              <a:rPr lang="en-US" sz="3600" dirty="0" smtClean="0"/>
              <a:t> </a:t>
            </a:r>
            <a:r>
              <a:rPr lang="en-US" sz="3600" dirty="0" err="1" smtClean="0"/>
              <a:t>za</a:t>
            </a:r>
            <a:r>
              <a:rPr lang="en-US" sz="3600" dirty="0" smtClean="0"/>
              <a:t> </a:t>
            </a:r>
            <a:r>
              <a:rPr lang="en-US" sz="3600" dirty="0" err="1" smtClean="0"/>
              <a:t>komunikacijom</a:t>
            </a:r>
            <a:r>
              <a:rPr lang="en-US" sz="3600" dirty="0" smtClean="0"/>
              <a:t> </a:t>
            </a:r>
            <a:r>
              <a:rPr lang="en-US" sz="3600" dirty="0" err="1" smtClean="0"/>
              <a:t>UŽIVO,kao</a:t>
            </a:r>
            <a:r>
              <a:rPr lang="en-US" sz="3600" dirty="0" smtClean="0"/>
              <a:t> 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 err="1" smtClean="0"/>
              <a:t>za</a:t>
            </a:r>
            <a:r>
              <a:rPr lang="en-US" sz="3600" dirty="0" smtClean="0"/>
              <a:t> </a:t>
            </a:r>
            <a:r>
              <a:rPr lang="en-US" sz="3600" dirty="0" err="1" smtClean="0"/>
              <a:t>tumačenjem</a:t>
            </a:r>
            <a:r>
              <a:rPr lang="en-US" sz="3600" dirty="0" smtClean="0"/>
              <a:t> </a:t>
            </a:r>
            <a:r>
              <a:rPr lang="en-US" sz="3600" dirty="0" err="1" smtClean="0"/>
              <a:t>uživo</a:t>
            </a:r>
            <a:r>
              <a:rPr lang="en-US" sz="3600" dirty="0" smtClean="0"/>
              <a:t> </a:t>
            </a:r>
            <a:endParaRPr lang="en-US" sz="36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Predmetn</a:t>
            </a:r>
            <a:r>
              <a:rPr lang="hr-HR" dirty="0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nastavnici</a:t>
            </a:r>
            <a:r>
              <a:rPr lang="en-US" dirty="0" smtClean="0"/>
              <a:t> </a:t>
            </a:r>
            <a:r>
              <a:rPr lang="en-US" dirty="0" err="1" smtClean="0"/>
              <a:t>engleskog</a:t>
            </a:r>
            <a:r>
              <a:rPr lang="en-US" dirty="0" smtClean="0"/>
              <a:t> </a:t>
            </a:r>
            <a:r>
              <a:rPr lang="en-US" dirty="0" err="1" smtClean="0"/>
              <a:t>jezika</a:t>
            </a:r>
            <a:r>
              <a:rPr lang="en-US" dirty="0" smtClean="0"/>
              <a:t>, </a:t>
            </a:r>
            <a:r>
              <a:rPr lang="en-US" dirty="0" err="1" smtClean="0"/>
              <a:t>glazbene</a:t>
            </a:r>
            <a:r>
              <a:rPr lang="en-US" dirty="0" smtClean="0"/>
              <a:t> </a:t>
            </a:r>
            <a:r>
              <a:rPr lang="en-US" dirty="0" err="1" smtClean="0"/>
              <a:t>kulture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vjeronauka</a:t>
            </a:r>
            <a:r>
              <a:rPr lang="en-US" dirty="0" smtClean="0"/>
              <a:t> </a:t>
            </a:r>
            <a:r>
              <a:rPr lang="en-US" dirty="0" err="1" smtClean="0"/>
              <a:t>nisu</a:t>
            </a:r>
            <a:r>
              <a:rPr lang="en-US" dirty="0" smtClean="0"/>
              <a:t> u </a:t>
            </a:r>
            <a:r>
              <a:rPr lang="en-US" dirty="0" err="1" smtClean="0"/>
              <a:t>interaktivnom</a:t>
            </a:r>
            <a:r>
              <a:rPr lang="en-US" dirty="0" smtClean="0"/>
              <a:t> </a:t>
            </a:r>
            <a:r>
              <a:rPr lang="en-US" dirty="0" err="1" smtClean="0"/>
              <a:t>radu</a:t>
            </a:r>
            <a:r>
              <a:rPr lang="en-US" dirty="0" smtClean="0"/>
              <a:t> s </a:t>
            </a:r>
            <a:r>
              <a:rPr lang="en-US" dirty="0" err="1" smtClean="0"/>
              <a:t>djecom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razliku</a:t>
            </a:r>
            <a:r>
              <a:rPr lang="en-US" dirty="0" smtClean="0"/>
              <a:t> od </a:t>
            </a:r>
            <a:r>
              <a:rPr lang="en-US" dirty="0" err="1" smtClean="0"/>
              <a:t>učiteljice</a:t>
            </a:r>
            <a:r>
              <a:rPr lang="en-US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</a:t>
            </a:r>
            <a:r>
              <a:rPr lang="en-US" dirty="0" err="1" smtClean="0"/>
              <a:t>nastavu</a:t>
            </a:r>
            <a:r>
              <a:rPr lang="en-US" dirty="0" smtClean="0"/>
              <a:t> </a:t>
            </a:r>
            <a:r>
              <a:rPr lang="en-US" dirty="0" err="1" smtClean="0"/>
              <a:t>putem</a:t>
            </a:r>
            <a:r>
              <a:rPr lang="en-US" dirty="0" smtClean="0"/>
              <a:t> </a:t>
            </a:r>
            <a:r>
              <a:rPr lang="en-US" dirty="0" err="1" smtClean="0"/>
              <a:t>aplikacije</a:t>
            </a:r>
            <a:r>
              <a:rPr lang="en-US" dirty="0" smtClean="0"/>
              <a:t> Zoom </a:t>
            </a:r>
            <a:r>
              <a:rPr lang="en-US" dirty="0" err="1" smtClean="0"/>
              <a:t>odrađuje</a:t>
            </a:r>
            <a:r>
              <a:rPr lang="en-US" dirty="0" smtClean="0"/>
              <a:t> on line s </a:t>
            </a:r>
            <a:r>
              <a:rPr lang="en-US" dirty="0" err="1" smtClean="0"/>
              <a:t>djecom</a:t>
            </a:r>
            <a:r>
              <a:rPr lang="en-US" dirty="0" smtClean="0"/>
              <a:t> </a:t>
            </a:r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 err="1" smtClean="0"/>
              <a:t>mislim</a:t>
            </a:r>
            <a:r>
              <a:rPr lang="en-US" dirty="0" smtClean="0"/>
              <a:t> da je </a:t>
            </a:r>
            <a:r>
              <a:rPr lang="en-US" dirty="0" err="1" smtClean="0"/>
              <a:t>puno</a:t>
            </a:r>
            <a:r>
              <a:rPr lang="en-US" dirty="0" smtClean="0"/>
              <a:t> </a:t>
            </a:r>
            <a:r>
              <a:rPr lang="en-US" dirty="0" err="1" smtClean="0"/>
              <a:t>bolja</a:t>
            </a:r>
            <a:r>
              <a:rPr lang="en-US" dirty="0" smtClean="0"/>
              <a:t> </a:t>
            </a:r>
            <a:r>
              <a:rPr lang="en-US" dirty="0" err="1" smtClean="0"/>
              <a:t>opcija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djecu</a:t>
            </a:r>
            <a:r>
              <a:rPr lang="en-US" dirty="0" smtClean="0"/>
              <a:t>. </a:t>
            </a:r>
            <a:endParaRPr lang="en-US" dirty="0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3549939"/>
          </a:xfrm>
        </p:spPr>
        <p:txBody>
          <a:bodyPr/>
          <a:lstStyle/>
          <a:p>
            <a:pPr marL="0" indent="0">
              <a:buNone/>
            </a:pPr>
            <a:r>
              <a:rPr lang="en-US" dirty="0" err="1" smtClean="0"/>
              <a:t>veće</a:t>
            </a:r>
            <a:r>
              <a:rPr lang="en-US" dirty="0" smtClean="0"/>
              <a:t> </a:t>
            </a:r>
            <a:r>
              <a:rPr lang="en-US" dirty="0" err="1" smtClean="0"/>
              <a:t>uključenosti</a:t>
            </a:r>
            <a:r>
              <a:rPr lang="en-US" dirty="0" smtClean="0"/>
              <a:t> prof. </a:t>
            </a:r>
            <a:r>
              <a:rPr lang="en-US" dirty="0" err="1" smtClean="0"/>
              <a:t>stranih</a:t>
            </a:r>
            <a:r>
              <a:rPr lang="en-US" dirty="0" smtClean="0"/>
              <a:t> </a:t>
            </a:r>
            <a:r>
              <a:rPr lang="en-US" dirty="0" err="1" smtClean="0"/>
              <a:t>jezika</a:t>
            </a:r>
            <a:r>
              <a:rPr lang="en-US" dirty="0" smtClean="0"/>
              <a:t>, a ne </a:t>
            </a:r>
            <a:r>
              <a:rPr lang="en-US" dirty="0" err="1" smtClean="0"/>
              <a:t>samo</a:t>
            </a:r>
            <a:r>
              <a:rPr lang="en-US" dirty="0" smtClean="0"/>
              <a:t> </a:t>
            </a:r>
            <a:r>
              <a:rPr lang="en-US" dirty="0" err="1" smtClean="0"/>
              <a:t>suhoparno</a:t>
            </a:r>
            <a:r>
              <a:rPr lang="en-US" dirty="0" smtClean="0"/>
              <a:t> </a:t>
            </a:r>
            <a:r>
              <a:rPr lang="en-US" dirty="0" err="1" smtClean="0"/>
              <a:t>zadavanje</a:t>
            </a:r>
            <a:r>
              <a:rPr lang="en-US" dirty="0" smtClean="0"/>
              <a:t> </a:t>
            </a:r>
            <a:r>
              <a:rPr lang="en-US" dirty="0" err="1" smtClean="0"/>
              <a:t>tipa</a:t>
            </a:r>
            <a:r>
              <a:rPr lang="en-US" dirty="0" smtClean="0"/>
              <a:t>: </a:t>
            </a:r>
            <a:r>
              <a:rPr lang="en-US" dirty="0" err="1" smtClean="0"/>
              <a:t>pročitaj</a:t>
            </a:r>
            <a:r>
              <a:rPr lang="en-US" dirty="0" smtClean="0"/>
              <a:t> </a:t>
            </a:r>
            <a:r>
              <a:rPr lang="en-US" dirty="0" err="1" smtClean="0"/>
              <a:t>lekciju</a:t>
            </a:r>
            <a:r>
              <a:rPr lang="en-US" dirty="0" smtClean="0"/>
              <a:t>, </a:t>
            </a:r>
            <a:r>
              <a:rPr lang="en-US" dirty="0" err="1" smtClean="0"/>
              <a:t>nauči</a:t>
            </a:r>
            <a:r>
              <a:rPr lang="en-US" dirty="0" smtClean="0"/>
              <a:t> </a:t>
            </a:r>
            <a:r>
              <a:rPr lang="en-US" dirty="0" err="1" smtClean="0"/>
              <a:t>nepoznate</a:t>
            </a:r>
            <a:r>
              <a:rPr lang="en-US" dirty="0" smtClean="0"/>
              <a:t> </a:t>
            </a:r>
            <a:r>
              <a:rPr lang="en-US" dirty="0" err="1" smtClean="0"/>
              <a:t>riječi</a:t>
            </a:r>
            <a:r>
              <a:rPr lang="en-US" dirty="0" smtClean="0"/>
              <a:t>, </a:t>
            </a:r>
            <a:r>
              <a:rPr lang="en-US" dirty="0" err="1" smtClean="0"/>
              <a:t>prepiši</a:t>
            </a:r>
            <a:r>
              <a:rPr lang="en-US" dirty="0" smtClean="0"/>
              <a:t> </a:t>
            </a:r>
            <a:r>
              <a:rPr lang="en-US" dirty="0" err="1" smtClean="0"/>
              <a:t>rečenice</a:t>
            </a:r>
            <a:r>
              <a:rPr lang="en-US" dirty="0" smtClean="0"/>
              <a:t>....</a:t>
            </a:r>
            <a:r>
              <a:rPr lang="en-US" dirty="0" err="1" smtClean="0"/>
              <a:t>tako</a:t>
            </a:r>
            <a:r>
              <a:rPr lang="en-US" dirty="0" smtClean="0"/>
              <a:t> se </a:t>
            </a:r>
            <a:r>
              <a:rPr lang="en-US" dirty="0" err="1" smtClean="0"/>
              <a:t>strani</a:t>
            </a:r>
            <a:r>
              <a:rPr lang="en-US" dirty="0" smtClean="0"/>
              <a:t> </a:t>
            </a:r>
            <a:r>
              <a:rPr lang="en-US" dirty="0" err="1" smtClean="0"/>
              <a:t>jezik</a:t>
            </a:r>
            <a:r>
              <a:rPr lang="en-US" dirty="0" smtClean="0"/>
              <a:t> ne </a:t>
            </a:r>
            <a:r>
              <a:rPr lang="en-US" dirty="0" err="1" smtClean="0"/>
              <a:t>uči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989397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 kraj</a:t>
            </a:r>
            <a:endParaRPr lang="en-US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dirty="0" smtClean="0"/>
              <a:t>Dobiveni rezultati pomažu „snimanju” stanja u nastavi na daljinu. Kao i prijedloge roditelja, potrebno ih je sagledati u svjetlu pedagoške prakse</a:t>
            </a:r>
            <a:r>
              <a:rPr lang="hr-HR" dirty="0"/>
              <a:t> </a:t>
            </a:r>
            <a:r>
              <a:rPr lang="hr-HR" dirty="0" smtClean="0"/>
              <a:t>i naše zbilje. Pojedini nisu ostvarivi. Ostale  treba iskoristiti kao poticaj u unaprjeđenju suradnje i nastave na daljinu.</a:t>
            </a:r>
            <a:endParaRPr lang="en-US" dirty="0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r>
              <a:rPr lang="hr-HR" dirty="0"/>
              <a:t> </a:t>
            </a:r>
            <a:r>
              <a:rPr lang="hr-HR" dirty="0" smtClean="0"/>
              <a:t>   Hvala na suradnji!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34630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77091" y="519967"/>
            <a:ext cx="10515600" cy="1170721"/>
          </a:xfrm>
        </p:spPr>
        <p:txBody>
          <a:bodyPr>
            <a:normAutofit fontScale="90000"/>
          </a:bodyPr>
          <a:lstStyle/>
          <a:p>
            <a:r>
              <a:rPr lang="hr-HR" sz="3200" b="1" dirty="0" smtClean="0">
                <a:solidFill>
                  <a:srgbClr val="FF0000"/>
                </a:solidFill>
              </a:rPr>
              <a:t>Reprezentativnost uzorka</a:t>
            </a:r>
            <a:r>
              <a:rPr lang="hr-HR" sz="3200" b="1" dirty="0" smtClean="0"/>
              <a:t/>
            </a:r>
            <a:br>
              <a:rPr lang="hr-HR" sz="3200" b="1" dirty="0" smtClean="0"/>
            </a:br>
            <a:r>
              <a:rPr lang="hr-HR" sz="3200" b="1" dirty="0" smtClean="0"/>
              <a:t>Sudjelovalo je ukupno 322 roditelja ravnomjerno zastupljenih po razredima:</a:t>
            </a:r>
            <a:endParaRPr lang="en-US" sz="3200" b="1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29491" y="1690688"/>
            <a:ext cx="10550237" cy="4901911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smtClean="0"/>
              <a:t>U </a:t>
            </a:r>
            <a:r>
              <a:rPr lang="en-US" sz="2000" dirty="0" err="1" smtClean="0"/>
              <a:t>koji</a:t>
            </a:r>
            <a:r>
              <a:rPr lang="en-US" sz="2000" dirty="0" smtClean="0"/>
              <a:t> </a:t>
            </a:r>
            <a:r>
              <a:rPr lang="en-US" sz="2000" dirty="0" err="1" smtClean="0"/>
              <a:t>razred</a:t>
            </a:r>
            <a:r>
              <a:rPr lang="en-US" sz="2000" dirty="0" smtClean="0"/>
              <a:t> </a:t>
            </a:r>
            <a:r>
              <a:rPr lang="en-US" sz="2000" dirty="0" err="1" smtClean="0"/>
              <a:t>vam</a:t>
            </a:r>
            <a:r>
              <a:rPr lang="en-US" sz="2000" dirty="0" smtClean="0"/>
              <a:t> ide </a:t>
            </a:r>
            <a:r>
              <a:rPr lang="en-US" sz="2000" dirty="0" err="1" smtClean="0"/>
              <a:t>dijete</a:t>
            </a:r>
            <a:r>
              <a:rPr lang="en-US" sz="2000" dirty="0" smtClean="0"/>
              <a:t>:</a:t>
            </a:r>
            <a:endParaRPr lang="hr-HR" sz="2000" dirty="0" smtClean="0"/>
          </a:p>
          <a:p>
            <a:pPr marL="0" indent="0">
              <a:buNone/>
            </a:pPr>
            <a:r>
              <a:rPr lang="en-US" sz="2000" dirty="0"/>
              <a:t>1	</a:t>
            </a:r>
            <a:r>
              <a:rPr lang="en-US" sz="2000" dirty="0" smtClean="0">
                <a:solidFill>
                  <a:srgbClr val="FF0000"/>
                </a:solidFill>
              </a:rPr>
              <a:t>94</a:t>
            </a:r>
            <a:r>
              <a:rPr lang="hr-HR" sz="2000" dirty="0" smtClean="0">
                <a:solidFill>
                  <a:srgbClr val="FF0000"/>
                </a:solidFill>
              </a:rPr>
              <a:t> </a:t>
            </a:r>
            <a:r>
              <a:rPr lang="hr-HR" sz="2000" dirty="0" smtClean="0"/>
              <a:t> </a:t>
            </a:r>
            <a:r>
              <a:rPr lang="hr-HR" sz="2000" dirty="0" smtClean="0">
                <a:solidFill>
                  <a:srgbClr val="FF0000"/>
                </a:solidFill>
              </a:rPr>
              <a:t>29%</a:t>
            </a:r>
            <a:r>
              <a:rPr lang="en-US" sz="2000" dirty="0">
                <a:solidFill>
                  <a:srgbClr val="FF0000"/>
                </a:solidFill>
              </a:rPr>
              <a:t>	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2	</a:t>
            </a:r>
            <a:r>
              <a:rPr lang="en-US" sz="2000" dirty="0" smtClean="0">
                <a:solidFill>
                  <a:srgbClr val="FF0000"/>
                </a:solidFill>
              </a:rPr>
              <a:t>76</a:t>
            </a:r>
            <a:r>
              <a:rPr lang="hr-HR" sz="2000" dirty="0" smtClean="0">
                <a:solidFill>
                  <a:srgbClr val="FF0000"/>
                </a:solidFill>
              </a:rPr>
              <a:t> 24%</a:t>
            </a:r>
            <a:r>
              <a:rPr lang="en-US" sz="2000" dirty="0">
                <a:solidFill>
                  <a:srgbClr val="FF0000"/>
                </a:solidFill>
              </a:rPr>
              <a:t>	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3	</a:t>
            </a:r>
            <a:r>
              <a:rPr lang="en-US" sz="2000" dirty="0" smtClean="0">
                <a:solidFill>
                  <a:srgbClr val="FF0000"/>
                </a:solidFill>
              </a:rPr>
              <a:t>69</a:t>
            </a:r>
            <a:r>
              <a:rPr lang="hr-HR" sz="2000" dirty="0" smtClean="0">
                <a:solidFill>
                  <a:srgbClr val="FF0000"/>
                </a:solidFill>
              </a:rPr>
              <a:t> 22%</a:t>
            </a:r>
            <a:r>
              <a:rPr lang="en-US" sz="2000" dirty="0">
                <a:solidFill>
                  <a:srgbClr val="FF0000"/>
                </a:solidFill>
              </a:rPr>
              <a:t>	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4	</a:t>
            </a:r>
            <a:r>
              <a:rPr lang="en-US" sz="2000" dirty="0" smtClean="0">
                <a:solidFill>
                  <a:srgbClr val="FF0000"/>
                </a:solidFill>
              </a:rPr>
              <a:t>79</a:t>
            </a:r>
            <a:r>
              <a:rPr lang="hr-HR" sz="2000" dirty="0" smtClean="0">
                <a:solidFill>
                  <a:srgbClr val="FF0000"/>
                </a:solidFill>
              </a:rPr>
              <a:t> 25%</a:t>
            </a:r>
            <a:r>
              <a:rPr lang="en-US" sz="2000" dirty="0">
                <a:solidFill>
                  <a:srgbClr val="FF0000"/>
                </a:solidFill>
              </a:rPr>
              <a:t>	</a:t>
            </a:r>
          </a:p>
          <a:p>
            <a:pPr marL="0" indent="0">
              <a:buNone/>
            </a:pPr>
            <a:r>
              <a:rPr lang="hr-HR" sz="2400" dirty="0" smtClean="0">
                <a:solidFill>
                  <a:srgbClr val="FF0000"/>
                </a:solidFill>
              </a:rPr>
              <a:t>Sudjelovanje roditelja ravnomjerno </a:t>
            </a:r>
          </a:p>
          <a:p>
            <a:pPr marL="0" indent="0">
              <a:buNone/>
            </a:pPr>
            <a:r>
              <a:rPr lang="hr-HR" sz="2400" dirty="0">
                <a:solidFill>
                  <a:srgbClr val="FF0000"/>
                </a:solidFill>
              </a:rPr>
              <a:t>j</a:t>
            </a:r>
            <a:r>
              <a:rPr lang="hr-HR" sz="2400" dirty="0" smtClean="0">
                <a:solidFill>
                  <a:srgbClr val="FF0000"/>
                </a:solidFill>
              </a:rPr>
              <a:t>e zastupljeno po razredima,</a:t>
            </a:r>
          </a:p>
          <a:p>
            <a:pPr marL="0" indent="0">
              <a:buNone/>
            </a:pPr>
            <a:r>
              <a:rPr lang="hr-HR" sz="2400" dirty="0" smtClean="0">
                <a:solidFill>
                  <a:srgbClr val="FF0000"/>
                </a:solidFill>
              </a:rPr>
              <a:t>te je uzorak reprezentativan.</a:t>
            </a:r>
            <a:endParaRPr lang="en-US" sz="2400" dirty="0" smtClean="0">
              <a:solidFill>
                <a:srgbClr val="FF0000"/>
              </a:solidFill>
            </a:endParaRPr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0" y="2203584"/>
            <a:ext cx="6137563" cy="40309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06542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07711"/>
          </a:xfrm>
        </p:spPr>
        <p:txBody>
          <a:bodyPr>
            <a:normAutofit/>
          </a:bodyPr>
          <a:lstStyle/>
          <a:p>
            <a:r>
              <a:rPr lang="pl-PL" sz="2800" b="1" dirty="0"/>
              <a:t>Koliko je učenika i studenata ukupno u vašoj obitelji?</a:t>
            </a:r>
            <a:endParaRPr lang="en-US" sz="2800" b="1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200" y="1468582"/>
            <a:ext cx="10515600" cy="457344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i-FI" sz="1800" dirty="0" smtClean="0"/>
              <a:t>1	</a:t>
            </a:r>
            <a:r>
              <a:rPr lang="hr-HR" sz="1800" dirty="0" smtClean="0"/>
              <a:t>49%</a:t>
            </a:r>
            <a:r>
              <a:rPr lang="fi-FI" sz="1800" dirty="0" smtClean="0"/>
              <a:t>	</a:t>
            </a:r>
          </a:p>
          <a:p>
            <a:pPr marL="0" indent="0">
              <a:buNone/>
            </a:pPr>
            <a:r>
              <a:rPr lang="fi-FI" sz="1800" dirty="0" smtClean="0"/>
              <a:t>2	</a:t>
            </a:r>
            <a:r>
              <a:rPr lang="hr-HR" sz="1800" dirty="0" smtClean="0"/>
              <a:t>36%</a:t>
            </a:r>
            <a:r>
              <a:rPr lang="fi-FI" sz="1800" dirty="0" smtClean="0"/>
              <a:t>	</a:t>
            </a:r>
          </a:p>
          <a:p>
            <a:pPr marL="0" indent="0">
              <a:buNone/>
            </a:pPr>
            <a:r>
              <a:rPr lang="fi-FI" sz="1800" dirty="0" smtClean="0"/>
              <a:t>3	</a:t>
            </a:r>
            <a:r>
              <a:rPr lang="hr-HR" sz="1800" dirty="0" smtClean="0"/>
              <a:t>12%</a:t>
            </a:r>
            <a:r>
              <a:rPr lang="fi-FI" sz="1800" dirty="0" smtClean="0"/>
              <a:t>	</a:t>
            </a:r>
          </a:p>
          <a:p>
            <a:pPr marL="0" indent="0">
              <a:buNone/>
            </a:pPr>
            <a:r>
              <a:rPr lang="fi-FI" sz="1800" dirty="0" smtClean="0"/>
              <a:t>Ostalo</a:t>
            </a:r>
            <a:r>
              <a:rPr lang="hr-HR" sz="1800" dirty="0" smtClean="0"/>
              <a:t>  3% </a:t>
            </a:r>
          </a:p>
          <a:p>
            <a:pPr marL="0" indent="0">
              <a:buNone/>
            </a:pPr>
            <a:endParaRPr lang="hr-HR" sz="1800" dirty="0" smtClean="0"/>
          </a:p>
          <a:p>
            <a:pPr marL="0" indent="0">
              <a:buNone/>
            </a:pPr>
            <a:r>
              <a:rPr lang="hr-HR" sz="2400" b="1" dirty="0" smtClean="0">
                <a:solidFill>
                  <a:srgbClr val="FF0000"/>
                </a:solidFill>
              </a:rPr>
              <a:t>51%učenika nižih razreda</a:t>
            </a:r>
          </a:p>
          <a:p>
            <a:pPr marL="0" indent="0">
              <a:buNone/>
            </a:pPr>
            <a:r>
              <a:rPr lang="hr-HR" sz="2400" b="1" dirty="0" smtClean="0">
                <a:solidFill>
                  <a:srgbClr val="FF0000"/>
                </a:solidFill>
              </a:rPr>
              <a:t>imaju braću /sestre </a:t>
            </a:r>
          </a:p>
          <a:p>
            <a:pPr marL="0" indent="0">
              <a:buNone/>
            </a:pPr>
            <a:r>
              <a:rPr lang="hr-HR" sz="2400" b="1" dirty="0">
                <a:solidFill>
                  <a:srgbClr val="FF0000"/>
                </a:solidFill>
              </a:rPr>
              <a:t>u</a:t>
            </a:r>
            <a:r>
              <a:rPr lang="hr-HR" sz="2400" b="1" dirty="0" smtClean="0">
                <a:solidFill>
                  <a:srgbClr val="FF0000"/>
                </a:solidFill>
              </a:rPr>
              <a:t>čenike u NDN i to:</a:t>
            </a:r>
          </a:p>
          <a:p>
            <a:pPr marL="0" indent="0">
              <a:buNone/>
            </a:pPr>
            <a:r>
              <a:rPr lang="hr-HR" sz="2400" b="1" dirty="0" smtClean="0">
                <a:solidFill>
                  <a:srgbClr val="FF0000"/>
                </a:solidFill>
              </a:rPr>
              <a:t>(36%dvoje i 37% troje, 3%ostalo</a:t>
            </a:r>
            <a:r>
              <a:rPr lang="hr-HR" b="1" dirty="0" smtClean="0">
                <a:solidFill>
                  <a:srgbClr val="FF0000"/>
                </a:solidFill>
              </a:rPr>
              <a:t>)</a:t>
            </a:r>
          </a:p>
          <a:p>
            <a:pPr marL="0" indent="0">
              <a:buNone/>
            </a:pPr>
            <a:r>
              <a:rPr lang="hr-HR" b="1" dirty="0" smtClean="0">
                <a:solidFill>
                  <a:srgbClr val="FF0000"/>
                </a:solidFill>
              </a:rPr>
              <a:t>*Kad više školaraca istovremeno</a:t>
            </a:r>
          </a:p>
          <a:p>
            <a:pPr marL="0" indent="0">
              <a:buNone/>
            </a:pPr>
            <a:r>
              <a:rPr lang="hr-HR" b="1" dirty="0" smtClean="0">
                <a:solidFill>
                  <a:srgbClr val="FF0000"/>
                </a:solidFill>
              </a:rPr>
              <a:t>obavlja nastavu na daljinu javljaju se potencijalni problemi kašnjenja slanja domaćih radova, korištenja opreme i sl. što navode roditelji u upitniku.</a:t>
            </a:r>
          </a:p>
          <a:p>
            <a:pPr marL="0" indent="0">
              <a:buNone/>
            </a:pPr>
            <a:r>
              <a:rPr lang="fi-FI" b="1" dirty="0" smtClean="0">
                <a:solidFill>
                  <a:srgbClr val="FF0000"/>
                </a:solidFill>
              </a:rPr>
              <a:t>	</a:t>
            </a:r>
            <a:endParaRPr lang="fi-FI" b="1" dirty="0">
              <a:solidFill>
                <a:srgbClr val="FF0000"/>
              </a:solidFill>
            </a:endParaRPr>
          </a:p>
        </p:txBody>
      </p:sp>
      <p:graphicFrame>
        <p:nvGraphicFramePr>
          <p:cNvPr id="5" name="Grafikon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28415192"/>
              </p:ext>
            </p:extLst>
          </p:nvPr>
        </p:nvGraphicFramePr>
        <p:xfrm>
          <a:off x="6539345" y="1288473"/>
          <a:ext cx="4502728" cy="33666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990363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Sve zadatke nastave na daljinu dijete odrađuje samostalno:</a:t>
            </a:r>
            <a:endParaRPr lang="en-US" dirty="0"/>
          </a:p>
        </p:txBody>
      </p:sp>
      <p:pic>
        <p:nvPicPr>
          <p:cNvPr id="4" name="Rezervirano mjesto sadržaja 3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3129825" y="3901778"/>
            <a:ext cx="598349" cy="199031"/>
          </a:xfrm>
          <a:prstGeom prst="rect">
            <a:avLst/>
          </a:prstGeom>
        </p:spPr>
      </p:pic>
      <p:sp>
        <p:nvSpPr>
          <p:cNvPr id="8" name="Rezervirano mjesto sadržaja 7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r-HR" dirty="0" smtClean="0"/>
              <a:t>U nižim razredima </a:t>
            </a:r>
            <a:r>
              <a:rPr lang="hr-HR" dirty="0" smtClean="0">
                <a:solidFill>
                  <a:srgbClr val="FF0000"/>
                </a:solidFill>
              </a:rPr>
              <a:t>samostalno u potpunosti je samo 7% učenika.</a:t>
            </a:r>
          </a:p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r>
              <a:rPr lang="hr-HR" dirty="0" smtClean="0">
                <a:solidFill>
                  <a:srgbClr val="FF0000"/>
                </a:solidFill>
              </a:rPr>
              <a:t>Pomoć roditelja koristi 85% učenika nižih razreda (49% rjeđe, a 36% pola) zadataka i vremena koristi pomoć roditelja.</a:t>
            </a:r>
          </a:p>
          <a:p>
            <a:pPr marL="0" indent="0">
              <a:buNone/>
            </a:pPr>
            <a:endParaRPr lang="hr-HR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hr-HR" dirty="0" smtClean="0">
                <a:solidFill>
                  <a:srgbClr val="FF0000"/>
                </a:solidFill>
              </a:rPr>
              <a:t>Isključivo uz pomoć roditelja: 8% učenika nižih razreda</a:t>
            </a:r>
            <a:endParaRPr lang="en-US" dirty="0">
              <a:solidFill>
                <a:srgbClr val="FF0000"/>
              </a:solidFill>
            </a:endParaRPr>
          </a:p>
        </p:txBody>
      </p:sp>
      <p:graphicFrame>
        <p:nvGraphicFramePr>
          <p:cNvPr id="7" name="Grafikon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3262413"/>
              </p:ext>
            </p:extLst>
          </p:nvPr>
        </p:nvGraphicFramePr>
        <p:xfrm>
          <a:off x="838201" y="2057398"/>
          <a:ext cx="5368635" cy="48006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517800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Kao roditelj sudjelujem u školi na daljinu u odnosu na redovnu školu:</a:t>
            </a:r>
            <a:endParaRPr lang="en-US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838200" y="1825624"/>
            <a:ext cx="5181600" cy="4351338"/>
          </a:xfrm>
        </p:spPr>
        <p:txBody>
          <a:bodyPr/>
          <a:lstStyle/>
          <a:p>
            <a:r>
              <a:rPr lang="hr-HR" b="1" dirty="0" smtClean="0">
                <a:solidFill>
                  <a:srgbClr val="FF0000"/>
                </a:solidFill>
              </a:rPr>
              <a:t>Čak 67% </a:t>
            </a:r>
            <a:r>
              <a:rPr lang="en-US" b="1" dirty="0" err="1" smtClean="0">
                <a:solidFill>
                  <a:srgbClr val="FF0000"/>
                </a:solidFill>
              </a:rPr>
              <a:t>Više</a:t>
            </a:r>
            <a:r>
              <a:rPr lang="en-US" b="1" dirty="0" smtClean="0">
                <a:solidFill>
                  <a:srgbClr val="FFC000"/>
                </a:solidFill>
              </a:rPr>
              <a:t> </a:t>
            </a:r>
            <a:r>
              <a:rPr lang="en-US" dirty="0" err="1" smtClean="0">
                <a:solidFill>
                  <a:srgbClr val="FFC000"/>
                </a:solidFill>
              </a:rPr>
              <a:t>sam</a:t>
            </a:r>
            <a:r>
              <a:rPr lang="en-US" dirty="0" smtClean="0">
                <a:solidFill>
                  <a:srgbClr val="FFC000"/>
                </a:solidFill>
              </a:rPr>
              <a:t> </a:t>
            </a:r>
            <a:r>
              <a:rPr lang="en-US" dirty="0" err="1" smtClean="0">
                <a:solidFill>
                  <a:srgbClr val="FFC000"/>
                </a:solidFill>
              </a:rPr>
              <a:t>angažiran</a:t>
            </a:r>
            <a:r>
              <a:rPr lang="en-US" dirty="0" smtClean="0">
                <a:solidFill>
                  <a:srgbClr val="FFC000"/>
                </a:solidFill>
              </a:rPr>
              <a:t> u </a:t>
            </a:r>
            <a:r>
              <a:rPr lang="en-US" dirty="0" err="1" smtClean="0">
                <a:solidFill>
                  <a:srgbClr val="FFC000"/>
                </a:solidFill>
              </a:rPr>
              <a:t>školi</a:t>
            </a:r>
            <a:r>
              <a:rPr lang="en-US" dirty="0" smtClean="0">
                <a:solidFill>
                  <a:srgbClr val="FFC000"/>
                </a:solidFill>
              </a:rPr>
              <a:t> </a:t>
            </a:r>
            <a:r>
              <a:rPr lang="en-US" dirty="0" err="1" smtClean="0">
                <a:solidFill>
                  <a:srgbClr val="FFC000"/>
                </a:solidFill>
              </a:rPr>
              <a:t>na</a:t>
            </a:r>
            <a:r>
              <a:rPr lang="en-US" dirty="0" smtClean="0">
                <a:solidFill>
                  <a:srgbClr val="FFC000"/>
                </a:solidFill>
              </a:rPr>
              <a:t> </a:t>
            </a:r>
            <a:r>
              <a:rPr lang="en-US" dirty="0" err="1" smtClean="0">
                <a:solidFill>
                  <a:srgbClr val="FFC000"/>
                </a:solidFill>
              </a:rPr>
              <a:t>daljinu,nego</a:t>
            </a:r>
            <a:r>
              <a:rPr lang="en-US" dirty="0" smtClean="0">
                <a:solidFill>
                  <a:srgbClr val="FFC000"/>
                </a:solidFill>
              </a:rPr>
              <a:t> u </a:t>
            </a:r>
            <a:r>
              <a:rPr lang="en-US" dirty="0" err="1" smtClean="0">
                <a:solidFill>
                  <a:srgbClr val="FFC000"/>
                </a:solidFill>
              </a:rPr>
              <a:t>redovnoj</a:t>
            </a:r>
            <a:r>
              <a:rPr lang="en-US" dirty="0" smtClean="0">
                <a:solidFill>
                  <a:srgbClr val="FFC000"/>
                </a:solidFill>
              </a:rPr>
              <a:t> </a:t>
            </a:r>
            <a:r>
              <a:rPr lang="en-US" dirty="0" err="1" smtClean="0">
                <a:solidFill>
                  <a:srgbClr val="FFC000"/>
                </a:solidFill>
              </a:rPr>
              <a:t>školi</a:t>
            </a:r>
            <a:endParaRPr lang="hr-HR" dirty="0" smtClean="0">
              <a:solidFill>
                <a:srgbClr val="FFC000"/>
              </a:solidFill>
            </a:endParaRPr>
          </a:p>
          <a:p>
            <a:r>
              <a:rPr lang="hr-HR" dirty="0" smtClean="0"/>
              <a:t>67%</a:t>
            </a:r>
            <a:r>
              <a:rPr lang="en-US" dirty="0" smtClean="0"/>
              <a:t>		</a:t>
            </a:r>
          </a:p>
          <a:p>
            <a:r>
              <a:rPr lang="en-US" dirty="0" err="1" smtClean="0">
                <a:solidFill>
                  <a:srgbClr val="00B050"/>
                </a:solidFill>
              </a:rPr>
              <a:t>Jednako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sam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angažiran</a:t>
            </a:r>
            <a:r>
              <a:rPr lang="en-US" dirty="0" smtClean="0">
                <a:solidFill>
                  <a:srgbClr val="00B050"/>
                </a:solidFill>
              </a:rPr>
              <a:t>,- a u </a:t>
            </a:r>
            <a:r>
              <a:rPr lang="en-US" dirty="0" err="1" smtClean="0">
                <a:solidFill>
                  <a:srgbClr val="00B050"/>
                </a:solidFill>
              </a:rPr>
              <a:t>školi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na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daljinu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kao</a:t>
            </a:r>
            <a:r>
              <a:rPr lang="en-US" dirty="0" smtClean="0">
                <a:solidFill>
                  <a:srgbClr val="00B050"/>
                </a:solidFill>
              </a:rPr>
              <a:t> u </a:t>
            </a:r>
            <a:r>
              <a:rPr lang="en-US" dirty="0" err="1" smtClean="0">
                <a:solidFill>
                  <a:srgbClr val="00B050"/>
                </a:solidFill>
              </a:rPr>
              <a:t>redovnoj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školi</a:t>
            </a:r>
            <a:r>
              <a:rPr lang="hr-HR" dirty="0" smtClean="0">
                <a:solidFill>
                  <a:srgbClr val="00B050"/>
                </a:solidFill>
              </a:rPr>
              <a:t> 30%</a:t>
            </a:r>
            <a:r>
              <a:rPr lang="en-US" dirty="0" smtClean="0">
                <a:solidFill>
                  <a:srgbClr val="00B050"/>
                </a:solidFill>
              </a:rPr>
              <a:t>	</a:t>
            </a:r>
            <a:r>
              <a:rPr lang="en-US" dirty="0" smtClean="0"/>
              <a:t>	</a:t>
            </a:r>
          </a:p>
          <a:p>
            <a:r>
              <a:rPr lang="en-US" dirty="0" err="1" smtClean="0">
                <a:solidFill>
                  <a:srgbClr val="FF0000"/>
                </a:solidFill>
              </a:rPr>
              <a:t>Manje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FF00"/>
                </a:solidFill>
              </a:rPr>
              <a:t>sam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angažiran</a:t>
            </a:r>
            <a:r>
              <a:rPr lang="en-US" dirty="0" smtClean="0">
                <a:solidFill>
                  <a:srgbClr val="FFFF00"/>
                </a:solidFill>
              </a:rPr>
              <a:t>,- a u </a:t>
            </a:r>
            <a:r>
              <a:rPr lang="en-US" dirty="0" err="1" smtClean="0">
                <a:solidFill>
                  <a:srgbClr val="FFFF00"/>
                </a:solidFill>
              </a:rPr>
              <a:t>školi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na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daljinu</a:t>
            </a:r>
            <a:r>
              <a:rPr lang="en-US" dirty="0" smtClean="0">
                <a:solidFill>
                  <a:srgbClr val="FFFF00"/>
                </a:solidFill>
              </a:rPr>
              <a:t>, </a:t>
            </a:r>
            <a:r>
              <a:rPr lang="en-US" dirty="0" err="1" smtClean="0">
                <a:solidFill>
                  <a:srgbClr val="FFFF00"/>
                </a:solidFill>
              </a:rPr>
              <a:t>nego</a:t>
            </a:r>
            <a:r>
              <a:rPr lang="en-US" dirty="0" smtClean="0">
                <a:solidFill>
                  <a:srgbClr val="FFFF00"/>
                </a:solidFill>
              </a:rPr>
              <a:t> u </a:t>
            </a:r>
            <a:r>
              <a:rPr lang="en-US" dirty="0" err="1" smtClean="0">
                <a:solidFill>
                  <a:srgbClr val="FFFF00"/>
                </a:solidFill>
              </a:rPr>
              <a:t>redovnoj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školi</a:t>
            </a:r>
            <a:r>
              <a:rPr lang="en-US" dirty="0" smtClean="0"/>
              <a:t>	</a:t>
            </a:r>
            <a:r>
              <a:rPr lang="hr-HR" dirty="0" smtClean="0">
                <a:solidFill>
                  <a:srgbClr val="FF0000"/>
                </a:solidFill>
              </a:rPr>
              <a:t>samo 3% </a:t>
            </a:r>
            <a:endParaRPr lang="en-US" dirty="0"/>
          </a:p>
        </p:txBody>
      </p:sp>
      <p:pic>
        <p:nvPicPr>
          <p:cNvPr id="5" name="Rezervirano mjesto sadržaja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470705" y="1468582"/>
            <a:ext cx="4584589" cy="4849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70292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>Angažiranost roditelja u školi na daljinu?</a:t>
            </a:r>
            <a:endParaRPr lang="en-US" dirty="0"/>
          </a:p>
        </p:txBody>
      </p:sp>
      <p:graphicFrame>
        <p:nvGraphicFramePr>
          <p:cNvPr id="13" name="Rezervirano mjesto sadržaja 12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4145079659"/>
              </p:ext>
            </p:extLst>
          </p:nvPr>
        </p:nvGraphicFramePr>
        <p:xfrm>
          <a:off x="914400" y="18256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Rezervirano mjesto sadržaja 2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r>
              <a:rPr lang="hr-HR" b="1" dirty="0" smtClean="0">
                <a:solidFill>
                  <a:srgbClr val="FF0000"/>
                </a:solidFill>
              </a:rPr>
              <a:t>Čak </a:t>
            </a:r>
            <a:r>
              <a:rPr lang="hr-HR" b="1" u="sng" dirty="0" smtClean="0">
                <a:solidFill>
                  <a:srgbClr val="FF0000"/>
                </a:solidFill>
              </a:rPr>
              <a:t>67% </a:t>
            </a:r>
            <a:r>
              <a:rPr lang="hr-HR" b="1" dirty="0" smtClean="0">
                <a:solidFill>
                  <a:srgbClr val="FF0000"/>
                </a:solidFill>
              </a:rPr>
              <a:t>roditelja je </a:t>
            </a:r>
            <a:r>
              <a:rPr lang="hr-HR" b="1" u="sng" dirty="0" smtClean="0">
                <a:solidFill>
                  <a:srgbClr val="FF0000"/>
                </a:solidFill>
              </a:rPr>
              <a:t>VIŠE</a:t>
            </a:r>
            <a:r>
              <a:rPr lang="hr-HR" b="1" dirty="0" smtClean="0">
                <a:solidFill>
                  <a:srgbClr val="FF0000"/>
                </a:solidFill>
              </a:rPr>
              <a:t> ANGAŽIRANO u školi na daljinu, nego u redovnoj školi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b="1" dirty="0" smtClean="0">
                <a:solidFill>
                  <a:srgbClr val="FF0000"/>
                </a:solidFill>
              </a:rPr>
              <a:t>30%</a:t>
            </a:r>
            <a:r>
              <a:rPr lang="hr-HR" b="1" dirty="0" smtClean="0"/>
              <a:t> jednako angažiran</a:t>
            </a:r>
            <a:r>
              <a:rPr lang="hr-HR" dirty="0" smtClean="0"/>
              <a:t>o,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dirty="0" smtClean="0"/>
              <a:t>Samo </a:t>
            </a:r>
            <a:r>
              <a:rPr lang="hr-HR" b="1" dirty="0" smtClean="0"/>
              <a:t>3%roditelja je MANJE angažirano u školi na daljinu u odnosu na redovnu školu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3456564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Roditelji kontroliraju rad </a:t>
            </a:r>
            <a:endParaRPr lang="en-US" dirty="0"/>
          </a:p>
        </p:txBody>
      </p:sp>
      <p:pic>
        <p:nvPicPr>
          <p:cNvPr id="8" name="Rezervirano mjesto sadržaja 7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838200" y="1939636"/>
            <a:ext cx="4876998" cy="4237327"/>
          </a:xfrm>
          <a:prstGeom prst="rect">
            <a:avLst/>
          </a:prstGeom>
        </p:spPr>
      </p:pic>
      <p:sp>
        <p:nvSpPr>
          <p:cNvPr id="6" name="Rezervirano mjesto sadržaja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hr-HR" dirty="0" smtClean="0">
                <a:solidFill>
                  <a:srgbClr val="FF0000"/>
                </a:solidFill>
              </a:rPr>
              <a:t>96%roditelja kontrolira zadatke </a:t>
            </a:r>
          </a:p>
          <a:p>
            <a:r>
              <a:rPr lang="hr-HR" dirty="0" smtClean="0">
                <a:solidFill>
                  <a:srgbClr val="FF0000"/>
                </a:solidFill>
              </a:rPr>
              <a:t>45% roditelja SVAKODNEVNO </a:t>
            </a:r>
            <a:r>
              <a:rPr lang="hr-HR" dirty="0" smtClean="0"/>
              <a:t>kontrolira zadatke,</a:t>
            </a:r>
          </a:p>
          <a:p>
            <a:r>
              <a:rPr lang="hr-HR" dirty="0" smtClean="0"/>
              <a:t>UGLAVNOM DA 30%,  povremeno 21%,</a:t>
            </a:r>
          </a:p>
          <a:p>
            <a:endParaRPr lang="hr-HR" dirty="0"/>
          </a:p>
          <a:p>
            <a:r>
              <a:rPr lang="en-US" dirty="0" smtClean="0">
                <a:solidFill>
                  <a:srgbClr val="FF0000"/>
                </a:solidFill>
              </a:rPr>
              <a:t>	</a:t>
            </a:r>
            <a:r>
              <a:rPr lang="hr-HR" dirty="0" smtClean="0">
                <a:solidFill>
                  <a:srgbClr val="FF0000"/>
                </a:solidFill>
              </a:rPr>
              <a:t>Ne SAMO 4% i to: 2% :u početku jesam ali više ne trebam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85478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 err="1" smtClean="0"/>
              <a:t>Koliko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vremena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dnevno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dijete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radi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tijekom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nastave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na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daljinu</a:t>
            </a:r>
            <a:r>
              <a:rPr lang="en-US" sz="2800" b="1" dirty="0" smtClean="0"/>
              <a:t>:</a:t>
            </a:r>
            <a:endParaRPr lang="en-US" sz="2800" b="1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r-HR" dirty="0" smtClean="0"/>
              <a:t>44% učenika nižih razreda radi dnevno manje od 3 sata</a:t>
            </a:r>
          </a:p>
          <a:p>
            <a:pPr marL="0" indent="0">
              <a:buNone/>
            </a:pPr>
            <a:r>
              <a:rPr lang="hr-HR" dirty="0" smtClean="0">
                <a:solidFill>
                  <a:srgbClr val="FF0000"/>
                </a:solidFill>
              </a:rPr>
              <a:t>56% učenika nižih razreda radi VIŠE OD 3 sata dnevno i to:</a:t>
            </a:r>
          </a:p>
          <a:p>
            <a:pPr marL="0" indent="0">
              <a:buNone/>
            </a:pPr>
            <a:r>
              <a:rPr lang="hr-HR" dirty="0" smtClean="0">
                <a:solidFill>
                  <a:srgbClr val="FF0000"/>
                </a:solidFill>
              </a:rPr>
              <a:t>Od 3 do 5 sati dnevno 49%</a:t>
            </a:r>
          </a:p>
          <a:p>
            <a:pPr marL="0" indent="0">
              <a:buNone/>
            </a:pPr>
            <a:r>
              <a:rPr lang="hr-HR" dirty="0" smtClean="0">
                <a:solidFill>
                  <a:srgbClr val="FF0000"/>
                </a:solidFill>
              </a:rPr>
              <a:t>Više od 5 sati dnevno 7%</a:t>
            </a:r>
          </a:p>
          <a:p>
            <a:pPr marL="0" indent="0">
              <a:buNone/>
            </a:pPr>
            <a:r>
              <a:rPr lang="pl-PL" sz="1800" dirty="0"/>
              <a:t>manje od 3 sata	140	</a:t>
            </a:r>
          </a:p>
          <a:p>
            <a:pPr marL="0" indent="0">
              <a:buNone/>
            </a:pPr>
            <a:r>
              <a:rPr lang="pl-PL" sz="1800" dirty="0"/>
              <a:t>od 3 do 5 sati	156	</a:t>
            </a:r>
          </a:p>
          <a:p>
            <a:pPr marL="0" indent="0">
              <a:buNone/>
            </a:pPr>
            <a:r>
              <a:rPr lang="pl-PL" sz="1800" dirty="0"/>
              <a:t>više od 5 sati	</a:t>
            </a:r>
            <a:r>
              <a:rPr lang="pl-PL" sz="1800" dirty="0" smtClean="0"/>
              <a:t>22</a:t>
            </a:r>
          </a:p>
          <a:p>
            <a:pPr marL="0" indent="0">
              <a:buNone/>
            </a:pPr>
            <a:r>
              <a:rPr lang="pl-PL" sz="1800" dirty="0" smtClean="0"/>
              <a:t>* Uzorku su zastupljeni učenici prvog, drugog, ali i trećeg i četvrtog razreda. </a:t>
            </a:r>
            <a:endParaRPr lang="en-US" sz="1800" dirty="0"/>
          </a:p>
        </p:txBody>
      </p:sp>
      <p:pic>
        <p:nvPicPr>
          <p:cNvPr id="6" name="Rezervirano mjesto sadržaja 5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818909" y="1690688"/>
            <a:ext cx="3236769" cy="2471233"/>
          </a:xfrm>
          <a:prstGeom prst="rect">
            <a:avLst/>
          </a:prstGeom>
        </p:spPr>
      </p:pic>
      <p:pic>
        <p:nvPicPr>
          <p:cNvPr id="7" name="Slika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98873" y="4194896"/>
            <a:ext cx="3396095" cy="1982067"/>
          </a:xfrm>
          <a:prstGeom prst="rect">
            <a:avLst/>
          </a:prstGeom>
        </p:spPr>
      </p:pic>
      <p:pic>
        <p:nvPicPr>
          <p:cNvPr id="8" name="Slika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15004" y="1690688"/>
            <a:ext cx="2857500" cy="2368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115128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367</TotalTime>
  <Words>1774</Words>
  <Application>Microsoft Office PowerPoint</Application>
  <PresentationFormat>Prilagođeno</PresentationFormat>
  <Paragraphs>155</Paragraphs>
  <Slides>25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25</vt:i4>
      </vt:variant>
    </vt:vector>
  </HeadingPairs>
  <TitlesOfParts>
    <vt:vector size="26" baseType="lpstr">
      <vt:lpstr>Tema sustava Office</vt:lpstr>
      <vt:lpstr>Rezultati upitnika za roditelje učenika NIŽIH r.o nastavi na daljinu</vt:lpstr>
      <vt:lpstr>PowerPointova prezentacija</vt:lpstr>
      <vt:lpstr>Reprezentativnost uzorka Sudjelovalo je ukupno 322 roditelja ravnomjerno zastupljenih po razredima:</vt:lpstr>
      <vt:lpstr>Koliko je učenika i studenata ukupno u vašoj obitelji?</vt:lpstr>
      <vt:lpstr>Sve zadatke nastave na daljinu dijete odrađuje samostalno:</vt:lpstr>
      <vt:lpstr>Kao roditelj sudjelujem u školi na daljinu u odnosu na redovnu školu:</vt:lpstr>
      <vt:lpstr> Angažiranost roditelja u školi na daljinu?</vt:lpstr>
      <vt:lpstr>Roditelji kontroliraju rad </vt:lpstr>
      <vt:lpstr>Koliko vremena dnevno dijete radi tijekom nastave na daljinu:</vt:lpstr>
      <vt:lpstr>Gradivo koje se obrađuje putem nastave na daljinu:</vt:lpstr>
      <vt:lpstr>Samostalnost učenika nižih r.u izradi domaćeg rada Zadaci koje učitelji/-ice zadaju za domaći rad:</vt:lpstr>
      <vt:lpstr>Kako komunicirate s učiteljima /-icama: </vt:lpstr>
      <vt:lpstr>10.Navedite načine na koje bi se mogla unaprijediti nastava na daljinu i/ili komunikacija s učiteljima!</vt:lpstr>
      <vt:lpstr>10.Navedite načine na koje bi se mogla unaprijediti nastava na daljinu i/ili komunikacija s učiteljima!</vt:lpstr>
      <vt:lpstr>PowerPointova prezentacija</vt:lpstr>
      <vt:lpstr>Zadaci u ndn</vt:lpstr>
      <vt:lpstr>„Previše web aplikacija, tehnički problemi, osjećaj nezadovoljstva djeteta zbog informatičke nepismenosti”</vt:lpstr>
      <vt:lpstr>Negativni komentari ovakvog tipa su iznimka</vt:lpstr>
      <vt:lpstr>Smanjivanje gradiva i manje obveza roditeljima</vt:lpstr>
      <vt:lpstr>Poteškoće s opremom, više školaraca…</vt:lpstr>
      <vt:lpstr>PowerPointova prezentacija</vt:lpstr>
      <vt:lpstr>Manje mobitelom…</vt:lpstr>
      <vt:lpstr>Više poticaja učeniku ili potreba objasniti roditeljima i učenicima što je povratna informacija i zašto je važna</vt:lpstr>
      <vt:lpstr>-izražava se želja i potreba za komunikacijom UŽIVO,kao i za tumačenjem uživo </vt:lpstr>
      <vt:lpstr>Za kraj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prezentacija</dc:title>
  <dc:creator>Dubravka Katačić</dc:creator>
  <cp:lastModifiedBy>Ana Bonaci</cp:lastModifiedBy>
  <cp:revision>100</cp:revision>
  <dcterms:created xsi:type="dcterms:W3CDTF">2020-04-19T16:14:57Z</dcterms:created>
  <dcterms:modified xsi:type="dcterms:W3CDTF">2020-04-27T14:11:15Z</dcterms:modified>
</cp:coreProperties>
</file>