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6" r:id="rId23"/>
    <p:sldId id="281" r:id="rId24"/>
    <p:sldId id="282" r:id="rId25"/>
    <p:sldId id="289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6D97-DE34-405A-90DC-9CED76660A25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7CB57-F85D-48BA-BB54-DAB11B8EB3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286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94AE8-D0BF-4232-9A50-C69150EFB154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682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57328B-42F1-492C-B483-1BA67665764D}" type="datetimeFigureOut">
              <a:rPr lang="hr-HR" smtClean="0"/>
              <a:t>6.5.2015.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4A20B5-6070-421E-A1CA-E14213D00685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400" dirty="0" smtClean="0">
                <a:solidFill>
                  <a:schemeClr val="tx1"/>
                </a:solidFill>
              </a:rPr>
              <a:t>INDUSTRIJSKA  ŠKOLA    </a:t>
            </a:r>
            <a:endParaRPr lang="hr-HR" sz="5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b="1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SPLIT</a:t>
            </a:r>
          </a:p>
        </p:txBody>
      </p:sp>
    </p:spTree>
    <p:extLst>
      <p:ext uri="{BB962C8B-B14F-4D97-AF65-F5344CB8AC3E}">
        <p14:creationId xmlns:p14="http://schemas.microsoft.com/office/powerpoint/2010/main" val="25215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79">
        <p14:reveal/>
      </p:transition>
    </mc:Choice>
    <mc:Fallback xmlns="">
      <p:transition spd="slow" advTm="8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hr-HR" dirty="0"/>
              <a:t>Instalater- monter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0" y="980728"/>
            <a:ext cx="9025056" cy="338437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vi-VN" dirty="0"/>
              <a:t>Učenici se osposobljavaju za poslove montaže i  održavanja hidro i  termo instalacija kao što su: sanitarni uređaji, plinske instalacije,  instalacije grijanja , uredaji za ventilaciju, klimatizaciju i automatizaciju , protupožarni sustavi, bazenska tehnika</a:t>
            </a:r>
            <a:r>
              <a:rPr lang="vi-VN" dirty="0" smtClean="0"/>
              <a:t>...</a:t>
            </a:r>
            <a:r>
              <a:rPr lang="hr-HR" dirty="0" smtClean="0"/>
              <a:t> </a:t>
            </a:r>
            <a:r>
              <a:rPr lang="vi-VN" dirty="0" smtClean="0"/>
              <a:t>Praksu </a:t>
            </a:r>
            <a:r>
              <a:rPr lang="vi-VN" dirty="0"/>
              <a:t>obavljaju u servisima.</a:t>
            </a:r>
          </a:p>
          <a:p>
            <a:pPr marL="137160" indent="0">
              <a:buNone/>
            </a:pPr>
            <a:r>
              <a:rPr lang="vi-VN" dirty="0"/>
              <a:t>Osposobljavaju se za samostalan rad u vlastitom obrtu, ovlaštenom servisu ili industriji.</a:t>
            </a:r>
          </a:p>
          <a:p>
            <a:pPr marL="137160" indent="0">
              <a:buNone/>
            </a:pPr>
            <a:endParaRPr lang="hr-HR" dirty="0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67577"/>
            <a:ext cx="4067944" cy="30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" y="4237037"/>
            <a:ext cx="349885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0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5575">
        <p14:reveal/>
      </p:transition>
    </mc:Choice>
    <mc:Fallback xmlns="">
      <p:transition spd="slow" advTm="15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Instalater- </a:t>
            </a:r>
            <a:r>
              <a:rPr lang="hr-HR" dirty="0" smtClean="0"/>
              <a:t>monter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hr-HR" dirty="0" smtClean="0"/>
              <a:t>                                              Montaža i održavanje                                                        					bazenske tehnike </a:t>
            </a:r>
            <a:endParaRPr lang="hr-H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" y="4791075"/>
            <a:ext cx="40005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30" y="3675978"/>
            <a:ext cx="5141025" cy="318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7" y="1764382"/>
            <a:ext cx="4035591" cy="302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693">
        <p14:gallery dir="l"/>
      </p:transition>
    </mc:Choice>
    <mc:Fallback xmlns="">
      <p:transition spd="slow" advTm="9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Instalater- </a:t>
            </a:r>
            <a:r>
              <a:rPr lang="hr-HR" dirty="0" smtClean="0"/>
              <a:t>monter</a:t>
            </a:r>
            <a:br>
              <a:rPr lang="hr-HR" dirty="0" smtClean="0"/>
            </a:br>
            <a:r>
              <a:rPr lang="hr-HR" dirty="0" smtClean="0"/>
              <a:t>grijanje i vodoinstalacije</a:t>
            </a:r>
            <a:endParaRPr lang="hr-HR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81128"/>
            <a:ext cx="3522921" cy="24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083"/>
            <a:ext cx="5616624" cy="421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84784"/>
            <a:ext cx="2667743" cy="3556991"/>
          </a:xfrm>
        </p:spPr>
      </p:pic>
    </p:spTree>
    <p:extLst>
      <p:ext uri="{BB962C8B-B14F-4D97-AF65-F5344CB8AC3E}">
        <p14:creationId xmlns:p14="http://schemas.microsoft.com/office/powerpoint/2010/main" val="27268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33">
        <p14:flip dir="r"/>
      </p:transition>
    </mc:Choice>
    <mc:Fallback xmlns="">
      <p:transition spd="slow" advTm="6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Montaža i održavanje</a:t>
            </a:r>
            <a:br>
              <a:rPr lang="hr-HR" sz="2800" dirty="0" smtClean="0"/>
            </a:br>
            <a:r>
              <a:rPr lang="hr-HR" sz="2800" dirty="0" smtClean="0"/>
              <a:t>solarno grijanje, plinifikacija</a:t>
            </a:r>
            <a:endParaRPr lang="hr-HR" sz="2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88" y="3669717"/>
            <a:ext cx="3985450" cy="298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63" y="1553402"/>
            <a:ext cx="3933173" cy="209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8039"/>
            <a:ext cx="30353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2981202" cy="167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415647"/>
            <a:ext cx="33464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95" y="4415647"/>
            <a:ext cx="276016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220">
        <p14:doors dir="vert"/>
      </p:transition>
    </mc:Choice>
    <mc:Fallback xmlns="">
      <p:transition spd="slow" advTm="62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7584" y="620688"/>
            <a:ext cx="7702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r-H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ELEKTROMEHANIČAR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3648" y="2708920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/>
              <a:t>Učenik će biti osposobljen za popravak i održavanje električnih strojeva, kućanskih aparata te za popravak i montiranje instalacija električne mreže. Također popravlja i održava opremu za distribuciju i kontrolu električne energije te mjerila za opskrbljivanje strujom. </a:t>
            </a:r>
            <a:endParaRPr lang="vi-VN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62496"/>
      </p:ext>
    </p:extLst>
  </p:cSld>
  <p:clrMapOvr>
    <a:masterClrMapping/>
  </p:clrMapOvr>
  <p:transition spd="slow" advTm="849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libor\Desktop\IMG_1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163119" cy="277541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123" name="Picture 3" descr="C:\Users\Dalibor\Desktop\IMG_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04664"/>
            <a:ext cx="3431158" cy="257336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4" name="Picture 4" descr="C:\Users\Dalibor\Desktop\IMG_7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501008"/>
            <a:ext cx="3528392" cy="244827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072685"/>
      </p:ext>
    </p:extLst>
  </p:cSld>
  <p:clrMapOvr>
    <a:masterClrMapping/>
  </p:clrMapOvr>
  <p:transition advTm="836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endParaRPr lang="hr-HR" dirty="0" smtClean="0">
              <a:latin typeface="Arial Black" pitchFamily="34" charset="0"/>
            </a:endParaRPr>
          </a:p>
          <a:p>
            <a:pPr marL="137160" indent="0" algn="ctr">
              <a:buNone/>
            </a:pPr>
            <a:r>
              <a:rPr lang="hr-HR" sz="4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Elektromehaničar</a:t>
            </a:r>
          </a:p>
          <a:p>
            <a:pPr marL="137160" indent="0">
              <a:buNone/>
            </a:pPr>
            <a:endParaRPr lang="hr-HR" dirty="0">
              <a:latin typeface="Arial Black" pitchFamily="34" charset="0"/>
            </a:endParaRPr>
          </a:p>
          <a:p>
            <a:pPr marL="137160" indent="0">
              <a:buNone/>
            </a:pPr>
            <a:r>
              <a:rPr lang="hr-HR" dirty="0" smtClean="0">
                <a:latin typeface="Arial Black" pitchFamily="34" charset="0"/>
              </a:rPr>
              <a:t>POPRAVLJA KUĆANSKE APARATE</a:t>
            </a:r>
          </a:p>
          <a:p>
            <a:pPr marL="137160" indent="0">
              <a:buNone/>
            </a:pPr>
            <a:endParaRPr lang="hr-HR" dirty="0" smtClean="0">
              <a:latin typeface="Arial Black" pitchFamily="34" charset="0"/>
            </a:endParaRPr>
          </a:p>
          <a:p>
            <a:pPr marL="137160" indent="0">
              <a:buNone/>
            </a:pPr>
            <a:r>
              <a:rPr lang="hr-HR" dirty="0" smtClean="0">
                <a:latin typeface="Arial Black" pitchFamily="34" charset="0"/>
              </a:rPr>
              <a:t>POPRAVLJA ELEKTRIČNE UREĐAJE NA BRODOVIMA I U AUTOMOBILIMA</a:t>
            </a:r>
          </a:p>
          <a:p>
            <a:pPr marL="137160" indent="0">
              <a:buNone/>
            </a:pPr>
            <a:endParaRPr lang="hr-HR" dirty="0" smtClean="0">
              <a:latin typeface="Arial Black" pitchFamily="34" charset="0"/>
            </a:endParaRPr>
          </a:p>
          <a:p>
            <a:pPr marL="137160" indent="0">
              <a:buNone/>
            </a:pPr>
            <a:r>
              <a:rPr lang="hr-HR" dirty="0" smtClean="0">
                <a:latin typeface="Arial Black" pitchFamily="34" charset="0"/>
              </a:rPr>
              <a:t>OBAVLJA PRAKSU U FIRMAMA :</a:t>
            </a:r>
          </a:p>
          <a:p>
            <a:pPr marL="137160" indent="0">
              <a:buNone/>
            </a:pPr>
            <a:r>
              <a:rPr lang="hr-HR" dirty="0" smtClean="0">
                <a:latin typeface="Arial Black" pitchFamily="34" charset="0"/>
              </a:rPr>
              <a:t>ANDABAKA, </a:t>
            </a:r>
          </a:p>
          <a:p>
            <a:pPr marL="137160" indent="0">
              <a:buNone/>
            </a:pPr>
            <a:r>
              <a:rPr lang="hr-HR" dirty="0">
                <a:latin typeface="Arial Black" pitchFamily="34" charset="0"/>
              </a:rPr>
              <a:t>	</a:t>
            </a:r>
            <a:r>
              <a:rPr lang="hr-HR" dirty="0" smtClean="0">
                <a:latin typeface="Arial Black" pitchFamily="34" charset="0"/>
              </a:rPr>
              <a:t>	GORENJE, </a:t>
            </a:r>
          </a:p>
          <a:p>
            <a:pPr marL="137160" indent="0">
              <a:buNone/>
            </a:pPr>
            <a:r>
              <a:rPr lang="hr-HR" dirty="0">
                <a:latin typeface="Arial Black" pitchFamily="34" charset="0"/>
              </a:rPr>
              <a:t>	</a:t>
            </a:r>
            <a:r>
              <a:rPr lang="hr-HR" dirty="0" smtClean="0">
                <a:latin typeface="Arial Black" pitchFamily="34" charset="0"/>
              </a:rPr>
              <a:t>			VOX, </a:t>
            </a:r>
          </a:p>
          <a:p>
            <a:pPr marL="137160" indent="0">
              <a:buNone/>
            </a:pPr>
            <a:r>
              <a:rPr lang="hr-HR" dirty="0">
                <a:latin typeface="Arial Black" pitchFamily="34" charset="0"/>
              </a:rPr>
              <a:t>	</a:t>
            </a:r>
            <a:r>
              <a:rPr lang="hr-HR" dirty="0" smtClean="0">
                <a:latin typeface="Arial Black" pitchFamily="34" charset="0"/>
              </a:rPr>
              <a:t>				HEP 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909882"/>
      </p:ext>
    </p:extLst>
  </p:cSld>
  <p:clrMapOvr>
    <a:masterClrMapping/>
  </p:clrMapOvr>
  <p:transition spd="slow" advTm="2097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libor\Desktop\IMG_7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382519" cy="223224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7" name="Picture 3" descr="C:\Users\Dalibor\Desktop\IMG_1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988840"/>
            <a:ext cx="3840427" cy="28803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8" name="Picture 4" descr="C:\Users\Dalibor\Desktop\IMG_1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038" y="4005064"/>
            <a:ext cx="3249514" cy="237420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254619"/>
      </p:ext>
    </p:extLst>
  </p:cSld>
  <p:clrMapOvr>
    <a:masterClrMapping/>
  </p:clrMapOvr>
  <p:transition spd="slow" advTm="1023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Brodomehaničar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vi-VN" dirty="0"/>
              <a:t>Naše domaće zanimanje prikladno za sve učenike koji vole motore, brzinu. Brodomehaničar popravlja i održava pomoćne i pogonske brodske motore, prijenosnike pogona i propelere, te opremu za pogon broda, navigacijsko upravljanje, grijanje i klimatizaciju. Nadzire rad upravljačkih uređaja, uređaja za zaštitu vode i </a:t>
            </a:r>
            <a:r>
              <a:rPr lang="vi-VN" dirty="0" smtClean="0"/>
              <a:t>zraka</a:t>
            </a:r>
            <a:endParaRPr lang="hr-H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3"/>
            <a:ext cx="2736304" cy="2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4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9790">
        <p:blinds dir="vert"/>
      </p:transition>
    </mc:Choice>
    <mc:Fallback xmlns="">
      <p:transition spd="slow" advTm="979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Brodomehaničar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040" y="1412776"/>
            <a:ext cx="5554960" cy="4824576"/>
          </a:xfrm>
        </p:spPr>
        <p:txBody>
          <a:bodyPr/>
          <a:lstStyle/>
          <a:p>
            <a:pPr marL="137160" indent="0">
              <a:buNone/>
            </a:pPr>
            <a:r>
              <a:rPr lang="hr-HR" dirty="0"/>
              <a:t>S</a:t>
            </a:r>
            <a:r>
              <a:rPr lang="vi-VN" dirty="0" smtClean="0"/>
              <a:t>luži </a:t>
            </a:r>
            <a:r>
              <a:rPr lang="hr-HR" dirty="0" smtClean="0"/>
              <a:t>se </a:t>
            </a:r>
            <a:r>
              <a:rPr lang="vi-VN" dirty="0" smtClean="0"/>
              <a:t>suvremenim </a:t>
            </a:r>
            <a:r>
              <a:rPr lang="vi-VN" dirty="0"/>
              <a:t>aparatima za ispitivanje i računalima. Ispituje, ugađa i provjerava rad popravljenih uređaja. </a:t>
            </a:r>
            <a:endParaRPr lang="hr-H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4431113" cy="332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0" y="1134876"/>
            <a:ext cx="4107855" cy="487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301">
        <p14:reveal/>
      </p:transition>
    </mc:Choice>
    <mc:Fallback xmlns="">
      <p:transition spd="slow" advTm="103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62" y="404664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>
                <a:solidFill>
                  <a:schemeClr val="tx1"/>
                </a:solidFill>
              </a:rPr>
              <a:t/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sz="6000" dirty="0" smtClean="0">
                <a:solidFill>
                  <a:schemeClr val="tx1"/>
                </a:solidFill>
              </a:rPr>
              <a:t>INDUSTRIJSKA ŠKOLA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>
                <a:solidFill>
                  <a:schemeClr val="tx1"/>
                </a:solidFill>
              </a:rPr>
              <a:t>SPLIT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32488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ZrinskoFrankopanska 40.</a:t>
            </a:r>
          </a:p>
          <a:p>
            <a:pPr marL="0" indent="0" algn="ctr">
              <a:buNone/>
            </a:pPr>
            <a:r>
              <a:rPr lang="hr-HR" b="1" dirty="0" smtClean="0"/>
              <a:t>www.industrijska skola.hr</a:t>
            </a:r>
            <a:endParaRPr lang="hr-HR" b="1" dirty="0"/>
          </a:p>
        </p:txBody>
      </p:sp>
      <p:pic>
        <p:nvPicPr>
          <p:cNvPr id="1027" name="Picture 3" descr="C:\Users\ivica\Desktop\INschool\slike\mala0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5" y="3469150"/>
            <a:ext cx="3960440" cy="22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45" y="4586371"/>
            <a:ext cx="4603332" cy="22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4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792">
        <p:push dir="u"/>
      </p:transition>
    </mc:Choice>
    <mc:Fallback xmlns="">
      <p:transition spd="slow" advTm="3792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0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84">
        <p14:ripple/>
      </p:transition>
    </mc:Choice>
    <mc:Fallback xmlns="">
      <p:transition spd="slow" advTm="78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hr-HR" dirty="0"/>
              <a:t>Brodomehaničar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61" y="2142654"/>
            <a:ext cx="3474042" cy="471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ivica\Desktop\INschool\slike\Kal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672"/>
            <a:ext cx="267436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1268760"/>
            <a:ext cx="800267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800" dirty="0" smtClean="0"/>
          </a:p>
          <a:p>
            <a:r>
              <a:rPr lang="hr-HR" sz="2800" dirty="0" smtClean="0"/>
              <a:t>Praktičnu nastavu obavlja u ovlaštenim servisima i brodogradilištima.</a:t>
            </a:r>
          </a:p>
          <a:p>
            <a:endParaRPr lang="hr-HR" sz="2800" dirty="0" smtClean="0"/>
          </a:p>
          <a:p>
            <a:r>
              <a:rPr lang="hr-HR" sz="2800" dirty="0" smtClean="0"/>
              <a:t>Boltano servis</a:t>
            </a:r>
          </a:p>
          <a:p>
            <a:r>
              <a:rPr lang="hr-HR" sz="2800" dirty="0" smtClean="0"/>
              <a:t>	Matadura</a:t>
            </a:r>
          </a:p>
          <a:p>
            <a:r>
              <a:rPr lang="hr-HR" sz="2800" dirty="0" smtClean="0"/>
              <a:t>                          Leo Nautika</a:t>
            </a:r>
          </a:p>
          <a:p>
            <a:r>
              <a:rPr lang="hr-HR" sz="2800" dirty="0"/>
              <a:t> </a:t>
            </a:r>
            <a:r>
              <a:rPr lang="hr-HR" sz="2800" dirty="0" smtClean="0"/>
              <a:t>                         	Brodomehanika</a:t>
            </a:r>
          </a:p>
          <a:p>
            <a:r>
              <a:rPr lang="hr-HR" sz="2800" dirty="0"/>
              <a:t> </a:t>
            </a:r>
            <a:r>
              <a:rPr lang="hr-HR" sz="2800" dirty="0" smtClean="0"/>
              <a:t>                         	</a:t>
            </a:r>
            <a:r>
              <a:rPr lang="hr-HR" sz="2800" dirty="0"/>
              <a:t>	Yacht Centar </a:t>
            </a:r>
            <a:r>
              <a:rPr lang="hr-HR" sz="2800" dirty="0" smtClean="0"/>
              <a:t>Baotic</a:t>
            </a:r>
            <a:endParaRPr lang="hr-HR" sz="2800" dirty="0"/>
          </a:p>
          <a:p>
            <a:r>
              <a:rPr lang="hr-HR" sz="2800" dirty="0"/>
              <a:t>	</a:t>
            </a:r>
            <a:r>
              <a:rPr lang="hr-HR" sz="2800" dirty="0" smtClean="0"/>
              <a:t>				Poljomar....</a:t>
            </a:r>
          </a:p>
          <a:p>
            <a:r>
              <a:rPr lang="hr-HR" sz="2800" dirty="0"/>
              <a:t> </a:t>
            </a:r>
            <a:r>
              <a:rPr lang="hr-HR" sz="2800" dirty="0" smtClean="0"/>
              <a:t>                         			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8955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74">
        <p14:prism/>
      </p:transition>
    </mc:Choice>
    <mc:Fallback xmlns="">
      <p:transition spd="slow" advTm="9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Brodomehaničar radi na brodu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120781" cy="534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5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799">
        <p:checker/>
      </p:transition>
    </mc:Choice>
    <mc:Fallback xmlns="">
      <p:transition spd="slow" advTm="979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hr-HR" dirty="0" smtClean="0">
                <a:solidFill>
                  <a:srgbClr val="FF00FF"/>
                </a:solidFill>
              </a:rPr>
              <a:t>INdustrijska  ŠKOLA</a:t>
            </a:r>
            <a:endParaRPr lang="hr-HR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hr-HR" b="1" dirty="0" smtClean="0"/>
              <a:t>SVA ZANIMANJA SU TROGODIŠNJA.</a:t>
            </a:r>
          </a:p>
          <a:p>
            <a:pPr marL="13716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r-HR" b="1" dirty="0" smtClean="0"/>
              <a:t>NASTAVA SE ODVIJA SAMO U JUTARNJOJ SMJENI.</a:t>
            </a:r>
          </a:p>
          <a:p>
            <a:pPr marL="137160" indent="0">
              <a:buNone/>
            </a:pPr>
            <a:endParaRPr lang="hr-HR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r-HR" b="1" dirty="0" smtClean="0"/>
              <a:t>ZA UPIS U NAŠU ŠKOLU NE POSTOJI BODOVNI PRAG.</a:t>
            </a:r>
          </a:p>
          <a:p>
            <a:pPr>
              <a:buFont typeface="Wingdings" pitchFamily="2" charset="2"/>
              <a:buChar char="Ø"/>
            </a:pPr>
            <a:endParaRPr lang="hr-HR" b="1" dirty="0">
              <a:solidFill>
                <a:schemeClr val="bg1"/>
              </a:solidFill>
            </a:endParaRPr>
          </a:p>
          <a:p>
            <a:endParaRPr lang="hr-HR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r-HR" b="1" dirty="0" smtClean="0"/>
              <a:t>NAKON ZAVRŠETKA ŠKOLOVANJA MOGUĆ JE BESPLATAN NASTAVAK ŠKOLOVANJA U ČETVEROGODIŠNJIM ŠKOLAMA I POLAGANJE DRŽAVNE MATURE. </a:t>
            </a:r>
          </a:p>
          <a:p>
            <a:endParaRPr lang="hr-HR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r-HR" b="1" dirty="0" smtClean="0"/>
              <a:t>NAKON ZAVRŠETKA ŠKOLOVANJA VELIKE SU MOGUĆNOSTI LAKOG PRONALASKA DOBRO PLAĆENIH POSLOVA U HRVATSKOJ I EU.</a:t>
            </a:r>
          </a:p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814">
        <p14:reveal/>
      </p:transition>
    </mc:Choice>
    <mc:Fallback xmlns="">
      <p:transition spd="slow" advTm="27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INdustrijska  ŠKOLA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/>
          <a:lstStyle/>
          <a:p>
            <a:pPr marL="137160" indent="0">
              <a:buNone/>
            </a:pPr>
            <a:r>
              <a:rPr lang="hr-HR" dirty="0"/>
              <a:t>Idemo na stručne izlete i posjete</a:t>
            </a:r>
            <a:r>
              <a:rPr lang="hr-HR" dirty="0" smtClean="0"/>
              <a:t>!</a:t>
            </a:r>
          </a:p>
          <a:p>
            <a:pPr marL="137160" indent="0">
              <a:buNone/>
            </a:pPr>
            <a:endParaRPr lang="hr-HR" dirty="0"/>
          </a:p>
          <a:p>
            <a:pPr marL="137160" indent="0">
              <a:buNone/>
            </a:pPr>
            <a:endParaRPr lang="hr-HR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992"/>
            <a:ext cx="3720075" cy="27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12899"/>
            <a:ext cx="4210179" cy="2942598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702" y="4437112"/>
            <a:ext cx="1655031" cy="220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03857"/>
            <a:ext cx="6607581" cy="246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7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904">
        <p14:prism isContent="1" isInverted="1"/>
      </p:transition>
    </mc:Choice>
    <mc:Fallback xmlns="">
      <p:transition spd="slow" advTm="14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r-HR" dirty="0"/>
              <a:t>INdustrijska ŠKOLA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18797"/>
            <a:ext cx="6484725" cy="50509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93942"/>
            <a:ext cx="3415406" cy="2564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3644933" cy="27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INdustrijska ŠKOLA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pl-PL" dirty="0"/>
              <a:t>Sudjelujemo na međuškolskim </a:t>
            </a:r>
            <a:endParaRPr lang="pl-PL" dirty="0" smtClean="0"/>
          </a:p>
          <a:p>
            <a:pPr marL="137160" indent="0">
              <a:buNone/>
            </a:pPr>
            <a:r>
              <a:rPr lang="pl-PL" dirty="0" smtClean="0"/>
              <a:t>sportskim </a:t>
            </a:r>
            <a:r>
              <a:rPr lang="pl-PL" dirty="0"/>
              <a:t>natjecanjima</a:t>
            </a:r>
            <a:r>
              <a:rPr lang="pl-PL" dirty="0" smtClean="0"/>
              <a:t>!</a:t>
            </a:r>
          </a:p>
          <a:p>
            <a:pPr marL="137160" indent="0">
              <a:buNone/>
            </a:pPr>
            <a:endParaRPr lang="pl-PL" dirty="0"/>
          </a:p>
          <a:p>
            <a:pPr marL="137160" indent="0">
              <a:buNone/>
            </a:pPr>
            <a:r>
              <a:rPr lang="pl-PL" dirty="0"/>
              <a:t>Neki od </a:t>
            </a:r>
            <a:r>
              <a:rPr lang="pl-PL" dirty="0" smtClean="0"/>
              <a:t>naših učenika </a:t>
            </a:r>
            <a:r>
              <a:rPr lang="pl-PL" dirty="0"/>
              <a:t>su poznati sportaši kao što su : </a:t>
            </a:r>
            <a:endParaRPr lang="pl-PL" dirty="0" smtClean="0"/>
          </a:p>
          <a:p>
            <a:pPr marL="137160" indent="0">
              <a:buNone/>
            </a:pPr>
            <a:r>
              <a:rPr lang="pl-PL" dirty="0" smtClean="0"/>
              <a:t>Jakov </a:t>
            </a:r>
            <a:r>
              <a:rPr lang="pl-PL" dirty="0"/>
              <a:t>Gojun, </a:t>
            </a:r>
            <a:endParaRPr lang="pl-PL" dirty="0" smtClean="0"/>
          </a:p>
          <a:p>
            <a:pPr marL="137160" indent="0">
              <a:buNone/>
            </a:pPr>
            <a:r>
              <a:rPr lang="pl-PL" dirty="0" smtClean="0"/>
              <a:t>Mijo </a:t>
            </a:r>
            <a:r>
              <a:rPr lang="pl-PL" dirty="0"/>
              <a:t>Caktaš ( na sl.), </a:t>
            </a:r>
            <a:endParaRPr lang="pl-PL" dirty="0" smtClean="0"/>
          </a:p>
          <a:p>
            <a:pPr marL="137160" indent="0">
              <a:buNone/>
            </a:pPr>
            <a:r>
              <a:rPr lang="pl-PL" dirty="0" smtClean="0"/>
              <a:t>Goran </a:t>
            </a:r>
            <a:r>
              <a:rPr lang="pl-PL" dirty="0"/>
              <a:t>Domazet , </a:t>
            </a:r>
            <a:endParaRPr lang="pl-PL" dirty="0" smtClean="0"/>
          </a:p>
          <a:p>
            <a:pPr marL="137160" indent="0">
              <a:buNone/>
            </a:pPr>
            <a:r>
              <a:rPr lang="pl-PL" dirty="0" smtClean="0"/>
              <a:t>Luka </a:t>
            </a:r>
            <a:r>
              <a:rPr lang="pl-PL" dirty="0"/>
              <a:t>Lučić, Ivan Vuković, Tino Piplica….</a:t>
            </a:r>
          </a:p>
          <a:p>
            <a:pPr marL="137160" indent="0">
              <a:buNone/>
            </a:pPr>
            <a:endParaRPr lang="pl-PL" dirty="0"/>
          </a:p>
          <a:p>
            <a:endParaRPr lang="hr-H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116059" cy="15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340" y="3789040"/>
            <a:ext cx="1733178" cy="242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5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94">
        <p14:prism isContent="1"/>
      </p:transition>
    </mc:Choice>
    <mc:Fallback xmlns="">
      <p:transition spd="slow" advTm="42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INdustrijska ŠKOLA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hr-HR" dirty="0"/>
              <a:t>Imamo prekrasne maturalne zabave!</a:t>
            </a:r>
          </a:p>
          <a:p>
            <a:pPr marL="137160" indent="0">
              <a:buNone/>
            </a:pPr>
            <a:endParaRPr lang="hr-H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6872"/>
            <a:ext cx="60960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7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551">
        <p14:prism isContent="1" isInverted="1"/>
      </p:transition>
    </mc:Choice>
    <mc:Fallback xmlns="">
      <p:transition spd="slow" advTm="55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INdustrijska  ŠKOLA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hr-HR" dirty="0" smtClean="0"/>
              <a:t>SRDAČNO VAS POZIVAMO</a:t>
            </a:r>
          </a:p>
          <a:p>
            <a:pPr marL="137160" indent="0" algn="ctr">
              <a:buNone/>
            </a:pPr>
            <a:r>
              <a:rPr lang="hr-HR" dirty="0" smtClean="0"/>
              <a:t>POSJETITE NAS!!!</a:t>
            </a:r>
          </a:p>
          <a:p>
            <a:pPr marL="137160" indent="0" algn="ctr">
              <a:buNone/>
            </a:pPr>
            <a:endParaRPr lang="hr-HR" dirty="0"/>
          </a:p>
          <a:p>
            <a:pPr marL="137160" indent="0" algn="ctr">
              <a:buNone/>
            </a:pPr>
            <a:r>
              <a:rPr lang="hr-HR" sz="3600" b="1" dirty="0" smtClean="0"/>
              <a:t>OTVORENI DANI ŠKOLE</a:t>
            </a:r>
          </a:p>
          <a:p>
            <a:pPr marL="137160" indent="0" algn="ctr">
              <a:buNone/>
            </a:pPr>
            <a:endParaRPr lang="hr-HR" b="1" dirty="0" smtClean="0"/>
          </a:p>
          <a:p>
            <a:pPr marL="137160" indent="0" algn="ctr">
              <a:buNone/>
            </a:pPr>
            <a:endParaRPr lang="hr-HR" b="1" dirty="0" smtClean="0"/>
          </a:p>
          <a:p>
            <a:pPr marL="137160" indent="0" algn="ctr">
              <a:buNone/>
            </a:pPr>
            <a:r>
              <a:rPr lang="pl-PL" dirty="0" smtClean="0"/>
              <a:t>22. </a:t>
            </a:r>
            <a:r>
              <a:rPr lang="pl-PL" dirty="0"/>
              <a:t>svibnja – </a:t>
            </a:r>
            <a:r>
              <a:rPr lang="pl-PL" dirty="0" smtClean="0"/>
              <a:t>23. </a:t>
            </a:r>
            <a:r>
              <a:rPr lang="pl-PL" dirty="0"/>
              <a:t>svibnja </a:t>
            </a:r>
            <a:r>
              <a:rPr lang="pl-PL" dirty="0" smtClean="0"/>
              <a:t>2015.</a:t>
            </a:r>
            <a:endParaRPr lang="pl-PL" dirty="0"/>
          </a:p>
          <a:p>
            <a:pPr marL="137160" indent="0" algn="ctr">
              <a:buNone/>
            </a:pPr>
            <a:r>
              <a:rPr lang="pl-PL" dirty="0"/>
              <a:t>od 8:00 do 14:00 sati</a:t>
            </a:r>
          </a:p>
          <a:p>
            <a:pPr marL="13716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11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5">
        <p14:window dir="vert"/>
      </p:transition>
    </mc:Choice>
    <mc:Fallback xmlns="">
      <p:transition spd="slow" advTm="95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ZANIMANJA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/>
          <a:lstStyle/>
          <a:p>
            <a:pPr marL="137160" indent="0">
              <a:buNone/>
            </a:pPr>
            <a:r>
              <a:rPr lang="hr-HR" sz="3600" b="1" dirty="0"/>
              <a:t>STROJARSTVO</a:t>
            </a:r>
          </a:p>
          <a:p>
            <a:pPr marL="137160" indent="0">
              <a:buNone/>
            </a:pPr>
            <a:r>
              <a:rPr lang="hr-HR" dirty="0" smtClean="0"/>
              <a:t>		CNC </a:t>
            </a:r>
            <a:r>
              <a:rPr lang="hr-HR" dirty="0"/>
              <a:t>operater / CNC operaterka</a:t>
            </a:r>
          </a:p>
          <a:p>
            <a:pPr marL="137160" indent="0">
              <a:buNone/>
            </a:pPr>
            <a:r>
              <a:rPr lang="hr-HR" dirty="0" smtClean="0"/>
              <a:t>		Instalater</a:t>
            </a:r>
            <a:r>
              <a:rPr lang="hr-HR" dirty="0"/>
              <a:t>– </a:t>
            </a:r>
            <a:r>
              <a:rPr lang="hr-HR" dirty="0" smtClean="0"/>
              <a:t>monter</a:t>
            </a:r>
          </a:p>
          <a:p>
            <a:pPr marL="137160" indent="0">
              <a:buNone/>
            </a:pPr>
            <a:endParaRPr lang="hr-HR" dirty="0"/>
          </a:p>
          <a:p>
            <a:pPr marL="137160" indent="0">
              <a:buNone/>
            </a:pPr>
            <a:r>
              <a:rPr lang="hr-HR" sz="3600" b="1" dirty="0"/>
              <a:t>ELEKTROTEHNIKA</a:t>
            </a:r>
          </a:p>
          <a:p>
            <a:pPr marL="137160" indent="0">
              <a:buNone/>
            </a:pPr>
            <a:r>
              <a:rPr lang="hr-HR" dirty="0" smtClean="0"/>
              <a:t>		Elektromehaničar</a:t>
            </a:r>
          </a:p>
          <a:p>
            <a:pPr marL="137160" indent="0">
              <a:buNone/>
            </a:pPr>
            <a:endParaRPr lang="hr-HR" dirty="0"/>
          </a:p>
          <a:p>
            <a:pPr marL="137160" indent="0">
              <a:buNone/>
            </a:pPr>
            <a:r>
              <a:rPr lang="hr-HR" sz="3600" b="1" dirty="0"/>
              <a:t>BRODOGRADNJA</a:t>
            </a:r>
          </a:p>
          <a:p>
            <a:pPr marL="137160" indent="0">
              <a:buNone/>
            </a:pPr>
            <a:r>
              <a:rPr lang="hr-HR" dirty="0" smtClean="0"/>
              <a:t>		Brodomehaničar</a:t>
            </a:r>
            <a:endParaRPr lang="hr-HR" dirty="0"/>
          </a:p>
          <a:p>
            <a:pPr marL="137160" indent="0">
              <a:buNone/>
            </a:pPr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0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7694">
        <p14:reveal/>
      </p:transition>
    </mc:Choice>
    <mc:Fallback xmlns="">
      <p:transition spd="slow" advTm="7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CNC operater/CNC operaterka</a:t>
            </a:r>
            <a:br>
              <a:rPr lang="hr-HR" dirty="0"/>
            </a:br>
            <a:endParaRPr lang="hr-H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7983"/>
            <a:ext cx="4248472" cy="179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576" y="306896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200" dirty="0" smtClean="0"/>
              <a:t>Nastava se obavlja u specijaliziranoj učionici s novim CNC strojevima s 3D simulatorom gdje učenici uče programe za crtanje i programiranje na računalu (AutoCAD, CAM BAM, WinNC, Mach3) uz maksimalnu sigurnost pri radu. Najtraženije strojarsko zanimanje na tržištu rada u Hrvatskoj i  u EU.</a:t>
            </a:r>
            <a:endParaRPr lang="hr-HR" sz="2200" dirty="0"/>
          </a:p>
        </p:txBody>
      </p:sp>
      <p:sp>
        <p:nvSpPr>
          <p:cNvPr id="5" name="Rectangle 4"/>
          <p:cNvSpPr/>
          <p:nvPr/>
        </p:nvSpPr>
        <p:spPr>
          <a:xfrm>
            <a:off x="4355976" y="1129968"/>
            <a:ext cx="46567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CNC operater stječe  znanja i vještine za samostalno obavljanje poslova i radnih zadataka rukovanja klasičnim i CNC tokarilicama i  glodalicama.</a:t>
            </a:r>
            <a:endParaRPr lang="hr-HR" sz="24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04" y="5719163"/>
            <a:ext cx="888553" cy="82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77" y="3222209"/>
            <a:ext cx="2835476" cy="356378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293165"/>
            <a:ext cx="1714850" cy="342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3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6">
        <p:wipe/>
      </p:transition>
    </mc:Choice>
    <mc:Fallback xmlns="">
      <p:transition spd="slow" advTm="15746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72" y="3796051"/>
            <a:ext cx="2394780" cy="300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t="3484" r="5227" b="17530"/>
          <a:stretch/>
        </p:blipFill>
        <p:spPr>
          <a:xfrm>
            <a:off x="4149475" y="126609"/>
            <a:ext cx="4932040" cy="3511510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67" y="3154257"/>
            <a:ext cx="864096" cy="105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3681502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5" y="126609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CNC </a:t>
            </a:r>
            <a:r>
              <a:rPr lang="hr-HR" dirty="0" smtClean="0"/>
              <a:t>operater</a:t>
            </a:r>
            <a:endParaRPr lang="hr-HR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90" y="5758152"/>
            <a:ext cx="1594025" cy="95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375" y="3633352"/>
            <a:ext cx="49344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Od ideje do realizacije: </a:t>
            </a:r>
          </a:p>
          <a:p>
            <a:endParaRPr lang="pl-PL" sz="2400" dirty="0" smtClean="0"/>
          </a:p>
          <a:p>
            <a:r>
              <a:rPr lang="pl-PL" sz="2400" dirty="0" smtClean="0"/>
              <a:t>   - crtež (na računalu)</a:t>
            </a:r>
          </a:p>
          <a:p>
            <a:endParaRPr lang="pl-PL" sz="2400" dirty="0" smtClean="0"/>
          </a:p>
          <a:p>
            <a:r>
              <a:rPr lang="pl-PL" sz="2400" dirty="0" smtClean="0"/>
              <a:t>   - programiranje (računalo)  </a:t>
            </a:r>
          </a:p>
          <a:p>
            <a:r>
              <a:rPr lang="pl-PL" sz="2400" dirty="0" smtClean="0"/>
              <a:t>               </a:t>
            </a:r>
          </a:p>
          <a:p>
            <a:r>
              <a:rPr lang="pl-PL" sz="2400" dirty="0" smtClean="0"/>
              <a:t>   - izrada na CNC stroju</a:t>
            </a:r>
            <a:endParaRPr lang="pl-PL" sz="2400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614496" cy="239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4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5577">
        <p14:warp dir="in"/>
      </p:transition>
    </mc:Choice>
    <mc:Fallback xmlns="">
      <p:transition spd="slow" advTm="15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našoj učionici </a:t>
            </a:r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840760" cy="5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0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"/>
    </mc:Choice>
    <mc:Fallback xmlns="">
      <p:transition spd="slow" advTm="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0864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3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607">
        <p14:reveal/>
      </p:transition>
    </mc:Choice>
    <mc:Fallback xmlns="">
      <p:transition spd="slow" advTm="8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13029" cy="554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977311"/>
      </p:ext>
    </p:extLst>
  </p:cSld>
  <p:clrMapOvr>
    <a:masterClrMapping/>
  </p:clrMapOvr>
  <p:transition spd="slow" advTm="593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Instalater- monter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349080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vi-VN" sz="2400" dirty="0"/>
              <a:t>Atraktivno i široko primjenjivo zanimanje prilagodljivo potrebama promjenjivog tržišta, složeno iz više zanimanja: instalater klime, vodoinstalater, instalater plina i posebno aktualno u Dalmaciji instalater bazenske tehnike i solarnog grijanja. </a:t>
            </a:r>
            <a:endParaRPr lang="hr-H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8206"/>
            <a:ext cx="36036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70" y="4960144"/>
            <a:ext cx="32194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60143"/>
            <a:ext cx="29908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0935"/>
            <a:ext cx="1484533" cy="145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0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730">
        <p:split orient="vert"/>
      </p:transition>
    </mc:Choice>
    <mc:Fallback xmlns="">
      <p:transition spd="slow" advTm="1073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6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9|2.4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2.7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2.6|2.3|2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6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|4.5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|2|3.4|3.1|3.3|6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10961</TotalTime>
  <Words>511</Words>
  <Application>Microsoft Office PowerPoint</Application>
  <PresentationFormat>On-screen Show (4:3)</PresentationFormat>
  <Paragraphs>102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 Black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INDUSTRIJSKA  ŠKOLA    </vt:lpstr>
      <vt:lpstr>  INDUSTRIJSKA ŠKOLA  SPLIT</vt:lpstr>
      <vt:lpstr>ZANIMANJA</vt:lpstr>
      <vt:lpstr>CNC operater/CNC operaterka </vt:lpstr>
      <vt:lpstr>CNC operater</vt:lpstr>
      <vt:lpstr>U našoj učionici </vt:lpstr>
      <vt:lpstr>PowerPoint Presentation</vt:lpstr>
      <vt:lpstr>PowerPoint Presentation</vt:lpstr>
      <vt:lpstr>Instalater- monter</vt:lpstr>
      <vt:lpstr>Instalater- monter</vt:lpstr>
      <vt:lpstr>Instalater- monter </vt:lpstr>
      <vt:lpstr>Instalater- monter grijanje i vodoinstalacije</vt:lpstr>
      <vt:lpstr>Montaža i održavanje solarno grijanje, plinifikacija</vt:lpstr>
      <vt:lpstr>PowerPoint Presentation</vt:lpstr>
      <vt:lpstr>PowerPoint Presentation</vt:lpstr>
      <vt:lpstr>PowerPoint Presentation</vt:lpstr>
      <vt:lpstr>PowerPoint Presentation</vt:lpstr>
      <vt:lpstr>Brodomehaničar</vt:lpstr>
      <vt:lpstr>Brodomehaničar</vt:lpstr>
      <vt:lpstr>PowerPoint Presentation</vt:lpstr>
      <vt:lpstr>Brodomehaničar</vt:lpstr>
      <vt:lpstr>Brodomehaničar radi na brodu</vt:lpstr>
      <vt:lpstr>INdustrijska  ŠKOLA</vt:lpstr>
      <vt:lpstr>INdustrijska  ŠKOLA</vt:lpstr>
      <vt:lpstr>INdustrijska ŠKOLA</vt:lpstr>
      <vt:lpstr>INdustrijska ŠKOLA</vt:lpstr>
      <vt:lpstr>INdustrijska ŠKOLA</vt:lpstr>
      <vt:lpstr>INdustrijska  ŠKOLA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INDUSTRIJSKA  ŠKOLA</dc:title>
  <dc:creator>Ivica Benutic</dc:creator>
  <cp:lastModifiedBy>admin</cp:lastModifiedBy>
  <cp:revision>83</cp:revision>
  <dcterms:created xsi:type="dcterms:W3CDTF">2014-04-19T11:04:29Z</dcterms:created>
  <dcterms:modified xsi:type="dcterms:W3CDTF">2015-05-06T07:17:19Z</dcterms:modified>
</cp:coreProperties>
</file>