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oblika bilješki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&lt;podložje&gt;</a:t>
            </a: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0932C05-0D1D-4963-9B9C-158D7C7FF53D}" type="slidenum">
              <a:rPr lang="hr-HR" sz="1400" b="0" strike="noStrike" spc="-1">
                <a:latin typeface="Times New Roman"/>
              </a:rPr>
              <a:pPr algn="r"/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735A358-2253-4DC6-AEDE-FAD90222584E}" type="slidenum">
              <a:rPr lang="hr-HR" sz="12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200" b="0" strike="noStrike" spc="-1">
                <a:solidFill>
                  <a:srgbClr val="000000"/>
                </a:solidFill>
                <a:latin typeface="Arial"/>
              </a:rPr>
              <a:t>Izradila Melita Krstić, prof.</a:t>
            </a:r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9640" y="765000"/>
            <a:ext cx="8058600" cy="146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Upisi u srednje škole </a:t>
            </a:r>
            <a:r>
              <a:rPr dirty="0"/>
              <a:t/>
            </a:r>
            <a:br>
              <a:rPr dirty="0"/>
            </a:br>
            <a:r>
              <a:rPr lang="hr-H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za šk. god. </a:t>
            </a:r>
            <a:r>
              <a:rPr lang="hr-HR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2021./2022.</a:t>
            </a:r>
            <a:endParaRPr lang="hr-HR" sz="44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364000" y="3886200"/>
            <a:ext cx="3238920" cy="175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Slika 4"/>
          <p:cNvPicPr/>
          <p:nvPr/>
        </p:nvPicPr>
        <p:blipFill>
          <a:blip r:embed="rId2" cstate="print"/>
          <a:stretch/>
        </p:blipFill>
        <p:spPr>
          <a:xfrm>
            <a:off x="1042920" y="2276640"/>
            <a:ext cx="3958200" cy="3958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39640" y="189000"/>
            <a:ext cx="8228520" cy="86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Važni rokovi – ljetni upisni rok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0" y="836640"/>
            <a:ext cx="9012600" cy="647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24</a:t>
            </a:r>
            <a:r>
              <a:rPr lang="hr-HR" sz="32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.5.2021.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početak prijava u sustav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25</a:t>
            </a:r>
            <a:r>
              <a:rPr lang="hr-HR" sz="32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.6.2021.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početak prijave programa i rok za 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dostavu dokumentacije/dodatna prava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28</a:t>
            </a:r>
            <a:r>
              <a:rPr lang="hr-HR" sz="32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.6. 2021</a:t>
            </a: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.-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završetak prijave obrazovnih programa koji zahtjevaju dodatne provjera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29</a:t>
            </a:r>
            <a:r>
              <a:rPr lang="hr-HR" sz="32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.6.-1.7.2021</a:t>
            </a: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provođenje dodatnih ispita i provjera te unos rezultata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7</a:t>
            </a:r>
            <a:r>
              <a:rPr lang="hr-HR" sz="32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.7.2021.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zaključivanje odabira ob. Programa (ispis 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prijavnica)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D661D6-F50B-4C10-9E99-050EC63BF649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Važni rokovi-ljetni upisni rok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57200" y="980640"/>
            <a:ext cx="8228520" cy="539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9</a:t>
            </a: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.7.2021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–krajnji rok za zaprimanje potpisanih prijavnica ( učenici-razrednicima)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brisanje s lista kandidata koji nisu zadovoljili 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preduvjete ili dostavili prijavnice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10</a:t>
            </a: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.7</a:t>
            </a:r>
            <a:r>
              <a:rPr lang="hr-HR" sz="32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2021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objava konačne ljestvice poretka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pc="-1" dirty="0" smtClean="0">
                <a:solidFill>
                  <a:srgbClr val="FF0000"/>
                </a:solidFill>
                <a:latin typeface="Calibri"/>
                <a:ea typeface="DejaVu Sans"/>
              </a:rPr>
              <a:t>12</a:t>
            </a: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.-14.7.2021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–dostava obrasca o upisu u srednju školu i dodatne dokumentacije za ostvarivanje dodatnih prava za upis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15.7.2021.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objava slobodnih mjesta za jesenski rok 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(okvirno, a službeno 10.8.2021.)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3A20859-B964-45A5-87E6-82F53EA806A7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39640" y="189000"/>
            <a:ext cx="8228520" cy="86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Važni rokovi – jesenski upisni rok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79280" y="981000"/>
            <a:ext cx="8712720" cy="597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21.8.2021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početak prijava u sustav i odabir programa i dostava dokumentacije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24.8.2021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.-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završetak prijava u programe koji imaju dodatne provjere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D0D0D"/>
              </a:buClr>
              <a:buFont typeface="Arial"/>
              <a:buChar char="•"/>
            </a:pPr>
            <a:r>
              <a:rPr lang="hr-HR" sz="3200" b="1" u="sng" strike="noStrike" spc="-1" dirty="0" smtClean="0">
                <a:solidFill>
                  <a:srgbClr val="0D0D0D"/>
                </a:solidFill>
                <a:uFillTx/>
                <a:latin typeface="Calibri"/>
                <a:ea typeface="DejaVu Sans"/>
              </a:rPr>
              <a:t>26.8.2021.</a:t>
            </a:r>
            <a:r>
              <a:rPr lang="hr-HR" sz="3200" b="1" strike="noStrike" spc="-1" dirty="0" smtClean="0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zaključivanje odabira ob. programa (ispis prijavnica)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000000"/>
                </a:solidFill>
                <a:latin typeface="Calibri"/>
                <a:ea typeface="DejaVu Sans"/>
              </a:rPr>
              <a:t>27</a:t>
            </a: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.8.2021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.-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zaprimanje potpisanih prijavnica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D0D0D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0D0D0D"/>
                </a:solidFill>
                <a:latin typeface="Calibri"/>
                <a:ea typeface="DejaVu Sans"/>
              </a:rPr>
              <a:t>28</a:t>
            </a:r>
            <a:r>
              <a:rPr lang="hr-HR" sz="3200" b="1" u="sng" strike="noStrike" spc="-1" dirty="0" smtClean="0">
                <a:solidFill>
                  <a:srgbClr val="0D0D0D"/>
                </a:solidFill>
                <a:uFillTx/>
                <a:latin typeface="Calibri"/>
                <a:ea typeface="DejaVu Sans"/>
              </a:rPr>
              <a:t>.8.2021. </a:t>
            </a:r>
            <a:r>
              <a:rPr lang="hr-HR" sz="3200" b="1" strike="noStrike" spc="-1" dirty="0" smtClean="0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objava konačne ljestvice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u="sng" spc="-1" dirty="0" smtClean="0">
                <a:solidFill>
                  <a:srgbClr val="000000"/>
                </a:solidFill>
                <a:latin typeface="Calibri"/>
                <a:ea typeface="DejaVu Sans"/>
              </a:rPr>
              <a:t>30.-31</a:t>
            </a:r>
            <a:r>
              <a:rPr lang="hr-HR" sz="3200" b="1" u="sng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.8.2021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dostava upisnice u SŠ 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 ostale dokumentacije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327C63C-EB9A-4CCD-BD6C-B43AD4B521C6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12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79280" y="476280"/>
            <a:ext cx="8784000" cy="604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hr-HR" sz="5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Prve </a:t>
            </a:r>
            <a:r>
              <a:rPr lang="hr-HR" sz="55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prijave u sustav i provjera osobnih podataka (javiti u školu razredniku ako ima pogrešaka da se naprave ispravke)</a:t>
            </a:r>
            <a:endParaRPr lang="hr-HR" sz="55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hr-HR" sz="5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5500" b="1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hr-HR" sz="5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očetak </a:t>
            </a:r>
            <a:r>
              <a:rPr lang="hr-HR" sz="55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prijava obrazovnih programa – dobro proučiti :škole, vrste programa, upisne kvote, bodovni prag, opis zanimanja, dodatne uvijete, moguće zdravstvene kontraindikacije</a:t>
            </a:r>
            <a:endParaRPr lang="hr-HR" sz="55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hr-HR" sz="55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Odabrati  6 programa i poredati ih prema redoslijedu želja (prioritetima)</a:t>
            </a:r>
            <a:endParaRPr lang="hr-HR" sz="55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hr-HR" sz="55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NAPRAVITI SVOJU LISTU PRIORITETA (1.-6. MJESTA) – MOŽE SE MIJENJATI cijelo vrijeme od </a:t>
            </a:r>
            <a:r>
              <a:rPr lang="hr-HR" sz="5500" b="1" u="sng" spc="-1" dirty="0" smtClean="0">
                <a:solidFill>
                  <a:srgbClr val="000000"/>
                </a:solidFill>
                <a:latin typeface="Calibri"/>
                <a:ea typeface="DejaVu Sans"/>
              </a:rPr>
              <a:t>25.6.</a:t>
            </a:r>
            <a:r>
              <a:rPr lang="hr-HR" sz="55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do 7.7.2021.</a:t>
            </a:r>
            <a:endParaRPr lang="hr-HR" sz="55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hr-HR" sz="55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55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55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E613700-D631-4AAC-B1B0-5E346B4E7FDF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189000"/>
            <a:ext cx="8963640" cy="590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Trenutno bodovno stanje i poredak na rang listama vidljivo je odmah po prijavi programa (osvježivanje svaki sat)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rezultate 8.r. će se „povući iz e-matice (nakon završenih sjednica RV-a, upisa ocjena 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Ponovno provjeri svoju poziciju,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napravi svoju listu prioriteta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A1CEA3-A113-4891-84A0-FB923A5416BF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hr-HR" sz="1200" b="0" strike="noStrike" spc="-1">
              <a:latin typeface="Arial"/>
            </a:endParaRPr>
          </a:p>
        </p:txBody>
      </p:sp>
      <p:pic>
        <p:nvPicPr>
          <p:cNvPr id="209" name="Slika 5"/>
          <p:cNvPicPr/>
          <p:nvPr/>
        </p:nvPicPr>
        <p:blipFill>
          <a:blip r:embed="rId2" cstate="print"/>
          <a:stretch/>
        </p:blipFill>
        <p:spPr>
          <a:xfrm>
            <a:off x="6948360" y="4076640"/>
            <a:ext cx="1943640" cy="2437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24000" y="476280"/>
            <a:ext cx="8495280" cy="590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Sustav automatski raspoređuje učenika na najbolji mogući odabir !!! – pazi na listu prioriteta</a:t>
            </a:r>
            <a:endParaRPr lang="hr-HR" sz="3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Podaci se ažuriraju svaki sat i moguće manje izmjene cijelo vrijeme</a:t>
            </a:r>
            <a:endParaRPr lang="hr-HR" sz="3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000" b="1" strike="noStrike" spc="-1">
                <a:solidFill>
                  <a:srgbClr val="000000"/>
                </a:solidFill>
                <a:latin typeface="Calibri"/>
                <a:ea typeface="DejaVu Sans"/>
              </a:rPr>
              <a:t>Učenik i roditelj zajedno potpisuju prijavnicu čime potvrđuju odabir – razrednici će vas obavijestiti o terminu  </a:t>
            </a:r>
            <a:endParaRPr lang="hr-HR" sz="30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AF2BFAA-CA6C-4C68-9F18-966B4002B5F9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24000" y="333360"/>
            <a:ext cx="8568360" cy="633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10.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7.2021.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rang liste postaju konačne  - nema više nikakvih mogućnosti izmjene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učenici se automatski raspoređuju po odjeljenjima  (srednje škole)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Svi podaci o upisanim učenicima prenose se u e-maticu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učenik dolazi u  srednju školu od </a:t>
            </a:r>
            <a:r>
              <a:rPr lang="hr-HR" sz="3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2.-14.7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i donosi dokumente i upisnicu (provjeriti na internetskim stranicama srednjih škola točno vrijeme)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upisni krug – slobodna mjesta će biti objavljena 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10.8.2021.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5111E7F-49B0-421E-8A06-55F17F3E25BC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95280" y="274680"/>
            <a:ext cx="8423640" cy="56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Elementi i kriteriji za upis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50920" y="836640"/>
            <a:ext cx="8434800" cy="554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75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Stjecanje strukovne kvalifikacije u trajanju od tri godine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Prosjeci ocjena od 5.-8.r. na dvije decimale (najviše 20 bodova)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Strukovne i obrtničke u trajanju od 3 godine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Prosjeci ocjena od 5.-8.r. na dvije decimale + Hj, M, I SJ u 7. i 8.r  (najviše 50 bodova)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Gimnazije i strukovne u trajanju od 4 godine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Prosjeci ocjena od 5.-8.r. na dvije decimale + HJ, SJ,MAT (7.i8.r)+            2 predmeta iz Popisa važnih predmeta + 1 koji samostalno određuje škola u 7. i 8.r  (najviše 80 bodova)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Dodatni element: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Provjera vještina i sposobnosti (likovne, glazbene, plesne)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Rezultati natjecanja u znanju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Rezultati natjecanja školskih sportskih društva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6094264-0CF3-4A72-B775-AD57525BBC50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17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4680"/>
            <a:ext cx="8228520" cy="77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Bodovni pragovi – NEMA IH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24000" y="1197000"/>
            <a:ext cx="8423640" cy="525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NEMA BODOVNIH PRAGOVA VEĆ SE KANDIDATI  NAČINOM „ON LINE” UPISA SVRSTAVAJU PREMA JEDINSTVENOM KRITERIJU NA ZA NJEGA NAJPOVOLJNIJE MJESTO S OBZIROM NA LISTU PRIORITETA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MOŽE SE PRIJAVITI U 6 PROGRAMA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964B390-9719-40B8-8E1D-226A72F96798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18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Primjer – opća gimnazija</a:t>
            </a:r>
            <a:endParaRPr lang="hr-HR" sz="4400" b="0" strike="noStrike" spc="-1">
              <a:latin typeface="Arial"/>
            </a:endParaRPr>
          </a:p>
        </p:txBody>
      </p:sp>
      <p:graphicFrame>
        <p:nvGraphicFramePr>
          <p:cNvPr id="221" name="Table 2"/>
          <p:cNvGraphicFramePr/>
          <p:nvPr/>
        </p:nvGraphicFramePr>
        <p:xfrm>
          <a:off x="395280" y="1844640"/>
          <a:ext cx="1800000" cy="3003480"/>
        </p:xfrm>
        <a:graphic>
          <a:graphicData uri="http://schemas.openxmlformats.org/drawingml/2006/table">
            <a:tbl>
              <a:tblPr/>
              <a:tblGrid>
                <a:gridCol w="831240"/>
                <a:gridCol w="968760"/>
              </a:tblGrid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Razred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Prosjek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4,69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4,77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4,73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4,87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19,06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2" name="Table 3"/>
          <p:cNvGraphicFramePr/>
          <p:nvPr/>
        </p:nvGraphicFramePr>
        <p:xfrm>
          <a:off x="2556000" y="1916280"/>
          <a:ext cx="3816000" cy="3841920"/>
        </p:xfrm>
        <a:graphic>
          <a:graphicData uri="http://schemas.openxmlformats.org/drawingml/2006/table">
            <a:tbl>
              <a:tblPr/>
              <a:tblGrid>
                <a:gridCol w="1625400"/>
                <a:gridCol w="1059840"/>
                <a:gridCol w="1130760"/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Predmeti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7.r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8.r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Hrvatski jezik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Strani jezik (EJ)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Povijest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Geografija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Biologija?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29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3" name="Table 4"/>
          <p:cNvGraphicFramePr/>
          <p:nvPr/>
        </p:nvGraphicFramePr>
        <p:xfrm>
          <a:off x="6659640" y="1916280"/>
          <a:ext cx="2015640" cy="2748600"/>
        </p:xfrm>
        <a:graphic>
          <a:graphicData uri="http://schemas.openxmlformats.org/drawingml/2006/table">
            <a:tbl>
              <a:tblPr/>
              <a:tblGrid>
                <a:gridCol w="1092240"/>
                <a:gridCol w="923400"/>
              </a:tblGrid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Elementi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Prosjeci 5.-8.r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19,06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7.r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8.r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u="sng" strike="noStrike" spc="-1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75,06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4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AEC42CE-08C5-46FE-8817-0CF65530C37E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19</a:t>
            </a:fld>
            <a:endParaRPr lang="hr-HR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24000" y="5950080"/>
            <a:ext cx="48949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+ dodatni bodovi ?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79280" y="1916280"/>
            <a:ext cx="8712720" cy="4464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upis u srednje škole “on line”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NISPUSŠ - NACIONALNI INFORMACIJSKI SUSTAV PRIJAVA I UPISA U SREDNJE ŠKOLE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WWW.UPISI.HR – mrežna stranica NISpuSŠ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7354319-E965-43A3-AF6D-A851BC06D895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hr-HR" sz="1200" b="0" strike="noStrike" spc="-1">
              <a:latin typeface="Arial"/>
            </a:endParaRPr>
          </a:p>
        </p:txBody>
      </p:sp>
      <p:pic>
        <p:nvPicPr>
          <p:cNvPr id="164" name="Slika 6"/>
          <p:cNvPicPr/>
          <p:nvPr/>
        </p:nvPicPr>
        <p:blipFill>
          <a:blip r:embed="rId2" cstate="print"/>
          <a:stretch/>
        </p:blipFill>
        <p:spPr>
          <a:xfrm>
            <a:off x="5651640" y="404640"/>
            <a:ext cx="2951640" cy="1962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Primjer - vozač</a:t>
            </a:r>
            <a:endParaRPr lang="hr-HR" sz="4400" b="0" strike="noStrike" spc="-1">
              <a:latin typeface="Arial"/>
            </a:endParaRPr>
          </a:p>
        </p:txBody>
      </p:sp>
      <p:graphicFrame>
        <p:nvGraphicFramePr>
          <p:cNvPr id="227" name="Table 2"/>
          <p:cNvGraphicFramePr/>
          <p:nvPr/>
        </p:nvGraphicFramePr>
        <p:xfrm>
          <a:off x="324000" y="1916280"/>
          <a:ext cx="1800000" cy="3003480"/>
        </p:xfrm>
        <a:graphic>
          <a:graphicData uri="http://schemas.openxmlformats.org/drawingml/2006/table">
            <a:tbl>
              <a:tblPr/>
              <a:tblGrid>
                <a:gridCol w="831240"/>
                <a:gridCol w="968760"/>
              </a:tblGrid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Razred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Prosjek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3,33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3,58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3,14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8. r.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3,35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13,40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8" name="Table 3"/>
          <p:cNvGraphicFramePr/>
          <p:nvPr/>
        </p:nvGraphicFramePr>
        <p:xfrm>
          <a:off x="2340000" y="1916280"/>
          <a:ext cx="3816000" cy="2469600"/>
        </p:xfrm>
        <a:graphic>
          <a:graphicData uri="http://schemas.openxmlformats.org/drawingml/2006/table">
            <a:tbl>
              <a:tblPr/>
              <a:tblGrid>
                <a:gridCol w="1625400"/>
                <a:gridCol w="1059840"/>
                <a:gridCol w="1130760"/>
              </a:tblGrid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Predmeti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7.r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8.r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Hrvatski jezik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Strani jezik (EJ)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9" name="Table 4"/>
          <p:cNvGraphicFramePr/>
          <p:nvPr/>
        </p:nvGraphicFramePr>
        <p:xfrm>
          <a:off x="6372360" y="1916280"/>
          <a:ext cx="2015640" cy="2748600"/>
        </p:xfrm>
        <a:graphic>
          <a:graphicData uri="http://schemas.openxmlformats.org/drawingml/2006/table">
            <a:tbl>
              <a:tblPr/>
              <a:tblGrid>
                <a:gridCol w="1092240"/>
                <a:gridCol w="923400"/>
              </a:tblGrid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Elementi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Prosjeci 5.-8.r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13,40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7.r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Zaključne ocjene važnih predmeta 8.r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r-HR" sz="2400" b="1" u="sng" strike="noStrike" spc="-1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26,40</a:t>
                      </a:r>
                      <a:endParaRPr lang="hr-HR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0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0AF7A42-8C0C-4A76-B1FF-8342CC8867DF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20</a:t>
            </a:fld>
            <a:endParaRPr lang="hr-HR" sz="1200" b="0" strike="noStrike" spc="-1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324000" y="5805360"/>
            <a:ext cx="48949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+ dodatni bodovi ?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Vrednovanje rezultata postignutih na natjecanjima u znanju  (samo državna i međunarodna)</a:t>
            </a:r>
            <a:endParaRPr lang="hr-HR" sz="2800" b="0" strike="noStrike" spc="-1">
              <a:latin typeface="Arial"/>
            </a:endParaRPr>
          </a:p>
        </p:txBody>
      </p:sp>
      <p:graphicFrame>
        <p:nvGraphicFramePr>
          <p:cNvPr id="233" name="Table 2"/>
          <p:cNvGraphicFramePr/>
          <p:nvPr/>
        </p:nvGraphicFramePr>
        <p:xfrm>
          <a:off x="467640" y="1340640"/>
          <a:ext cx="8229240" cy="8604960"/>
        </p:xfrm>
        <a:graphic>
          <a:graphicData uri="http://schemas.openxmlformats.org/drawingml/2006/table">
            <a:tbl>
              <a:tblPr/>
              <a:tblGrid>
                <a:gridCol w="2743200"/>
                <a:gridCol w="3891600"/>
                <a:gridCol w="1594440"/>
              </a:tblGrid>
              <a:tr h="13417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Državna/međunarodna </a:t>
                      </a: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natjecanja</a:t>
                      </a: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Prvo, drugo ili treće </a:t>
                      </a:r>
                      <a:r>
                        <a:rPr lang="hr-H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osvojeno mjesto kao pojedinac u 5., 6. , 7. ili 8. razredu osnovnog obrazovanja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Izravan upis </a:t>
                      </a:r>
                      <a:endParaRPr lang="hr-H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(pod uvjetom da zadovolje na ispitu sposobnosti i darovitosti u školama u kojima je to uvjet za upis)</a:t>
                      </a:r>
                      <a:endParaRPr lang="hr-H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8192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Prvo </a:t>
                      </a:r>
                      <a:r>
                        <a:rPr lang="hr-H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osvojeno mjesto kao član skupine u 5., 6., 7. ili 8. razredu osnovnog obrazovanja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boda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196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Drugo </a:t>
                      </a:r>
                      <a:r>
                        <a:rPr lang="hr-H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osvojeno mjesto kao član skupine u 5., 6., 7. ili 8. razredu osnovnog obrazovanja</a:t>
                      </a:r>
                      <a:endParaRPr lang="hr-H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 boda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8192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Treće </a:t>
                      </a:r>
                      <a:r>
                        <a:rPr lang="hr-H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osvojeno mjesto kao član skupine u 5., 6., 7. ili 8. razredu osnovnog obrazovanja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boda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0248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Sudjelovanje kao pojedinac ili član skupine u 5., 6., 7., ili 8. razredu 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 bod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4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F466DE-5868-4E4B-85FB-5FB1327DFEEE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79280" y="274680"/>
            <a:ext cx="850644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Vrednovanje rezultata postignutih na sportskim natjecanjima (samo državna i međunarodna ŠŠK)</a:t>
            </a:r>
            <a:endParaRPr lang="hr-HR" sz="32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7464799-FD6E-44D4-8865-6C2BF8A5D9D4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22</a:t>
            </a:fld>
            <a:endParaRPr lang="hr-HR" sz="1200" b="0" strike="noStrike" spc="-1">
              <a:latin typeface="Arial"/>
            </a:endParaRPr>
          </a:p>
        </p:txBody>
      </p:sp>
      <p:pic>
        <p:nvPicPr>
          <p:cNvPr id="238" name="Picture 6"/>
          <p:cNvPicPr/>
          <p:nvPr/>
        </p:nvPicPr>
        <p:blipFill>
          <a:blip r:embed="rId2" cstate="print"/>
          <a:stretch/>
        </p:blipFill>
        <p:spPr>
          <a:xfrm>
            <a:off x="324000" y="2205000"/>
            <a:ext cx="8442720" cy="2302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95280" y="18900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Upis u odjele za sportaše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79280" y="1197000"/>
            <a:ext cx="8568360" cy="539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Prijave  </a:t>
            </a:r>
            <a:r>
              <a:rPr lang="hr-HR" sz="32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do </a:t>
            </a: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31.5.2021.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iskazivanje interesa za upis u razredne odjele za sportaše – pogledati upute na Upisi.hr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Sportski savezi razvrstavaju kandidate i dodjeljuju im bodove po dogovorenom kriteriju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Sportski savez objavljuje liste –  konačne liste na stranicama Nacionalnih sportskih saveza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Čl. 11. (izračun) – Pravilnik o upisu 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A1194EC-1E31-4721-B112-B2913BB56C10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23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Prijave i upis učenika s rješenjem o primjerenom modelu školovanja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Do 14.6</a:t>
            </a:r>
            <a:r>
              <a:rPr lang="hr-HR" sz="32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. </a:t>
            </a:r>
            <a:r>
              <a:rPr lang="hr-HR" sz="3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2021</a:t>
            </a:r>
            <a:r>
              <a:rPr lang="hr-HR" sz="3200" b="0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.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javiti se Uredu državne uprave i iskazati svoj odabir i prioritete ponuđenih srednjih škola (prema mišljenju Stručnog </a:t>
            </a:r>
            <a:r>
              <a:rPr lang="hr-HR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tima </a:t>
            </a: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HZZO-a)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Učenici se upisuju prema ostvarenom broju bodova u obrazovnim programima za koje posjeduju stručno mišljenje , 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poredak ne znači sigurnost upisa u navedene škole jer postoje upisne kvote za upis od strane srednjih škola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Izradila: Melita Krstić, prof.</a:t>
            </a:r>
            <a:endParaRPr lang="hr-HR" sz="1200" b="0" strike="noStrike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E0B3734-2AED-457E-B59B-E4E6105618D9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24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hr-HR" sz="4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Kandidati sa zdravstvenim teškoćama </a:t>
            </a:r>
            <a:r>
              <a:t/>
            </a:r>
            <a:br/>
            <a:endParaRPr lang="hr-HR" sz="4400" b="0" strike="noStrike" spc="-1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24000" y="1052640"/>
            <a:ext cx="8228520" cy="532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1 bod na ukupan broj bodova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za programe obrazovanja za koje posjeduje stručno mišljenje službe za profesionalno usmjeravanje Hrvatskoga zavoda za zapošljavanje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8D02A8A-9420-4FDB-AF12-62A6123506C8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25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79280" y="274680"/>
            <a:ext cx="8784000" cy="128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Kandidati sa otežanim uvjetima obrazovanja </a:t>
            </a: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(ekonomski, socijalni, odgojni) – donijeti potvrde razredniku</a:t>
            </a:r>
            <a:endParaRPr lang="hr-HR" sz="3200" b="0" strike="noStrike" spc="-1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324000" y="1484280"/>
            <a:ext cx="8495280" cy="489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1 bod na ukupan broj bodova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Jedan ili oba roditelja s dugotrajnom teškom bolesti (liječnička potvrda)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Dugotrajno nezaposlena oba roditelja (potvrda HZZZ)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Samohrani roditelj korisnik socijalne skrbi (potvrda CZS)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Jedan roditelj preminuo (preslik smrtovnice)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Dijete bez oba roditelja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034A350-439F-4900-A101-15A690461F31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26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50920" y="274680"/>
            <a:ext cx="871272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Utvrđivanje zdravstvene sposobnosti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771120" y="1368000"/>
            <a:ext cx="8228520" cy="539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Određuje se prema „Jedinstvenom popisu zdravstvenih kontraindikacija”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Dobro proučiti uvjete upisa u program i vidjeti je li uvjet za upis liječnička potvrda!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Kojeg liječnika (opća praksa, školski ili medicina rada)?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Potvrda je uvjet za upis u školu, ne može bez nje!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352E372-652A-443B-8A92-81D9D4E4C334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27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68360" y="189000"/>
            <a:ext cx="822852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Poruke za kraj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50920" y="981000"/>
            <a:ext cx="8712720" cy="547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Nemojte brinuti oko upisa (tehničke strane)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Pratiti sve obavijesti na internetskoj stranici škole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Razmisliti o željama i sposobnostima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Tijekom prijava i upisa iako nema nastave na raspolaganju će biti razrednici i pedagoginja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7979100-42E5-430B-85E0-FC37B9251B00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84360" y="476280"/>
            <a:ext cx="7771320" cy="146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Simulacija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5651640" y="3789360"/>
            <a:ext cx="2656440" cy="175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hr-HR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Drugi dio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60" name="Slika 4"/>
          <p:cNvPicPr/>
          <p:nvPr/>
        </p:nvPicPr>
        <p:blipFill>
          <a:blip r:embed="rId3" cstate="print"/>
          <a:stretch/>
        </p:blipFill>
        <p:spPr>
          <a:xfrm>
            <a:off x="971640" y="2276640"/>
            <a:ext cx="3958200" cy="3958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Cilj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68360" y="1484280"/>
            <a:ext cx="8228520" cy="468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Obrazovanje dostupno svima pod jednakim uvjetima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Informatizirati proces upisa u srednje škole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Olakšati život svim sudionicima procesa upisa (učenicima, roditeljima, srednjim školama, osnivačima, ministarstvu)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Imati točnu evidenciju o upisanim učenicima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Imati kontrolu nad procesom upisa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E3D5193-88F9-416A-803B-160B4A43C7F5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39640" y="404640"/>
            <a:ext cx="8228520" cy="48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www.upisi.hr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62" name="Rezervirano mjesto sadržaja 3"/>
          <p:cNvPicPr/>
          <p:nvPr/>
        </p:nvPicPr>
        <p:blipFill>
          <a:blip r:embed="rId2" cstate="print"/>
          <a:srcRect l="3463" t="16541" r="7044" b="3910"/>
          <a:stretch/>
        </p:blipFill>
        <p:spPr>
          <a:xfrm>
            <a:off x="684360" y="1125360"/>
            <a:ext cx="7774560" cy="4318560"/>
          </a:xfrm>
          <a:prstGeom prst="rect">
            <a:avLst/>
          </a:prstGeom>
          <a:ln w="9360">
            <a:noFill/>
          </a:ln>
        </p:spPr>
      </p:pic>
      <p:sp>
        <p:nvSpPr>
          <p:cNvPr id="263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9C85B76-B91A-436C-83C3-5A259F00D798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30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250920" y="260280"/>
            <a:ext cx="48344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Prva prijava - registracija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65" name="Rezervirano mjesto sadržaja 3"/>
          <p:cNvPicPr/>
          <p:nvPr/>
        </p:nvPicPr>
        <p:blipFill>
          <a:blip r:embed="rId2" cstate="print"/>
          <a:srcRect l="22845" t="16541" r="19571" b="19817"/>
          <a:stretch/>
        </p:blipFill>
        <p:spPr>
          <a:xfrm>
            <a:off x="250920" y="1125360"/>
            <a:ext cx="6912360" cy="5326560"/>
          </a:xfrm>
          <a:prstGeom prst="rect">
            <a:avLst/>
          </a:prstGeom>
          <a:ln w="9360"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6012000" y="333360"/>
            <a:ext cx="2808720" cy="718200"/>
          </a:xfrm>
          <a:prstGeom prst="wedgeRectCallout">
            <a:avLst>
              <a:gd name="adj1" fmla="val -54740"/>
              <a:gd name="adj2" fmla="val 490125"/>
            </a:avLst>
          </a:prstGeom>
          <a:solidFill>
            <a:schemeClr val="bg1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Korisničko  ime i lozinka iz elektroničkog identiteta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572000" y="4076640"/>
            <a:ext cx="2159640" cy="36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vana.horvat@skole.hr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4643280" y="4508640"/>
            <a:ext cx="144036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3Rt43Kmj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5364000" y="5805360"/>
            <a:ext cx="3599280" cy="790920"/>
          </a:xfrm>
          <a:prstGeom prst="wedgeRectCallout">
            <a:avLst>
              <a:gd name="adj1" fmla="val -37889"/>
              <a:gd name="adj2" fmla="val -132972"/>
            </a:avLst>
          </a:prstGeom>
          <a:solidFill>
            <a:schemeClr val="bg1"/>
          </a:solidFill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Broj mobitela na koji će biti poslan pin (četveroznamentasti broj)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4572000" y="4797360"/>
            <a:ext cx="1222920" cy="4550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Mobitel</a:t>
            </a:r>
            <a:endParaRPr lang="hr-H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0919124419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B304305-C9E9-43BE-84FE-809FD9AED474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274680"/>
            <a:ext cx="3897720" cy="63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Prijava u sustav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73" name="Rezervirano mjesto sadržaja 3"/>
          <p:cNvPicPr/>
          <p:nvPr/>
        </p:nvPicPr>
        <p:blipFill>
          <a:blip r:embed="rId2" cstate="print"/>
          <a:srcRect t="14950" r="4358" b="10272"/>
          <a:stretch/>
        </p:blipFill>
        <p:spPr>
          <a:xfrm>
            <a:off x="179280" y="1052640"/>
            <a:ext cx="8676360" cy="5183640"/>
          </a:xfrm>
          <a:prstGeom prst="rect">
            <a:avLst/>
          </a:prstGeom>
          <a:ln w="9360"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5867280" y="3933720"/>
            <a:ext cx="2016720" cy="302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ivana.horvat@ skole.hr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3564000" y="2708280"/>
            <a:ext cx="3815280" cy="432360"/>
          </a:xfrm>
          <a:prstGeom prst="wedgeRectCallout">
            <a:avLst>
              <a:gd name="adj1" fmla="val 57547"/>
              <a:gd name="adj2" fmla="val 23269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Upisati sa elektroničkog identiteta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5508720" y="6308640"/>
            <a:ext cx="3383640" cy="359280"/>
          </a:xfrm>
          <a:prstGeom prst="wedgeRectCallout">
            <a:avLst>
              <a:gd name="adj1" fmla="val 2791"/>
              <a:gd name="adj2" fmla="val -296764"/>
            </a:avLst>
          </a:prstGeom>
          <a:solidFill>
            <a:schemeClr val="bg1"/>
          </a:solidFill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Pin dobiven putem mobitela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8057D9-E8B3-4C82-AA2A-30C8DB8DB5C4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32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0920" y="189000"/>
            <a:ext cx="5833080" cy="48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Osobni podaci i podaci za kontakt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79" name="Rezervirano mjesto sadržaja 3"/>
          <p:cNvPicPr/>
          <p:nvPr/>
        </p:nvPicPr>
        <p:blipFill>
          <a:blip r:embed="rId2" cstate="print"/>
          <a:srcRect l="5254" t="18133" r="23152" b="3910"/>
          <a:stretch/>
        </p:blipFill>
        <p:spPr>
          <a:xfrm>
            <a:off x="468360" y="1125360"/>
            <a:ext cx="7631640" cy="5326560"/>
          </a:xfrm>
          <a:prstGeom prst="rect">
            <a:avLst/>
          </a:prstGeom>
          <a:ln w="9360"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4427640" y="2133720"/>
            <a:ext cx="4391640" cy="933840"/>
          </a:xfrm>
          <a:prstGeom prst="wedgeRectCallout">
            <a:avLst>
              <a:gd name="adj1" fmla="val -90404"/>
              <a:gd name="adj2" fmla="val -60958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Provjeriti! Ako ima pogrešaka javiti razredniku da ispravi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2771640" y="1341360"/>
            <a:ext cx="1078560" cy="5022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2556000" y="2276640"/>
            <a:ext cx="935640" cy="3330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Ivana</a:t>
            </a:r>
            <a:r>
              <a:rPr lang="hr-H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hr-HR" sz="1600" b="0" strike="noStrike" spc="-1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2556000" y="2565360"/>
            <a:ext cx="935640" cy="302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Horvat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E958658-7558-4933-BFBC-173EC4F998A6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33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95280" y="260280"/>
            <a:ext cx="5183640" cy="48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Ocjene: osnovno obrazovanje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86" name="Rezervirano mjesto sadržaja 3"/>
          <p:cNvPicPr/>
          <p:nvPr/>
        </p:nvPicPr>
        <p:blipFill>
          <a:blip r:embed="rId2" cstate="print"/>
          <a:srcRect l="17799" t="5405" r="28628" b="3910"/>
          <a:stretch/>
        </p:blipFill>
        <p:spPr>
          <a:xfrm>
            <a:off x="250920" y="907920"/>
            <a:ext cx="6407640" cy="5690160"/>
          </a:xfrm>
          <a:prstGeom prst="rect">
            <a:avLst/>
          </a:prstGeom>
          <a:ln w="9360"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2411280" y="1268280"/>
            <a:ext cx="862560" cy="35928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6659640" y="1052640"/>
            <a:ext cx="2304000" cy="1080000"/>
          </a:xfrm>
          <a:prstGeom prst="wedgeRectCallout">
            <a:avLst>
              <a:gd name="adj1" fmla="val -194673"/>
              <a:gd name="adj2" fmla="val -250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Provjeriti! Ako ima pogrešaka javiti razredniku da ispravi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D51E6FF-C72A-457E-BF32-03CBB93791CC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34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274680"/>
            <a:ext cx="3753360" cy="48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Obrazovni programi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291" name="Rezervirano mjesto sadržaja 3"/>
          <p:cNvPicPr/>
          <p:nvPr/>
        </p:nvPicPr>
        <p:blipFill>
          <a:blip r:embed="rId2" cstate="print"/>
          <a:srcRect l="15484" t="8873" r="30312" b="23479"/>
          <a:stretch/>
        </p:blipFill>
        <p:spPr>
          <a:xfrm>
            <a:off x="179280" y="1197000"/>
            <a:ext cx="7055280" cy="518364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6372360" y="1844640"/>
            <a:ext cx="502200" cy="368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6659640" y="2349360"/>
            <a:ext cx="2232360" cy="1149840"/>
          </a:xfrm>
          <a:prstGeom prst="wedgeRectCallout">
            <a:avLst>
              <a:gd name="adj1" fmla="val -134953"/>
              <a:gd name="adj2" fmla="val 91745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Pregled svih postojećih programa prema različitim kriterijima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5796000" y="5950080"/>
            <a:ext cx="3023280" cy="573480"/>
          </a:xfrm>
          <a:prstGeom prst="wedgeRectCallout">
            <a:avLst>
              <a:gd name="adj1" fmla="val -51003"/>
              <a:gd name="adj2" fmla="val -183061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Više o programu. Odabir…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F0A8683-9D6B-4960-BF62-71C1A04D252D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35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115920"/>
            <a:ext cx="9142920" cy="63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Obrazovni programi (detalji – podaci o školi, opis zanimanja) 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297" name="Rezervirano mjesto sadržaja 3"/>
          <p:cNvPicPr/>
          <p:nvPr/>
        </p:nvPicPr>
        <p:blipFill>
          <a:blip r:embed="rId2" cstate="print"/>
          <a:srcRect l="22389" t="13362" r="32114" b="8680"/>
          <a:stretch/>
        </p:blipFill>
        <p:spPr>
          <a:xfrm>
            <a:off x="250920" y="836640"/>
            <a:ext cx="6407640" cy="5831280"/>
          </a:xfrm>
          <a:prstGeom prst="rect">
            <a:avLst/>
          </a:prstGeom>
          <a:ln w="9360"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7020000" y="1125360"/>
            <a:ext cx="1943640" cy="1508760"/>
          </a:xfrm>
          <a:prstGeom prst="wedgeRectCallout">
            <a:avLst>
              <a:gd name="adj1" fmla="val -260151"/>
              <a:gd name="adj2" fmla="val 71305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Naziv škole, adresa, telefon, telefax, lokacija, e-mail adresa, web stranica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6804000" y="4941720"/>
            <a:ext cx="2159640" cy="1006920"/>
          </a:xfrm>
          <a:prstGeom prst="wedgeRectCallout">
            <a:avLst>
              <a:gd name="adj1" fmla="val -199100"/>
              <a:gd name="adj2" fmla="val -55944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Program, vrijeme trajanja, opis programa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105C182-CF19-4457-83A8-2AF3925D6A76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0" y="115920"/>
            <a:ext cx="8963640" cy="84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Obrazovni programi detalji – upisne kvote, bodovni prag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302" name="Rezervirano mjesto sadržaja 3"/>
          <p:cNvPicPr/>
          <p:nvPr/>
        </p:nvPicPr>
        <p:blipFill>
          <a:blip r:embed="rId2" cstate="print"/>
          <a:srcRect l="23306" t="13631" r="33055" b="9218"/>
          <a:stretch/>
        </p:blipFill>
        <p:spPr>
          <a:xfrm>
            <a:off x="179280" y="836640"/>
            <a:ext cx="6478920" cy="5831280"/>
          </a:xfrm>
          <a:prstGeom prst="rect">
            <a:avLst/>
          </a:prstGeom>
          <a:ln w="9360"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7164360" y="1268280"/>
            <a:ext cx="1799280" cy="1006920"/>
          </a:xfrm>
          <a:prstGeom prst="wedgeRectCallout">
            <a:avLst>
              <a:gd name="adj1" fmla="val -315440"/>
              <a:gd name="adj2" fmla="val -19662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Upisna kvota, bodovni prag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7236000" y="2924280"/>
            <a:ext cx="1727640" cy="1008720"/>
          </a:xfrm>
          <a:prstGeom prst="wedgeRectCallout">
            <a:avLst>
              <a:gd name="adj1" fmla="val -93987"/>
              <a:gd name="adj2" fmla="val 101655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Dodatni bodovi i kriteriji upisa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3220622-563C-476C-951F-60AF32D6BD63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37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79280" y="189000"/>
            <a:ext cx="7200000" cy="63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Obrazovni programi (dodatne provjere)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307" name="Rezervirano mjesto sadržaja 3"/>
          <p:cNvPicPr/>
          <p:nvPr/>
        </p:nvPicPr>
        <p:blipFill>
          <a:blip r:embed="rId2" cstate="print"/>
          <a:srcRect l="23206" t="38643" r="33104" b="8680"/>
          <a:stretch/>
        </p:blipFill>
        <p:spPr>
          <a:xfrm>
            <a:off x="179280" y="1773360"/>
            <a:ext cx="6768000" cy="4894920"/>
          </a:xfrm>
          <a:prstGeom prst="rect">
            <a:avLst/>
          </a:prstGeom>
          <a:ln w="9360"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5940360" y="907920"/>
            <a:ext cx="2951640" cy="575280"/>
          </a:xfrm>
          <a:prstGeom prst="wedgeRectCallout">
            <a:avLst>
              <a:gd name="adj1" fmla="val -161283"/>
              <a:gd name="adj2" fmla="val 404665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Dodatne provjere, ako ih ima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7308720" y="4581360"/>
            <a:ext cx="1662480" cy="790920"/>
          </a:xfrm>
          <a:prstGeom prst="wedgeRectCallout">
            <a:avLst>
              <a:gd name="adj1" fmla="val -124400"/>
              <a:gd name="adj2" fmla="val 12344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Dodatne provjere, ako ih ima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68360" y="4221000"/>
            <a:ext cx="1654560" cy="43056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C30D0EE-E827-44FD-9B27-C01D2CBCD17B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50920" y="189000"/>
            <a:ext cx="6418800" cy="63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Moj raspored – dodatne provjere</a:t>
            </a:r>
            <a:endParaRPr lang="hr-HR" sz="32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0" y="908640"/>
            <a:ext cx="8856000" cy="525564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tretch>
              <a:fillRect l="17010" t="6987" r="30312" b="51186"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5076720" y="2997360"/>
            <a:ext cx="862560" cy="430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5F3E6F0-B890-446D-96BC-E642AAEBB6AD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39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Prednosti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Nema troškova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Nema prikupljanja dokumenata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Nema putovanja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Više mogućnosti prijava i upisa (u više škola) - manje stresa za sve sudionike u postupku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Transparentnost postupka (pravednost, ista pravila za sve) – sve javno (imena pod šifrom)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Neće biti “neupisanih učenika”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DA9F61B-D187-49B9-A9A9-A17DE587E9B3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250920" y="260280"/>
            <a:ext cx="8228520" cy="56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Odabir stranih jezika i izbornih predmeta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317" name="Rezervirano mjesto sadržaja 3"/>
          <p:cNvPicPr/>
          <p:nvPr/>
        </p:nvPicPr>
        <p:blipFill>
          <a:blip r:embed="rId2" cstate="print"/>
          <a:srcRect l="26821" t="16298" r="34255" b="10272"/>
          <a:stretch/>
        </p:blipFill>
        <p:spPr>
          <a:xfrm>
            <a:off x="395280" y="836640"/>
            <a:ext cx="6696720" cy="5706000"/>
          </a:xfrm>
          <a:prstGeom prst="rect">
            <a:avLst/>
          </a:prstGeom>
          <a:ln w="9360">
            <a:noFill/>
          </a:ln>
        </p:spPr>
      </p:pic>
      <p:pic>
        <p:nvPicPr>
          <p:cNvPr id="318" name="Slika 3"/>
          <p:cNvPicPr/>
          <p:nvPr/>
        </p:nvPicPr>
        <p:blipFill>
          <a:blip r:embed="rId3" cstate="print"/>
          <a:stretch/>
        </p:blipFill>
        <p:spPr>
          <a:xfrm>
            <a:off x="3564000" y="6299280"/>
            <a:ext cx="394200" cy="55764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94B320D-8F96-43EB-9694-9499D9F63981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50920" y="189000"/>
            <a:ext cx="8434800" cy="56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Odabir stranih jezika i izbornih predmeta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321" name="Rezervirano mjesto sadržaja 3"/>
          <p:cNvPicPr/>
          <p:nvPr/>
        </p:nvPicPr>
        <p:blipFill>
          <a:blip r:embed="rId2" cstate="print"/>
          <a:srcRect l="23152" t="13362" r="32105" b="8680"/>
          <a:stretch/>
        </p:blipFill>
        <p:spPr>
          <a:xfrm>
            <a:off x="324000" y="765000"/>
            <a:ext cx="6984000" cy="5818680"/>
          </a:xfrm>
          <a:prstGeom prst="rect">
            <a:avLst/>
          </a:prstGeom>
          <a:ln w="9360">
            <a:noFill/>
          </a:ln>
        </p:spPr>
      </p:pic>
      <p:pic>
        <p:nvPicPr>
          <p:cNvPr id="322" name="Slika 3"/>
          <p:cNvPicPr/>
          <p:nvPr/>
        </p:nvPicPr>
        <p:blipFill>
          <a:blip r:embed="rId3" cstate="print"/>
          <a:stretch/>
        </p:blipFill>
        <p:spPr>
          <a:xfrm>
            <a:off x="3492360" y="6165720"/>
            <a:ext cx="394200" cy="557640"/>
          </a:xfrm>
          <a:prstGeom prst="rect">
            <a:avLst/>
          </a:prstGeom>
          <a:ln w="9360"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85509B0-B800-4C50-AADA-D6FEF97CCC1B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274680"/>
            <a:ext cx="2458080" cy="63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Moj odabir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325" name="Rezervirano mjesto sadržaja 3"/>
          <p:cNvPicPr/>
          <p:nvPr/>
        </p:nvPicPr>
        <p:blipFill>
          <a:blip r:embed="rId2" cstate="print"/>
          <a:srcRect l="21463" t="6996" r="30314" b="23004"/>
          <a:stretch/>
        </p:blipFill>
        <p:spPr>
          <a:xfrm>
            <a:off x="250920" y="981000"/>
            <a:ext cx="6336360" cy="5326560"/>
          </a:xfrm>
          <a:prstGeom prst="rect">
            <a:avLst/>
          </a:prstGeom>
          <a:ln w="9360"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2843280" y="2133720"/>
            <a:ext cx="790920" cy="430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6875640" y="1557360"/>
            <a:ext cx="2095920" cy="1583280"/>
          </a:xfrm>
          <a:prstGeom prst="wedgeRectCallout">
            <a:avLst>
              <a:gd name="adj1" fmla="val -85135"/>
              <a:gd name="adj2" fmla="val 130464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Popis prijavljenih programa, promjena jezika i izbornih predmeta, brisanje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179280" y="6021360"/>
            <a:ext cx="2095920" cy="575280"/>
          </a:xfrm>
          <a:prstGeom prst="wedgeRectCallout">
            <a:avLst>
              <a:gd name="adj1" fmla="val 35891"/>
              <a:gd name="adj2" fmla="val -146929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Promjena  prioriteta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080DFB9-4538-43FC-8DF2-AC5EDFA3A296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68360" y="404640"/>
            <a:ext cx="8228520" cy="604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Potpisivanje prijavnica u našoj školi – obavezan dolazak roditelja i učenika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Točan termin će saznati od razrednika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DOBRO PROČITATI SVE SA STRANICE UPISI.HR!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NE TREBA BRINUTI !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PAZITI NA ROKOVE DONOŠENJA POTVRDA!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ZA SVE IMA VREMENA!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hr-HR" sz="3200" b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SLOBODNO POSTAVITE PITANJA </a:t>
            </a:r>
            <a:r>
              <a:rPr lang="hr-HR" sz="3200" b="1" u="sng" strike="noStrike" spc="-1">
                <a:solidFill>
                  <a:srgbClr val="FF0000"/>
                </a:solidFill>
                <a:uFillTx/>
                <a:latin typeface="Wingdings"/>
                <a:ea typeface="DejaVu Sans"/>
              </a:rPr>
              <a:t>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1AAC2A7-14B9-46B8-8882-4EAF5C295924}" type="slidenum">
              <a:rPr lang="hr-HR" sz="1200" b="0" strike="noStrike" spc="-1">
                <a:solidFill>
                  <a:srgbClr val="898989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8360" y="18900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Zadaci osnovne škole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50920" y="1197000"/>
            <a:ext cx="8641440" cy="511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Dodjeljuje učenicima i razrednicima osmog razreda elektronički identitet iz AAI@Edu.hr sustava (</a:t>
            </a:r>
            <a:r>
              <a:rPr lang="hr-HR" sz="32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dobili od knjižničarke I. Hengl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Osigurava točnost unesenih podataka u e-Maticu (</a:t>
            </a:r>
            <a:r>
              <a:rPr lang="hr-HR" sz="32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odgovoran razrednik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hr-HR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Škola će imati uvid u uspješnost svojih učenika (</a:t>
            </a:r>
            <a:r>
              <a:rPr lang="hr-HR" sz="32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gdje se tko upisao</a:t>
            </a:r>
            <a:r>
              <a:rPr lang="hr-H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85FC148-1798-42DC-B86D-E7D800D00D48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hr-HR" sz="1200" b="0" strike="noStrike" spc="-1">
              <a:latin typeface="Arial"/>
            </a:endParaRPr>
          </a:p>
        </p:txBody>
      </p:sp>
      <p:pic>
        <p:nvPicPr>
          <p:cNvPr id="174" name="Slika 5"/>
          <p:cNvPicPr/>
          <p:nvPr/>
        </p:nvPicPr>
        <p:blipFill>
          <a:blip r:embed="rId2" cstate="print"/>
          <a:stretch/>
        </p:blipFill>
        <p:spPr>
          <a:xfrm>
            <a:off x="5857920" y="2857320"/>
            <a:ext cx="2014920" cy="789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Uredi državne uprave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95280" y="1844640"/>
            <a:ext cx="84967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Odgovarajuća tijela (Uredi državne uprave) unose: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Rezultate natjecanja  (natjecanja u znanju i sportu)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Dodatna postignuća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Podatke o upisu učenika s Rješenjem  (prilagođeni programi, individualizacije…)</a:t>
            </a:r>
            <a:endParaRPr lang="hr-HR" sz="32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78DC961-FC20-4574-8E09-DD4289224B57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Srednje škole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280" y="1413000"/>
            <a:ext cx="8423640" cy="482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predlažu </a:t>
            </a: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upisne kvote </a:t>
            </a: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strukturu odjeljenja po programima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objavljuju za koji program treba </a:t>
            </a: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liječnički pregled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definiraju </a:t>
            </a: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dodatne kriterije i preduvjete za upis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provode </a:t>
            </a:r>
            <a:r>
              <a:rPr lang="hr-HR" sz="3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provjeru darovitosti </a:t>
            </a:r>
            <a:r>
              <a:rPr lang="hr-H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unose rezultate u sustav (umjetničke škole) 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lang="hr-HR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To ćete provjeriti u “pretraživanje školskih programa” </a:t>
            </a:r>
            <a:endParaRPr lang="hr-HR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39665CC-597A-40CA-A59D-423E65985107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68360" y="189000"/>
            <a:ext cx="822852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Učenici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08000" y="1197000"/>
            <a:ext cx="8784000" cy="547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10000"/>
          </a:bodyPr>
          <a:lstStyle/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učenici u OŠ dobivaju elektronički 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identitet  (korisničko ime i lozinku)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FF0000"/>
              </a:buClr>
              <a:buFont typeface="Arial"/>
              <a:buChar char="•"/>
            </a:pPr>
            <a:r>
              <a:rPr lang="hr-HR" sz="3300" b="1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Od </a:t>
            </a:r>
            <a:r>
              <a:rPr lang="hr-HR" sz="3300" b="1" u="sng" spc="-1" dirty="0" smtClean="0">
                <a:solidFill>
                  <a:srgbClr val="FF0000"/>
                </a:solidFill>
                <a:latin typeface="Calibri"/>
                <a:ea typeface="DejaVu Sans"/>
              </a:rPr>
              <a:t>24</a:t>
            </a:r>
            <a:r>
              <a:rPr lang="hr-HR" sz="3300" b="1" u="sng" strike="noStrike" spc="-1" dirty="0" smtClean="0">
                <a:solidFill>
                  <a:srgbClr val="FF0000"/>
                </a:solidFill>
                <a:uFillTx/>
                <a:latin typeface="Calibri"/>
                <a:ea typeface="DejaVu Sans"/>
              </a:rPr>
              <a:t>.5. 2021. </a:t>
            </a: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počinju prijave u sustav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 sustav unijeti korisničko ime i lozinku i broj mobitela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SMS-om dobivaju PIN  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Tko nema mobitel (niti roditelji) treba se obratiti razrednici koja će riješiti ovaj problem</a:t>
            </a:r>
            <a:endParaRPr lang="hr-HR" sz="3300" b="0" strike="noStrike" spc="-1" dirty="0">
              <a:latin typeface="Arial"/>
            </a:endParaRPr>
          </a:p>
          <a:p>
            <a:pPr marL="343080" indent="-34200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hr-HR" sz="3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Negdje si upisati da ne izgubiš – sve troje (korisničko ime, lozinka i pin) potrebno svaki puta za prijavu i pregled</a:t>
            </a:r>
            <a:endParaRPr lang="hr-HR" sz="3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hr-HR" sz="3300" b="0" strike="noStrike" spc="-1" dirty="0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65096E-C814-4DA5-A16C-9CC353E71A11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hr-HR" sz="1200" b="0" strike="noStrike" spc="-1">
              <a:latin typeface="Arial"/>
            </a:endParaRPr>
          </a:p>
        </p:txBody>
      </p:sp>
      <p:pic>
        <p:nvPicPr>
          <p:cNvPr id="184" name="Slika 7"/>
          <p:cNvPicPr/>
          <p:nvPr/>
        </p:nvPicPr>
        <p:blipFill>
          <a:blip r:embed="rId2" cstate="print"/>
          <a:stretch/>
        </p:blipFill>
        <p:spPr>
          <a:xfrm>
            <a:off x="5724360" y="260280"/>
            <a:ext cx="3238920" cy="2149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/>
          <p:cNvPicPr/>
          <p:nvPr/>
        </p:nvPicPr>
        <p:blipFill>
          <a:blip r:embed="rId3" cstate="print"/>
          <a:stretch/>
        </p:blipFill>
        <p:spPr>
          <a:xfrm>
            <a:off x="1042920" y="189000"/>
            <a:ext cx="6947280" cy="6331320"/>
          </a:xfrm>
          <a:prstGeom prst="rect">
            <a:avLst/>
          </a:prstGeom>
          <a:ln w="9360"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6732720" y="1989000"/>
            <a:ext cx="2302560" cy="575280"/>
          </a:xfrm>
          <a:prstGeom prst="wedgeRectCallout">
            <a:avLst>
              <a:gd name="adj1" fmla="val -71930"/>
              <a:gd name="adj2" fmla="val 45777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6804000" y="2060640"/>
            <a:ext cx="2230920" cy="7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Korisničko ime (iz elektroničkog identiteta</a:t>
            </a:r>
            <a:r>
              <a:rPr lang="hr-H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79280" y="2565360"/>
            <a:ext cx="2520000" cy="575280"/>
          </a:xfrm>
          <a:prstGeom prst="wedgeRectCallout">
            <a:avLst>
              <a:gd name="adj1" fmla="val 177809"/>
              <a:gd name="adj2" fmla="val -13748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250920" y="2565360"/>
            <a:ext cx="244836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Lozinka (iz elektroničkog identiteta)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6804000" y="2924280"/>
            <a:ext cx="2159640" cy="575280"/>
          </a:xfrm>
          <a:prstGeom prst="wedgeRectCallout">
            <a:avLst>
              <a:gd name="adj1" fmla="val -79867"/>
              <a:gd name="adj2" fmla="val -33589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6875640" y="2924280"/>
            <a:ext cx="208800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Pin (koji ćete dobiti mobitelom)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250920" y="404640"/>
            <a:ext cx="2232360" cy="575280"/>
          </a:xfrm>
          <a:prstGeom prst="wedgeRectCallout">
            <a:avLst>
              <a:gd name="adj1" fmla="val 106379"/>
              <a:gd name="adj2" fmla="val 208478"/>
            </a:avLst>
          </a:prstGeom>
          <a:solidFill>
            <a:schemeClr val="bg1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8"/>
          <p:cNvSpPr/>
          <p:nvPr/>
        </p:nvSpPr>
        <p:spPr>
          <a:xfrm>
            <a:off x="179280" y="404640"/>
            <a:ext cx="237528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Vrste programa, bodovni pragovi, upisne kvote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70E44C-3E3C-4E3C-BD17-D48AA93E63F5}" type="slidenum">
              <a:rPr lang="hr-H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1928</Words>
  <Application>Microsoft Office PowerPoint</Application>
  <PresentationFormat>On-screen Show (4:3)</PresentationFormat>
  <Paragraphs>337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2013./2014.</dc:title>
  <dc:creator>Pedagog</dc:creator>
  <cp:lastModifiedBy>korisnik</cp:lastModifiedBy>
  <cp:revision>160</cp:revision>
  <dcterms:created xsi:type="dcterms:W3CDTF">2013-02-07T15:02:40Z</dcterms:created>
  <dcterms:modified xsi:type="dcterms:W3CDTF">2021-05-27T07:18:42Z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45</vt:i4>
  </property>
</Properties>
</file>