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hr/imgres?imgurl=http%3A%2F%2Fwww.sibenik.in%2Fupload%2Fnovosti%2F2016%2F10%2F2016-10-24%2F66787%2Fflamen2.jpg&amp;imgrefurl=https%3A%2F%2Fwww.sibenik.in%2F%3Fnovosti%3Dsibenik%26title%3Dna-radionicama-senzualnog-flamenca-zaplesite-i-probudite-uspavanu-strast%26id%3D66787&amp;docid=bHIZLA2JrD7V6M&amp;tbnid=bOrKLEw8zdomIM%3A&amp;vet=10ahUKEwi1wJGutZfmAhVS-qQKHTAjCH8QMwhHKAgwCA..i&amp;w=600&amp;h=477&amp;itg=1&amp;bih=795&amp;biw=1684&amp;q=%C5%A1panjolski%20ples%20flamenco&amp;ved=0ahUKEwi1wJGutZfmAhVS-qQKHTAjCH8QMwhHKAgwCA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s://www.google.hr/imgres?imgurl=https%3A%2F%2Fwww.trafika.online%2Fimages%2Fproduct%2Foriginal%2Flutka-winx-tynix-stella-0127196-P66R.jpg&amp;imgrefurl=https%3A%2F%2Fwww.trafika.online%2Fproizvod%2F29807%2Fwinx-lutka-tynix-stella-0127196&amp;docid=rDAOnqJbFqcXUM&amp;tbnid=KVkmq80eTvqNFM%3A&amp;vet=10ahUKEwjovfHf-pTmAhVPOhoKHZ3hAqIQMwg8KAQwBA..i&amp;w=2000&amp;h=2000&amp;bih=795&amp;biw=1684&amp;q=lutka%20sa%20srebrnim%20krilima&amp;ved=0ahUKEwjovfHf-pTmAhVPOhoKHZ3hAqIQMwg8KAQwBA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hr/imgres?imgurl=http%3A%2F%2Fdrvenarija-pospaic.hr%2FPortals%2F0%2FEasyDNNstore%2F502%2Fmac.jpg&amp;imgrefurl=http%3A%2F%2Fdrvenarija-pospaic.hr%2FWeb-trgovina%2Fma%25C4%258D-drveni&amp;docid=jEqbUuXr_MgPOM&amp;tbnid=0Z0CRkE0uH4rkM%3A&amp;vet=10ahUKEwjNt_fB-pTmAhVNxhoKHTTABDgQMwhAKAEwAQ..i&amp;w=500&amp;h=327&amp;bih=795&amp;biw=1684&amp;q=drveni%20ma%C4%8D&amp;ved=0ahUKEwjNt_fB-pTmAhVNxhoKHTTABDgQMwhAKAEwAQ&amp;iact=mrc&amp;uact=8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ogle.hr/imgres?imgurl=http%3A%2F%2Fmiagra.4d.com.hr%2FContent%2Fslike%2F83225.jpg&amp;imgrefurl=http%3A%2F%2Fmiagra.4d.com.hr%2FKatalog%2FDetalj%2F6539&amp;docid=Z-111ICcIDqznM&amp;tbnid=I6wEaMNMI83GRM%3A&amp;vet=10ahUKEwjb2uOC-5TmAhUDyoUKHfvODU4QMwg-KAQwBA..i&amp;w=480&amp;h=275&amp;bih=795&amp;biw=1684&amp;q=mi%C5%A1%20na%20navijanje%20igra%C4%8Dka&amp;ved=0ahUKEwjb2uOC-5TmAhUDyoUKHfvODU4QMwg-KAQwBA&amp;iact=mrc&amp;uact=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hr/imgres?imgurl=https%3A%2F%2Fwww.sensa.hr%2Frepository%2Fimages%2F_variations%2F9%2Fc%2F9c1592c6e8fa7b230fb476924ba072da46955e85_bfc1c136c3d43e14fddcfac7ec31b8aa502c99aa_articlemain.jpg&amp;imgrefurl=https%3A%2F%2Fwww.sensa.hr%2Fclanci%2Fduhovnost%2Fmolitva-za-laku-noc&amp;docid=WfvD1ZFtL3slOM&amp;tbnid=CPhVPBiHKdVtlM%3A&amp;vet=10ahUKEwiioI-3_5TmAhWB6qYKHYObBVEQMwhEKAEwAQ..i&amp;w=620&amp;h=350&amp;bih=795&amp;biw=1684&amp;q=no%C4%87%20&amp;ved=0ahUKEwiioI-3_5TmAhWB6qYKHYObBVEQMwhEKAEwAQ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243A-D972-4A1A-9E04-4715B2D10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i="1" dirty="0">
                <a:solidFill>
                  <a:srgbClr val="FF0000"/>
                </a:solidFill>
              </a:rPr>
              <a:t>ORAŠAR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020A0-FE7D-4E0A-B490-24998D6EA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i="1" dirty="0"/>
              <a:t>Najpopularniji balet današnjice </a:t>
            </a:r>
          </a:p>
          <a:p>
            <a:r>
              <a:rPr lang="hr-HR" i="1" dirty="0"/>
              <a:t>PREZENTACIJU IZRADILA JASNA DODIĆ – MATOŠIN, UČITELJ SAVJETNIK</a:t>
            </a:r>
          </a:p>
        </p:txBody>
      </p:sp>
    </p:spTree>
    <p:extLst>
      <p:ext uri="{BB962C8B-B14F-4D97-AF65-F5344CB8AC3E}">
        <p14:creationId xmlns:p14="http://schemas.microsoft.com/office/powerpoint/2010/main" val="338705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8AA4018-2914-4D90-8886-0DA99FFE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DE090-E647-4E29-B3CA-2F22C900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5467239" cy="1049235"/>
          </a:xfrm>
        </p:spPr>
        <p:txBody>
          <a:bodyPr>
            <a:normAutofit/>
          </a:bodyPr>
          <a:lstStyle/>
          <a:p>
            <a:r>
              <a:rPr lang="hr-HR" i="1" dirty="0"/>
              <a:t>VELIKA BITKA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917FF5-8752-47FC-84B5-2A0C9D74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2DA6EE2-4812-4B35-9FB0-E136A2CAF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77F49-E490-4974-8171-05F080C93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 i="1" dirty="0"/>
              <a:t>Orašar je brzo isukao svoj drveni mač i pozvao druge igračke, koje su baš poput njega oživjele, u veliki napad na miševe kako bi spasili Klaru.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I Klara je bila hrabra, spretno je zamahnula svojom papučicom i Kralja Miševa pogodila ravno u glavu. 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Kralj se Miševa zaustavio, zavrtio nekoliko puta i tresnuo na pod. Miševi su se razbježali. U sobi se čuo samo zvuk krune koja je odletjela s glave i još se kotrljala po podu.</a:t>
            </a:r>
          </a:p>
        </p:txBody>
      </p:sp>
      <p:pic>
        <p:nvPicPr>
          <p:cNvPr id="7" name="Picture 6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EA8430B4-F950-4ABC-B826-137080508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716" y="2997470"/>
            <a:ext cx="4074836" cy="2661959"/>
          </a:xfrm>
          <a:prstGeom prst="rect">
            <a:avLst/>
          </a:prstGeom>
        </p:spPr>
      </p:pic>
      <p:pic>
        <p:nvPicPr>
          <p:cNvPr id="5" name="Picture 4" descr="A picture containing water, man, playing, riding&#10;&#10;Description automatically generated">
            <a:extLst>
              <a:ext uri="{FF2B5EF4-FFF2-40B4-BE49-F238E27FC236}">
                <a16:creationId xmlns:a16="http://schemas.microsoft.com/office/drawing/2014/main" id="{A0808715-25D4-4A57-838D-10BE2786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716" y="276285"/>
            <a:ext cx="4074836" cy="2444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F768EB-5D72-40A3-8506-CD3323B1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0C812C-EB02-4B75-90CA-3DA4F0F46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57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7628-306C-498D-8B9F-A974B00A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hr-HR" i="1" dirty="0"/>
              <a:t>KRALJEVIĆ ORAŠAR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4B7A4-803D-4D9F-AE7A-DEBF0DD8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184357"/>
            <a:ext cx="4262286" cy="32819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 i="1" dirty="0"/>
              <a:t>U tom trenutku dogodilo se pravo čudo. Oživjeli drveni Orašar odjednom se pretvorio u prekrasnog kraljevića. Uzeo je zlatnu krunu i stavio Klari na glavu.Klarina spavaćica pretvorila se u prekrasnu haljinicu.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Objasnio je Klari da ga je Kralj Miševa pretvorio u Orašara i godinama je bio zarobljen u tom drobilu za orahe.</a:t>
            </a:r>
          </a:p>
        </p:txBody>
      </p:sp>
      <p:pic>
        <p:nvPicPr>
          <p:cNvPr id="7" name="Picture 6" descr="A picture containing sport, person, dancer, holding&#10;&#10;Description automatically generated">
            <a:extLst>
              <a:ext uri="{FF2B5EF4-FFF2-40B4-BE49-F238E27FC236}">
                <a16:creationId xmlns:a16="http://schemas.microsoft.com/office/drawing/2014/main" id="{21BA0312-0499-4313-8DA9-679B32FA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21" y="1853754"/>
            <a:ext cx="4958028" cy="358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20A7-411D-4772-9BDC-BCD28553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hr-HR" i="1" dirty="0"/>
              <a:t>ČAROBNO PUTOVANJE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A5AFE-C618-4473-9C11-FA0CC61BE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184357"/>
            <a:ext cx="4262286" cy="3281990"/>
          </a:xfrm>
        </p:spPr>
        <p:txBody>
          <a:bodyPr>
            <a:normAutofit/>
          </a:bodyPr>
          <a:lstStyle/>
          <a:p>
            <a:r>
              <a:rPr lang="hr-HR" sz="1900" i="1" dirty="0"/>
              <a:t>Klara od čuda nije mogla ništa reći.</a:t>
            </a:r>
          </a:p>
          <a:p>
            <a:r>
              <a:rPr lang="hr-HR" sz="1900" i="1" dirty="0"/>
              <a:t>Kraljević Orašar pozove Klaru u svoje kraljestvo Zemlju Slatkiša.</a:t>
            </a:r>
          </a:p>
          <a:p>
            <a:r>
              <a:rPr lang="hr-HR" sz="1900" i="1" dirty="0"/>
              <a:t>Bilo je to čarobno putovanje.</a:t>
            </a:r>
          </a:p>
          <a:p>
            <a:r>
              <a:rPr lang="hr-HR" sz="1900" i="1" dirty="0"/>
              <a:t>Da bi došli do Zemlje Slatkiša prošli su kroz Zemlju Snijega, gdje su zvjezdice sjale poput dijamanata, a pahuljice plesale oko saonica.</a:t>
            </a:r>
          </a:p>
        </p:txBody>
      </p:sp>
      <p:pic>
        <p:nvPicPr>
          <p:cNvPr id="5" name="Picture 4" descr="A picture containing sitting, playing, young, child&#10;&#10;Description automatically generated">
            <a:extLst>
              <a:ext uri="{FF2B5EF4-FFF2-40B4-BE49-F238E27FC236}">
                <a16:creationId xmlns:a16="http://schemas.microsoft.com/office/drawing/2014/main" id="{0F1444FE-97A5-4A0A-BF6B-98434320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21" y="2184358"/>
            <a:ext cx="5464470" cy="30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3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D0197-327A-44C4-8690-D5E1453D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lang="hr-HR" i="1" dirty="0"/>
              <a:t>ZEMLJA SLATKIŠA	</a:t>
            </a:r>
          </a:p>
        </p:txBody>
      </p:sp>
      <p:cxnSp>
        <p:nvCxnSpPr>
          <p:cNvPr id="32" name="Straight Connector 26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BB1E1-CD4A-4F74-A1A9-9CD3358D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900" i="1" dirty="0"/>
              <a:t>Nakon dugog putovanja došli su u Zemlju Slatkiša. 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Saonice su se zaustavile ispred čudesno lijepog dvorca. 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Iza dvorca bila je šuma, a stabla su bila od šećerne vune. Ulazna vrata su bila od raznobojnih, slatkih lizalica.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Palača se zvala Marcipan.</a:t>
            </a:r>
          </a:p>
        </p:txBody>
      </p:sp>
      <p:pic>
        <p:nvPicPr>
          <p:cNvPr id="9" name="Picture 8" descr="A picture containing table, indoor, front, sitting&#10;&#10;Description automatically generated">
            <a:extLst>
              <a:ext uri="{FF2B5EF4-FFF2-40B4-BE49-F238E27FC236}">
                <a16:creationId xmlns:a16="http://schemas.microsoft.com/office/drawing/2014/main" id="{10E5601E-AC72-4983-898A-D825BE28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532" y="1877252"/>
            <a:ext cx="6105425" cy="35890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36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F377-5223-43DC-8D39-B4E4492B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lang="hr-HR" i="1" dirty="0"/>
              <a:t>ŠEĆERNA VILA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CA7E-5E43-4452-89BF-A541E533A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rmAutofit/>
          </a:bodyPr>
          <a:lstStyle/>
          <a:p>
            <a:r>
              <a:rPr lang="hr-HR" i="1" dirty="0"/>
              <a:t>Na vratima dvorca dočekala ih je Šećerna Vila.</a:t>
            </a:r>
          </a:p>
          <a:p>
            <a:r>
              <a:rPr lang="hr-HR" i="1" dirty="0"/>
              <a:t>Kraljević Orašar ispričao je vili kako je Klara bila hrabra i spasila mu život.</a:t>
            </a:r>
          </a:p>
          <a:p>
            <a:r>
              <a:rPr lang="hr-HR" i="1" dirty="0"/>
              <a:t>Vila odliči prirediti svečanu gozbu Klari u časat.</a:t>
            </a:r>
          </a:p>
        </p:txBody>
      </p:sp>
      <p:pic>
        <p:nvPicPr>
          <p:cNvPr id="5" name="Picture 4" descr="A picture containing person, outdoor, man, sport&#10;&#10;Description automatically generated">
            <a:extLst>
              <a:ext uri="{FF2B5EF4-FFF2-40B4-BE49-F238E27FC236}">
                <a16:creationId xmlns:a16="http://schemas.microsoft.com/office/drawing/2014/main" id="{936E418C-AA3A-4D52-B7C7-A175B049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0" y="1275798"/>
            <a:ext cx="5662159" cy="4246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76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9" name="Rectangle 135">
            <a:extLst>
              <a:ext uri="{FF2B5EF4-FFF2-40B4-BE49-F238E27FC236}">
                <a16:creationId xmlns:a16="http://schemas.microsoft.com/office/drawing/2014/main" id="{1649B59F-0533-4924-BFF4-8B54A6831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B3025-07DC-46A4-84DD-6EC00586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7" y="804520"/>
            <a:ext cx="3445826" cy="1049235"/>
          </a:xfrm>
        </p:spPr>
        <p:txBody>
          <a:bodyPr>
            <a:normAutofit/>
          </a:bodyPr>
          <a:lstStyle/>
          <a:p>
            <a:r>
              <a:rPr lang="hr-HR" i="1" dirty="0"/>
              <a:t>SVEČANA GOZBA</a:t>
            </a:r>
          </a:p>
        </p:txBody>
      </p:sp>
      <p:cxnSp>
        <p:nvCxnSpPr>
          <p:cNvPr id="1030" name="Straight Connector 137">
            <a:extLst>
              <a:ext uri="{FF2B5EF4-FFF2-40B4-BE49-F238E27FC236}">
                <a16:creationId xmlns:a16="http://schemas.microsoft.com/office/drawing/2014/main" id="{493DB45E-A1C4-44AC-8F0B-7746DC524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31" name="Rectangle 139">
            <a:extLst>
              <a:ext uri="{FF2B5EF4-FFF2-40B4-BE49-F238E27FC236}">
                <a16:creationId xmlns:a16="http://schemas.microsoft.com/office/drawing/2014/main" id="{CF30740F-D5CB-45CE-8C54-671DD14AD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7E98B-385F-46C1-9D73-051004B5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2015732"/>
            <a:ext cx="3445826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i="1" dirty="0"/>
              <a:t>Dobrodošlicu Klari ukazali su mnogi plesači iz dalekih zemalja.</a:t>
            </a:r>
          </a:p>
          <a:p>
            <a:pPr>
              <a:lnSpc>
                <a:spcPct val="110000"/>
              </a:lnSpc>
            </a:pPr>
            <a:r>
              <a:rPr lang="hr-HR" i="1" dirty="0"/>
              <a:t>Iz divovske kutije čokoladnih bombona iskočio je par španjolskih plesača.</a:t>
            </a:r>
          </a:p>
          <a:p>
            <a:pPr>
              <a:lnSpc>
                <a:spcPct val="110000"/>
              </a:lnSpc>
            </a:pPr>
            <a:r>
              <a:rPr lang="hr-HR" i="1" dirty="0"/>
              <a:t>Iz čajnika su iskočili kineski akrobati.</a:t>
            </a:r>
          </a:p>
          <a:p>
            <a:pPr>
              <a:lnSpc>
                <a:spcPct val="110000"/>
              </a:lnSpc>
            </a:pPr>
            <a:endParaRPr lang="hr-HR" dirty="0"/>
          </a:p>
        </p:txBody>
      </p:sp>
      <p:pic>
        <p:nvPicPr>
          <p:cNvPr id="1027" name="Picture 3" descr="Slikovni rezultat za španjolski ples flamenco">
            <a:hlinkClick r:id="rId2"/>
            <a:extLst>
              <a:ext uri="{FF2B5EF4-FFF2-40B4-BE49-F238E27FC236}">
                <a16:creationId xmlns:a16="http://schemas.microsoft.com/office/drawing/2014/main" id="{E527707E-EF80-4CD4-AD2E-4206C920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8365" y="1879547"/>
            <a:ext cx="3445826" cy="32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ndoor, yellow, man, table&#10;&#10;Description automatically generated">
            <a:extLst>
              <a:ext uri="{FF2B5EF4-FFF2-40B4-BE49-F238E27FC236}">
                <a16:creationId xmlns:a16="http://schemas.microsoft.com/office/drawing/2014/main" id="{CEB2BCB5-8C7B-4D0A-A157-C10DDA8AF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396" y="1260818"/>
            <a:ext cx="3338426" cy="4137938"/>
          </a:xfrm>
          <a:prstGeom prst="rect">
            <a:avLst/>
          </a:prstGeom>
        </p:spPr>
      </p:pic>
      <p:pic>
        <p:nvPicPr>
          <p:cNvPr id="1032" name="Picture 141">
            <a:extLst>
              <a:ext uri="{FF2B5EF4-FFF2-40B4-BE49-F238E27FC236}">
                <a16:creationId xmlns:a16="http://schemas.microsoft.com/office/drawing/2014/main" id="{9B47D430-D152-415D-ABD6-C22A8C799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033" name="Straight Connector 143">
            <a:extLst>
              <a:ext uri="{FF2B5EF4-FFF2-40B4-BE49-F238E27FC236}">
                <a16:creationId xmlns:a16="http://schemas.microsoft.com/office/drawing/2014/main" id="{F39EDEF7-5E72-4421-875F-9C4DC281F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96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3">
            <a:extLst>
              <a:ext uri="{FF2B5EF4-FFF2-40B4-BE49-F238E27FC236}">
                <a16:creationId xmlns:a16="http://schemas.microsoft.com/office/drawing/2014/main" id="{4B3E7C77-FA61-4CAB-8872-027AF5542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D1EF4-CDD6-44D8-AAAC-7F2C07EF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3446956" cy="1049235"/>
          </a:xfrm>
        </p:spPr>
        <p:txBody>
          <a:bodyPr>
            <a:normAutofit/>
          </a:bodyPr>
          <a:lstStyle/>
          <a:p>
            <a:r>
              <a:rPr lang="hr-HR" i="1" dirty="0"/>
              <a:t>SVEČANA GOZBA</a:t>
            </a:r>
          </a:p>
        </p:txBody>
      </p:sp>
      <p:cxnSp>
        <p:nvCxnSpPr>
          <p:cNvPr id="54" name="Straight Connector 35">
            <a:extLst>
              <a:ext uri="{FF2B5EF4-FFF2-40B4-BE49-F238E27FC236}">
                <a16:creationId xmlns:a16="http://schemas.microsoft.com/office/drawing/2014/main" id="{00EB8781-DB69-4282-8F4E-759AF7817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Rectangle 37">
            <a:extLst>
              <a:ext uri="{FF2B5EF4-FFF2-40B4-BE49-F238E27FC236}">
                <a16:creationId xmlns:a16="http://schemas.microsoft.com/office/drawing/2014/main" id="{1364A2B1-B62E-4D4D-B70F-0CBF6F77D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F8F3A-C996-43F4-A2F6-3AF095297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3443408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900" i="1" dirty="0"/>
              <a:t>Veselo društvo se nastavilo i dalje zabavljati.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I šalice su krile tajnu....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Iz njih su iskočile arapse plesačice i nekoliko ruskih plesača.</a:t>
            </a:r>
          </a:p>
          <a:p>
            <a:pPr>
              <a:lnSpc>
                <a:spcPct val="110000"/>
              </a:lnSpc>
            </a:pPr>
            <a:r>
              <a:rPr lang="hr-HR" sz="1900" i="1" dirty="0"/>
              <a:t>I gospođa Medenjak je otplesala svoj slatki čarobni ples.</a:t>
            </a:r>
          </a:p>
          <a:p>
            <a:pPr marL="0" indent="0">
              <a:lnSpc>
                <a:spcPct val="110000"/>
              </a:lnSpc>
              <a:buNone/>
            </a:pPr>
            <a:endParaRPr lang="hr-HR" sz="1900" dirty="0"/>
          </a:p>
        </p:txBody>
      </p:sp>
      <p:grpSp>
        <p:nvGrpSpPr>
          <p:cNvPr id="56" name="Group 39">
            <a:extLst>
              <a:ext uri="{FF2B5EF4-FFF2-40B4-BE49-F238E27FC236}">
                <a16:creationId xmlns:a16="http://schemas.microsoft.com/office/drawing/2014/main" id="{347130D5-6F51-4BF0-B49A-7E737AF1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7" name="Rectangle 40">
              <a:extLst>
                <a:ext uri="{FF2B5EF4-FFF2-40B4-BE49-F238E27FC236}">
                  <a16:creationId xmlns:a16="http://schemas.microsoft.com/office/drawing/2014/main" id="{D5D1FB45-1F85-448F-87EF-87C9E3BAE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41">
              <a:extLst>
                <a:ext uri="{FF2B5EF4-FFF2-40B4-BE49-F238E27FC236}">
                  <a16:creationId xmlns:a16="http://schemas.microsoft.com/office/drawing/2014/main" id="{B91996C8-1733-4B34-995E-A5A22ACA3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F8A23AF4-6A7D-4142-AC1D-FBCFBE9A6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6" r="15602" b="2"/>
          <a:stretch/>
        </p:blipFill>
        <p:spPr>
          <a:xfrm>
            <a:off x="6094411" y="1116346"/>
            <a:ext cx="2328669" cy="3865108"/>
          </a:xfrm>
          <a:prstGeom prst="rect">
            <a:avLst/>
          </a:prstGeom>
        </p:spPr>
      </p:pic>
      <p:pic>
        <p:nvPicPr>
          <p:cNvPr id="9" name="Picture 8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4AE8A539-1B93-44F0-B0D9-77ACE928A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4" r="7344" b="1"/>
          <a:stretch/>
        </p:blipFill>
        <p:spPr>
          <a:xfrm>
            <a:off x="8586806" y="1124571"/>
            <a:ext cx="2328670" cy="2209834"/>
          </a:xfrm>
          <a:prstGeom prst="rect">
            <a:avLst/>
          </a:prstGeom>
        </p:spPr>
      </p:pic>
      <p:pic>
        <p:nvPicPr>
          <p:cNvPr id="7" name="Picture 6" descr="A picture containing indoor, sitting, table, man&#10;&#10;Description automatically generated">
            <a:extLst>
              <a:ext uri="{FF2B5EF4-FFF2-40B4-BE49-F238E27FC236}">
                <a16:creationId xmlns:a16="http://schemas.microsoft.com/office/drawing/2014/main" id="{4C5B3267-ABD4-4F8F-BAA5-37676889B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8" r="4" b="4"/>
          <a:stretch/>
        </p:blipFill>
        <p:spPr>
          <a:xfrm>
            <a:off x="8583174" y="3498997"/>
            <a:ext cx="2332303" cy="1483520"/>
          </a:xfrm>
          <a:prstGeom prst="rect">
            <a:avLst/>
          </a:prstGeom>
        </p:spPr>
      </p:pic>
      <p:pic>
        <p:nvPicPr>
          <p:cNvPr id="59" name="Picture 43">
            <a:extLst>
              <a:ext uri="{FF2B5EF4-FFF2-40B4-BE49-F238E27FC236}">
                <a16:creationId xmlns:a16="http://schemas.microsoft.com/office/drawing/2014/main" id="{B011603E-EEC3-4FB2-AE3E-305B037D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60" name="Straight Connector 45">
            <a:extLst>
              <a:ext uri="{FF2B5EF4-FFF2-40B4-BE49-F238E27FC236}">
                <a16:creationId xmlns:a16="http://schemas.microsoft.com/office/drawing/2014/main" id="{02A5A940-11BF-4B1A-A19B-F3C45124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22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C962DF7-ED8A-4FAD-966D-8D333807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1CF3C-EA8B-40EB-B065-C04BC94B7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DAF79-B3FC-44F2-B688-C0818729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7" y="2083230"/>
            <a:ext cx="3182700" cy="2103090"/>
          </a:xfrm>
        </p:spPr>
        <p:txBody>
          <a:bodyPr>
            <a:normAutofit/>
          </a:bodyPr>
          <a:lstStyle/>
          <a:p>
            <a:r>
              <a:rPr lang="hr-HR" dirty="0"/>
              <a:t>PLES ŠEĆERNE VILE I KRALJEVIĆA ORAŠARA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822DAD-5C60-4B62-A540-C92F0797F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2076655"/>
            <a:ext cx="0" cy="2109665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photo, table, colorful, large&#10;&#10;Description automatically generated">
            <a:extLst>
              <a:ext uri="{FF2B5EF4-FFF2-40B4-BE49-F238E27FC236}">
                <a16:creationId xmlns:a16="http://schemas.microsoft.com/office/drawing/2014/main" id="{A65E1B37-EB9D-4C66-8B96-2039E00D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87" y="1096837"/>
            <a:ext cx="3182700" cy="2117942"/>
          </a:xfrm>
          <a:prstGeom prst="rect">
            <a:avLst/>
          </a:prstGeom>
        </p:spPr>
      </p:pic>
      <p:pic>
        <p:nvPicPr>
          <p:cNvPr id="5" name="Picture 4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3DE96240-ABD6-4270-9E26-0F1B97F0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613" y="1142204"/>
            <a:ext cx="3331883" cy="20956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1CAC-2055-4664-92D3-7E29BFDC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463" y="3651664"/>
            <a:ext cx="5994391" cy="1809213"/>
          </a:xfrm>
        </p:spPr>
        <p:txBody>
          <a:bodyPr>
            <a:normAutofit/>
          </a:bodyPr>
          <a:lstStyle/>
          <a:p>
            <a:r>
              <a:rPr lang="hr-HR" i="1" dirty="0"/>
              <a:t>Vrhunac zabave je bio ples Šećerne Vile i Kraljevića Orašara.</a:t>
            </a:r>
          </a:p>
          <a:p>
            <a:r>
              <a:rPr lang="hr-HR" i="1" dirty="0"/>
              <a:t>Svi su uživali u njihovom plesu.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0D25AC-C258-4E86-9596-6EEA98D93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4CE98A-71A4-4F03-AC49-EFE7B3A3F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269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ristmas tree in a room&#10;&#10;Description automatically generated">
            <a:extLst>
              <a:ext uri="{FF2B5EF4-FFF2-40B4-BE49-F238E27FC236}">
                <a16:creationId xmlns:a16="http://schemas.microsoft.com/office/drawing/2014/main" id="{B2CC33FF-322B-4821-9168-0AE7343CB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4" r="21026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5" name="Picture 4" descr="A picture containing sitting, cat, building, looking&#10;&#10;Description automatically generated">
            <a:extLst>
              <a:ext uri="{FF2B5EF4-FFF2-40B4-BE49-F238E27FC236}">
                <a16:creationId xmlns:a16="http://schemas.microsoft.com/office/drawing/2014/main" id="{7E10B71D-73AF-4545-A2C2-32737FEAB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15" r="2" b="2973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D634C27-B3A7-4C20-8DA7-FFCE9CD6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81DB6-FAB4-44C5-BECE-0DDDB3E9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651" y="1518254"/>
            <a:ext cx="3927334" cy="1049235"/>
          </a:xfrm>
        </p:spPr>
        <p:txBody>
          <a:bodyPr>
            <a:normAutofit/>
          </a:bodyPr>
          <a:lstStyle/>
          <a:p>
            <a:r>
              <a:rPr lang="hr-HR" i="1">
                <a:solidFill>
                  <a:srgbClr val="FFFFFE"/>
                </a:solidFill>
              </a:rPr>
              <a:t>POVRATAK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08F92-4AC6-47B2-955B-1979E4E5D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6761" y="1512707"/>
            <a:ext cx="0" cy="10521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D8C2F-AE6B-475E-AD2D-80A4375A3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651" y="2734690"/>
            <a:ext cx="3927334" cy="26028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400" i="1" dirty="0">
                <a:solidFill>
                  <a:srgbClr val="FFFFFE"/>
                </a:solidFill>
              </a:rPr>
              <a:t>Došlo je vrijeme da se Klara vrati kući. </a:t>
            </a:r>
          </a:p>
          <a:p>
            <a:pPr>
              <a:lnSpc>
                <a:spcPct val="110000"/>
              </a:lnSpc>
            </a:pPr>
            <a:r>
              <a:rPr lang="hr-HR" sz="1400" i="1" dirty="0">
                <a:solidFill>
                  <a:srgbClr val="FFFFFE"/>
                </a:solidFill>
              </a:rPr>
              <a:t>Kraljević je položi u saonice i ona lagano krene kroz snijeg.</a:t>
            </a:r>
          </a:p>
          <a:p>
            <a:pPr>
              <a:lnSpc>
                <a:spcPct val="110000"/>
              </a:lnSpc>
            </a:pPr>
            <a:r>
              <a:rPr lang="hr-HR" sz="1400" i="1" dirty="0">
                <a:solidFill>
                  <a:srgbClr val="FFFFFE"/>
                </a:solidFill>
              </a:rPr>
              <a:t>Na sam Božić Klara se probudila u svom domu s drvrnim Orašarom u zagrljaju.</a:t>
            </a:r>
          </a:p>
          <a:p>
            <a:pPr>
              <a:lnSpc>
                <a:spcPct val="110000"/>
              </a:lnSpc>
            </a:pPr>
            <a:r>
              <a:rPr lang="hr-HR" sz="1400" i="1" dirty="0">
                <a:solidFill>
                  <a:srgbClr val="FFFFFE"/>
                </a:solidFill>
              </a:rPr>
              <a:t>Bez obzira što je doživjela prekrasnu avanturu bila je sretna što je u valastitom domu u sigurnosti svoje obitelji.</a:t>
            </a:r>
          </a:p>
          <a:p>
            <a:pPr>
              <a:lnSpc>
                <a:spcPct val="110000"/>
              </a:lnSpc>
            </a:pPr>
            <a:endParaRPr lang="hr-HR" sz="14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8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indoor, white, table&#10;&#10;Description automatically generated">
            <a:extLst>
              <a:ext uri="{FF2B5EF4-FFF2-40B4-BE49-F238E27FC236}">
                <a16:creationId xmlns:a16="http://schemas.microsoft.com/office/drawing/2014/main" id="{8C0AFF46-6176-450A-9BEF-B54455286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" r="8300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7" name="Picture 6" descr="A piano keyboard sitting on top of a wooden table&#10;&#10;Description automatically generated">
            <a:extLst>
              <a:ext uri="{FF2B5EF4-FFF2-40B4-BE49-F238E27FC236}">
                <a16:creationId xmlns:a16="http://schemas.microsoft.com/office/drawing/2014/main" id="{A5D1C013-3F56-4F8D-9B82-1A3BE825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r="12998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40" name="Rectangle 29">
            <a:extLst>
              <a:ext uri="{FF2B5EF4-FFF2-40B4-BE49-F238E27FC236}">
                <a16:creationId xmlns:a16="http://schemas.microsoft.com/office/drawing/2014/main" id="{8D634C27-B3A7-4C20-8DA7-FFCE9CD6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58E8D-6691-44E6-8F95-0EECE1A9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651" y="1518254"/>
            <a:ext cx="3927334" cy="1049235"/>
          </a:xfrm>
        </p:spPr>
        <p:txBody>
          <a:bodyPr>
            <a:normAutofit/>
          </a:bodyPr>
          <a:lstStyle/>
          <a:p>
            <a:r>
              <a:rPr lang="hr-HR" i="1">
                <a:solidFill>
                  <a:srgbClr val="FFFFFE"/>
                </a:solidFill>
              </a:rPr>
              <a:t>ZANIMLJIVOSTI O BALETU ORAŠAR</a:t>
            </a:r>
            <a:endParaRPr lang="hr-HR" i="1" dirty="0">
              <a:solidFill>
                <a:srgbClr val="FFFFFE"/>
              </a:solidFill>
            </a:endParaRPr>
          </a:p>
        </p:txBody>
      </p:sp>
      <p:cxnSp>
        <p:nvCxnSpPr>
          <p:cNvPr id="41" name="Straight Connector 31">
            <a:extLst>
              <a:ext uri="{FF2B5EF4-FFF2-40B4-BE49-F238E27FC236}">
                <a16:creationId xmlns:a16="http://schemas.microsoft.com/office/drawing/2014/main" id="{0C308F92-4AC6-47B2-955B-1979E4E5D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6761" y="1512707"/>
            <a:ext cx="0" cy="10521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C708-9BAC-43D0-BC7B-5988AEAC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651" y="2734690"/>
            <a:ext cx="3927334" cy="26028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800" i="1">
                <a:solidFill>
                  <a:srgbClr val="FFFFFE"/>
                </a:solidFill>
              </a:rPr>
              <a:t>Figura orašar, poznata i kao božićni orašar, je drobilo za orahe koja se najčešće izrađuje u obliku koji podsjeća na igračku vojnika. Nastala je u Njemačkoj. U njemačkoj tradiciji figura orašara je simbol sreće koja tjera zle duhove.</a:t>
            </a:r>
          </a:p>
          <a:p>
            <a:pPr>
              <a:lnSpc>
                <a:spcPct val="110000"/>
              </a:lnSpc>
            </a:pPr>
            <a:r>
              <a:rPr lang="hr-HR" sz="800" i="1">
                <a:solidFill>
                  <a:srgbClr val="FFFFFE"/>
                </a:solidFill>
              </a:rPr>
              <a:t>Orašar - drobilo za orahe je motiv ovog baleta.</a:t>
            </a:r>
          </a:p>
          <a:p>
            <a:pPr>
              <a:lnSpc>
                <a:spcPct val="110000"/>
              </a:lnSpc>
            </a:pPr>
            <a:r>
              <a:rPr lang="hr-HR" sz="800" i="1">
                <a:solidFill>
                  <a:srgbClr val="FFFFFE"/>
                </a:solidFill>
              </a:rPr>
              <a:t>Orašar je klasični bijeli balet u kojem nastupaju i djeca. Stogsa je ovaj balet za mnoge buduće balerine i baletane prva i važna stepenica u njihovom baletnom obrazovanju.</a:t>
            </a:r>
          </a:p>
          <a:p>
            <a:pPr>
              <a:lnSpc>
                <a:spcPct val="110000"/>
              </a:lnSpc>
            </a:pPr>
            <a:r>
              <a:rPr lang="hr-HR" sz="800" i="1">
                <a:solidFill>
                  <a:srgbClr val="FFFFFE"/>
                </a:solidFill>
              </a:rPr>
              <a:t>Jedinstveni zvuk koji se čuje tijekom točke Ples Šećerne Vile dolazi od čelist, glazbenog instrumenta koji na prvi pogled podsjeća na pianino. Skladatelj Čajkovski kriomice je prenio iz Pariza u Sank Peterburg ovaj instrument koji je predstavljen prilikom praizvedbe 1982. godine kako bi postigao poseban zvuk i naglasio lik Šećerne Vile.</a:t>
            </a:r>
            <a:endParaRPr lang="hr-HR" sz="800" i="1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8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00E9A1C3-699A-492E-B4C5-AFF2265C9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CA908-1E3F-4D0E-9F98-4A8EF3BB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4875304" cy="1049235"/>
          </a:xfrm>
        </p:spPr>
        <p:txBody>
          <a:bodyPr>
            <a:normAutofit/>
          </a:bodyPr>
          <a:lstStyle/>
          <a:p>
            <a:r>
              <a:rPr lang="hr-HR" dirty="0"/>
              <a:t>ORAŠAR</a:t>
            </a:r>
          </a:p>
        </p:txBody>
      </p:sp>
      <p:cxnSp>
        <p:nvCxnSpPr>
          <p:cNvPr id="37" name="Straight Connector 24">
            <a:extLst>
              <a:ext uri="{FF2B5EF4-FFF2-40B4-BE49-F238E27FC236}">
                <a16:creationId xmlns:a16="http://schemas.microsoft.com/office/drawing/2014/main" id="{95EE21E6-376F-4273-866A-CF1986647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Rectangle 26">
            <a:extLst>
              <a:ext uri="{FF2B5EF4-FFF2-40B4-BE49-F238E27FC236}">
                <a16:creationId xmlns:a16="http://schemas.microsoft.com/office/drawing/2014/main" id="{690FFD10-24E1-4E9D-B0CD-5E7A6077E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92680-6D65-4343-AF37-CDADCE3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4875304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i="1" dirty="0"/>
              <a:t>Sama priča o Orašaru i djevojčici Klari nastala je prema bajci Ernesta Thodora Amadeusa Hoffmana pod nazivom Orašar i kralj miševa.</a:t>
            </a:r>
          </a:p>
          <a:p>
            <a:pPr>
              <a:lnSpc>
                <a:spcPct val="110000"/>
              </a:lnSpc>
            </a:pPr>
            <a:r>
              <a:rPr lang="hr-HR" i="1" dirty="0"/>
              <a:t>Bajku je u libreto adaptirao Alexandre Dumas, a glazbu je napisao Petar Iljič Čajkovski.</a:t>
            </a:r>
          </a:p>
          <a:p>
            <a:pPr>
              <a:lnSpc>
                <a:spcPct val="110000"/>
              </a:lnSpc>
            </a:pPr>
            <a:r>
              <a:rPr lang="hr-HR" i="1" dirty="0"/>
              <a:t>Balet ima dva čina i tri različite scene, a započinje na Badnju večer.</a:t>
            </a:r>
          </a:p>
        </p:txBody>
      </p:sp>
      <p:grpSp>
        <p:nvGrpSpPr>
          <p:cNvPr id="39" name="Group 28">
            <a:extLst>
              <a:ext uri="{FF2B5EF4-FFF2-40B4-BE49-F238E27FC236}">
                <a16:creationId xmlns:a16="http://schemas.microsoft.com/office/drawing/2014/main" id="{E799BF1C-D962-4167-899C-E318AC290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99254" y="482171"/>
            <a:chExt cx="4652668" cy="51491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63B9DE-D6C7-4878-83C3-2E900F0CF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99254" y="482171"/>
              <a:ext cx="4652668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0">
              <a:extLst>
                <a:ext uri="{FF2B5EF4-FFF2-40B4-BE49-F238E27FC236}">
                  <a16:creationId xmlns:a16="http://schemas.microsoft.com/office/drawing/2014/main" id="{E9CEF9CD-6AA2-4F54-9B78-91AC61CE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39487" y="812507"/>
              <a:ext cx="400124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3A7829F-AD4B-49B2-8A07-3199D5385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948"/>
          <a:stretch/>
        </p:blipFill>
        <p:spPr>
          <a:xfrm>
            <a:off x="7555450" y="1116345"/>
            <a:ext cx="3360025" cy="3866172"/>
          </a:xfrm>
          <a:prstGeom prst="rect">
            <a:avLst/>
          </a:prstGeom>
        </p:spPr>
      </p:pic>
      <p:pic>
        <p:nvPicPr>
          <p:cNvPr id="41" name="Picture 32">
            <a:extLst>
              <a:ext uri="{FF2B5EF4-FFF2-40B4-BE49-F238E27FC236}">
                <a16:creationId xmlns:a16="http://schemas.microsoft.com/office/drawing/2014/main" id="{01964610-8F64-4E9E-BEEC-334EBD805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8B5AA2-A0C5-46F8-9EB3-D257E21E4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07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AA4018-2914-4D90-8886-0DA99FFE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F3D71-DBAB-4B88-AFF3-9700089A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5467239" cy="1049235"/>
          </a:xfrm>
        </p:spPr>
        <p:txBody>
          <a:bodyPr>
            <a:normAutofit/>
          </a:bodyPr>
          <a:lstStyle/>
          <a:p>
            <a:r>
              <a:rPr lang="hr-HR" i="1" dirty="0"/>
              <a:t>ZANIMLJIVOSTI O BALETU ORAŠAR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917FF5-8752-47FC-84B5-2A0C9D74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2DA6EE2-4812-4B35-9FB0-E136A2CAF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D477-5C4C-45A4-904C-5315132E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 i="1" dirty="0"/>
              <a:t>U prvom činu, zasigurno je najdojmljivija scena plesa snježnih pahuljica nakon kojeg Klara i Orašar odlaze u kraljestvo Šećerne Vile.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Drugi čin bogat je plesovima iz raznih zemalja poput Španjolske, Kine, Arabije i Rusije.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Oko 150 različitih kostima koristi se u uprizorenju Orašara. Uz velike uloge</a:t>
            </a:r>
            <a:r>
              <a:rPr lang="hr-HR" sz="1700" i="1"/>
              <a:t>, mnoštvo </a:t>
            </a:r>
            <a:r>
              <a:rPr lang="hr-HR" sz="1700" i="1" dirty="0"/>
              <a:t>je malih uloga – cvijeće, igračke, vojnici igračke, pahuljice, vile i miševi</a:t>
            </a:r>
            <a:r>
              <a:rPr lang="hr-HR" sz="1700" i="1"/>
              <a:t>.Više </a:t>
            </a:r>
            <a:r>
              <a:rPr lang="hr-HR" sz="1700" i="1" dirty="0"/>
              <a:t>od 50 radnika iza pozornice potrebno je da pripreme ovu baletnu čaroliju.</a:t>
            </a:r>
          </a:p>
          <a:p>
            <a:pPr>
              <a:lnSpc>
                <a:spcPct val="110000"/>
              </a:lnSpc>
            </a:pPr>
            <a:endParaRPr lang="hr-HR" sz="1700" dirty="0"/>
          </a:p>
        </p:txBody>
      </p:sp>
      <p:pic>
        <p:nvPicPr>
          <p:cNvPr id="5" name="Picture 4" descr="A picture containing outdoor, snow, group, holding&#10;&#10;Description automatically generated">
            <a:extLst>
              <a:ext uri="{FF2B5EF4-FFF2-40B4-BE49-F238E27FC236}">
                <a16:creationId xmlns:a16="http://schemas.microsoft.com/office/drawing/2014/main" id="{DB100CB3-CB51-425C-A960-262A021A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94" y="515813"/>
            <a:ext cx="4074836" cy="2422497"/>
          </a:xfrm>
          <a:prstGeom prst="rect">
            <a:avLst/>
          </a:prstGeom>
        </p:spPr>
      </p:pic>
      <p:pic>
        <p:nvPicPr>
          <p:cNvPr id="7" name="Picture 6" descr="A picture containing outdoor, water, woman, snow&#10;&#10;Description automatically generated">
            <a:extLst>
              <a:ext uri="{FF2B5EF4-FFF2-40B4-BE49-F238E27FC236}">
                <a16:creationId xmlns:a16="http://schemas.microsoft.com/office/drawing/2014/main" id="{D5A5A4E0-4C9A-4BC1-9032-C8735EF04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94" y="3239670"/>
            <a:ext cx="4074836" cy="2289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768EB-5D72-40A3-8506-CD3323B1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C812C-EB02-4B75-90CA-3DA4F0F46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3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86DCC07D-0682-43DD-8E1D-A7E1A200A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323FE-7848-4CA6-B5B7-301E7C39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3446956" cy="1049235"/>
          </a:xfrm>
        </p:spPr>
        <p:txBody>
          <a:bodyPr>
            <a:normAutofit/>
          </a:bodyPr>
          <a:lstStyle/>
          <a:p>
            <a:r>
              <a:rPr lang="hr-HR" i="1"/>
              <a:t>BADNJA VEČER</a:t>
            </a:r>
            <a:endParaRPr lang="hr-HR" i="1" dirty="0"/>
          </a:p>
        </p:txBody>
      </p:sp>
      <p:cxnSp>
        <p:nvCxnSpPr>
          <p:cNvPr id="32" name="Straight Connector 24">
            <a:extLst>
              <a:ext uri="{FF2B5EF4-FFF2-40B4-BE49-F238E27FC236}">
                <a16:creationId xmlns:a16="http://schemas.microsoft.com/office/drawing/2014/main" id="{CFD2F77C-875F-41A0-8EBC-28434D7AB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1F733E-72CB-4790-8DDB-2B75BF2F0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B55A-D474-456B-A2BA-5E590DDED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3443408" cy="3450613"/>
          </a:xfrm>
        </p:spPr>
        <p:txBody>
          <a:bodyPr>
            <a:normAutofit/>
          </a:bodyPr>
          <a:lstStyle/>
          <a:p>
            <a:r>
              <a:rPr lang="hr-HR" i="1" dirty="0"/>
              <a:t>Bila je Badnja večer. U kući se obitelj okupljena oko velike jelke. Kćerkica Klara i njezin brat Fritz željno su očekivali goste. </a:t>
            </a:r>
          </a:p>
          <a:p>
            <a:r>
              <a:rPr lang="hr-HR" i="1" dirty="0"/>
              <a:t>Klara jedva čekala kada će doći njezin kum, gospodin Drosselemayer.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EA8F1B-01B9-48AC-B40A-3EB0C31BB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B42F96-B6DB-425D-B8A3-FC1A4ACC2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42320A8-F822-4BA4-801E-51C625DF1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0C6E496-D834-45C5-8AC6-056A372C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6" r="7993" b="-3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410908-06D9-49D7-AEF3-2C2522D64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EA4A9A-79FB-44BC-ABFC-59448E367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28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0993E-C53A-45F0-841D-3FE5FBD4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lang="hr-HR" i="1"/>
              <a:t>NAJDRAŽI GOST</a:t>
            </a:r>
            <a:endParaRPr lang="hr-HR" i="1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B9BC-D6E8-4482-BC7E-0FF70ACA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08909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i="1"/>
              <a:t>A onda je Klara ugledala najdražeg gosta, kuma gospodina Drosselemayera djeci najveća veselje, jer on uvije uveseljava obiteljske zabave koristeći različite čerolije.</a:t>
            </a:r>
          </a:p>
          <a:p>
            <a:pPr marL="0" indent="0">
              <a:buNone/>
            </a:pPr>
            <a:r>
              <a:rPr lang="hr-HR" i="1"/>
              <a:t>Na sebi je imao neobični šešir i lepršavu pelreinu.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90FB8CA-4481-4C9A-994A-83EF216F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2" r="-1" b="-1"/>
          <a:stretch/>
        </p:blipFill>
        <p:spPr>
          <a:xfrm>
            <a:off x="6094410" y="1740812"/>
            <a:ext cx="5708683" cy="32111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3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tching a band on stage in front of a curtain&#10;&#10;Description automatically generated">
            <a:extLst>
              <a:ext uri="{FF2B5EF4-FFF2-40B4-BE49-F238E27FC236}">
                <a16:creationId xmlns:a16="http://schemas.microsoft.com/office/drawing/2014/main" id="{FE1102CC-7332-4CBF-BE58-47FA49134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5" r="22202" b="1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5" name="Picture 4" descr="A group of people standing in front of a curtain&#10;&#10;Description automatically generated">
            <a:extLst>
              <a:ext uri="{FF2B5EF4-FFF2-40B4-BE49-F238E27FC236}">
                <a16:creationId xmlns:a16="http://schemas.microsoft.com/office/drawing/2014/main" id="{D24291B7-CF43-44D5-BC34-921E410F8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8" r="25273" b="-1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D634C27-B3A7-4C20-8DA7-FFCE9CD6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1266A2-FDDE-41E5-933E-7B6751FB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651" y="1518254"/>
            <a:ext cx="3927334" cy="1049235"/>
          </a:xfrm>
        </p:spPr>
        <p:txBody>
          <a:bodyPr>
            <a:normAutofit/>
          </a:bodyPr>
          <a:lstStyle/>
          <a:p>
            <a:r>
              <a:rPr lang="hr-HR" i="1">
                <a:solidFill>
                  <a:srgbClr val="FFFFFE"/>
                </a:solidFill>
              </a:rPr>
              <a:t>ŽIVE LUTKE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08F92-4AC6-47B2-955B-1979E4E5D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6761" y="1512707"/>
            <a:ext cx="0" cy="10521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0E3E6-8FB9-4889-93A6-0E09B0E5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651" y="2734690"/>
            <a:ext cx="3927334" cy="2602890"/>
          </a:xfrm>
        </p:spPr>
        <p:txBody>
          <a:bodyPr>
            <a:normAutofit/>
          </a:bodyPr>
          <a:lstStyle/>
          <a:p>
            <a:r>
              <a:rPr lang="hr-HR" i="1" dirty="0">
                <a:solidFill>
                  <a:srgbClr val="FFFFFE"/>
                </a:solidFill>
              </a:rPr>
              <a:t>Ovaj put kum je za iznenađenje donio dvije žive lutke Columbinu i Heraklinu, koje su na znak gospodina Drosselemayera plesale svoj ples i zabavljale goste.</a:t>
            </a:r>
          </a:p>
        </p:txBody>
      </p:sp>
    </p:spTree>
    <p:extLst>
      <p:ext uri="{BB962C8B-B14F-4D97-AF65-F5344CB8AC3E}">
        <p14:creationId xmlns:p14="http://schemas.microsoft.com/office/powerpoint/2010/main" val="254006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ECA0-7764-4D60-8BD0-95AC0857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>
            <a:normAutofit/>
          </a:bodyPr>
          <a:lstStyle/>
          <a:p>
            <a:r>
              <a:rPr lang="hr-HR" i="1" dirty="0"/>
              <a:t>DAROVI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05274-2BB1-4D10-B99D-16DF0A3F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182137"/>
            <a:ext cx="4086222" cy="3284210"/>
          </a:xfrm>
        </p:spPr>
        <p:txBody>
          <a:bodyPr>
            <a:normAutofit/>
          </a:bodyPr>
          <a:lstStyle/>
          <a:p>
            <a:r>
              <a:rPr lang="hr-HR" i="1"/>
              <a:t>Gospodin Drosselemayer ispod jelke stavio je darove za djecu.</a:t>
            </a:r>
          </a:p>
          <a:p>
            <a:r>
              <a:rPr lang="hr-HR" i="1"/>
              <a:t>Klarin  brat je dobio drveni mač, mala rođakinja prekrasnu lutku ukrašenu svjetlucavim vilinskim krilima, a malog bratića čekao je miš na navijanje koji je izgledao baš kao pravi.</a:t>
            </a:r>
          </a:p>
        </p:txBody>
      </p:sp>
      <p:pic>
        <p:nvPicPr>
          <p:cNvPr id="1029" name="Picture 5" descr="Slikovni rezultat za lutka sa srebrnim krilima">
            <a:hlinkClick r:id="rId2"/>
            <a:extLst>
              <a:ext uri="{FF2B5EF4-FFF2-40B4-BE49-F238E27FC236}">
                <a16:creationId xmlns:a16="http://schemas.microsoft.com/office/drawing/2014/main" id="{D5079B5F-1635-47D6-996A-F990E8F3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2189" y="2182137"/>
            <a:ext cx="2654466" cy="28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Slikovni rezultat za miš na navijanje igračka">
            <a:hlinkClick r:id="rId4"/>
            <a:extLst>
              <a:ext uri="{FF2B5EF4-FFF2-40B4-BE49-F238E27FC236}">
                <a16:creationId xmlns:a16="http://schemas.microsoft.com/office/drawing/2014/main" id="{06B819DC-9B05-43D1-A798-1747A899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496" y="1618822"/>
            <a:ext cx="3162487" cy="18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likovni rezultat za drveni mač">
            <a:hlinkClick r:id="rId6"/>
            <a:extLst>
              <a:ext uri="{FF2B5EF4-FFF2-40B4-BE49-F238E27FC236}">
                <a16:creationId xmlns:a16="http://schemas.microsoft.com/office/drawing/2014/main" id="{9DD1D765-90C3-4F3E-84D2-37709B04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497" y="3909788"/>
            <a:ext cx="3162486" cy="20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2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B4AF2BF8-65D4-43F1-BC9F-3FF136323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9" r="10082" b="-1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5" name="Picture 4" descr="A picture containing sport, dancer, person, man&#10;&#10;Description automatically generated">
            <a:extLst>
              <a:ext uri="{FF2B5EF4-FFF2-40B4-BE49-F238E27FC236}">
                <a16:creationId xmlns:a16="http://schemas.microsoft.com/office/drawing/2014/main" id="{AE379C05-EE16-4B8F-846A-7EFB70D62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44" r="1" b="4281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D634C27-B3A7-4C20-8DA7-FFCE9CD6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4ED0-0C56-4B07-AE31-3CA13DD7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651" y="1518254"/>
            <a:ext cx="3927334" cy="1049235"/>
          </a:xfrm>
        </p:spPr>
        <p:txBody>
          <a:bodyPr>
            <a:normAutofit/>
          </a:bodyPr>
          <a:lstStyle/>
          <a:p>
            <a:r>
              <a:rPr lang="hr-HR" i="1">
                <a:solidFill>
                  <a:srgbClr val="FFFFFE"/>
                </a:solidFill>
              </a:rPr>
              <a:t>KLARIN DAR - ORAŠAR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308F92-4AC6-47B2-955B-1979E4E5D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6761" y="1512707"/>
            <a:ext cx="0" cy="105216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6E3AC-9A73-4697-B049-874406CFA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651" y="2734690"/>
            <a:ext cx="3927334" cy="260289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i="1" dirty="0">
                <a:solidFill>
                  <a:srgbClr val="FFFFFE"/>
                </a:solidFill>
              </a:rPr>
              <a:t>Klara je dobila drobilo za orahe - Orašar. Izgledalo je kao lijepo dotjerani vojnik u sjajnoj uniformi s visokom kapom na glavi. Klari se jako sviodio dar. Veselo ga je uzela u ruke i poljubila svoga kuma.</a:t>
            </a:r>
          </a:p>
        </p:txBody>
      </p:sp>
    </p:spTree>
    <p:extLst>
      <p:ext uri="{BB962C8B-B14F-4D97-AF65-F5344CB8AC3E}">
        <p14:creationId xmlns:p14="http://schemas.microsoft.com/office/powerpoint/2010/main" val="320167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8AA4018-2914-4D90-8886-0DA99FFE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16175-7209-413C-8A2D-8954E361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5467239" cy="1049235"/>
          </a:xfrm>
        </p:spPr>
        <p:txBody>
          <a:bodyPr>
            <a:normAutofit/>
          </a:bodyPr>
          <a:lstStyle/>
          <a:p>
            <a:r>
              <a:rPr lang="hr-HR" i="1"/>
              <a:t>TUŽNA KLARA</a:t>
            </a:r>
            <a:endParaRPr lang="hr-HR" i="1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2917FF5-8752-47FC-84B5-2A0C9D74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02DA6EE2-4812-4B35-9FB0-E136A2CAF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7661-8902-4CFC-9324-C9838CB4E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/>
          </a:bodyPr>
          <a:lstStyle/>
          <a:p>
            <a:r>
              <a:rPr lang="hr-HR" i="1" dirty="0"/>
              <a:t>Tijekom večeri Klarin brat bio je zločest. Oštetio je Orašara. Klara plačući počne grliti svog lutka. </a:t>
            </a:r>
          </a:p>
          <a:p>
            <a:r>
              <a:rPr lang="hr-HR" i="1" dirty="0"/>
              <a:t>Gosti su polako počeli odlaziti i spuštala se dugoka noć.</a:t>
            </a:r>
          </a:p>
        </p:txBody>
      </p:sp>
      <p:pic>
        <p:nvPicPr>
          <p:cNvPr id="2051" name="Picture 3" descr="Slikovni rezultat za noć">
            <a:hlinkClick r:id="rId2"/>
            <a:extLst>
              <a:ext uri="{FF2B5EF4-FFF2-40B4-BE49-F238E27FC236}">
                <a16:creationId xmlns:a16="http://schemas.microsoft.com/office/drawing/2014/main" id="{C2ADFDD9-40BC-41B7-978D-D21193AC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3594" y="575478"/>
            <a:ext cx="4074836" cy="23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AA3DDCC-A1F3-4025-A1AC-5385D70D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594" y="3233298"/>
            <a:ext cx="4074836" cy="230228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9F768EB-5D72-40A3-8506-CD3323B1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30C812C-EB02-4B75-90CA-3DA4F0F46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48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68AA4018-2914-4D90-8886-0DA99FFE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CAC27-F16C-45C4-B5CA-68FDB1E3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20"/>
            <a:ext cx="5467239" cy="1049235"/>
          </a:xfrm>
        </p:spPr>
        <p:txBody>
          <a:bodyPr>
            <a:normAutofit/>
          </a:bodyPr>
          <a:lstStyle/>
          <a:p>
            <a:r>
              <a:rPr lang="hr-HR" i="1"/>
              <a:t>ZVUK PONOĆNOG ZVONCA....</a:t>
            </a:r>
            <a:endParaRPr lang="hr-HR" i="1" dirty="0"/>
          </a:p>
        </p:txBody>
      </p:sp>
      <p:cxnSp>
        <p:nvCxnSpPr>
          <p:cNvPr id="47" name="Straight Connector 37">
            <a:extLst>
              <a:ext uri="{FF2B5EF4-FFF2-40B4-BE49-F238E27FC236}">
                <a16:creationId xmlns:a16="http://schemas.microsoft.com/office/drawing/2014/main" id="{A2917FF5-8752-47FC-84B5-2A0C9D74D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2DA6EE2-4812-4B35-9FB0-E136A2CAF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8E3BE-9C03-4E30-8215-B9470D9E8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467239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 i="1" dirty="0"/>
              <a:t>Klara je otišla na počinak, ali nikako nije mogla zaspati. Kada su svi zaspali, tiho se došuljala pod božićnu jelku. Zagrlila je svog Orašara i zaspala.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Zvuk ponoćnog zvonca probudi Klaru. Sve igračke su neobično narasle. U tom času iz mračnih kuteva počnu izlaziti naoružani miševi. Umjesto lampica po sobi su zasjale mišje oči..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Pred Klarom se stvorio Kralj Miševa, osobito opasan sa zlatnom krunom na glavi.</a:t>
            </a:r>
          </a:p>
          <a:p>
            <a:pPr>
              <a:lnSpc>
                <a:spcPct val="110000"/>
              </a:lnSpc>
            </a:pPr>
            <a:r>
              <a:rPr lang="hr-HR" sz="1700" i="1" dirty="0"/>
              <a:t>Pozove mišju vojsku da otmu Klaru.</a:t>
            </a:r>
          </a:p>
        </p:txBody>
      </p:sp>
      <p:pic>
        <p:nvPicPr>
          <p:cNvPr id="5" name="Picture 4" descr="A picture containing person, sport, man, court&#10;&#10;Description automatically generated">
            <a:extLst>
              <a:ext uri="{FF2B5EF4-FFF2-40B4-BE49-F238E27FC236}">
                <a16:creationId xmlns:a16="http://schemas.microsoft.com/office/drawing/2014/main" id="{391C0164-7193-4C66-A68A-52D1A499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570" y="416605"/>
            <a:ext cx="3842993" cy="2683103"/>
          </a:xfrm>
          <a:prstGeom prst="rect">
            <a:avLst/>
          </a:prstGeom>
        </p:spPr>
      </p:pic>
      <p:pic>
        <p:nvPicPr>
          <p:cNvPr id="7" name="Picture 6" descr="A picture containing blue, table, cake, group&#10;&#10;Description automatically generated">
            <a:extLst>
              <a:ext uri="{FF2B5EF4-FFF2-40B4-BE49-F238E27FC236}">
                <a16:creationId xmlns:a16="http://schemas.microsoft.com/office/drawing/2014/main" id="{3BFFD28D-5815-4EBB-A820-812393D9E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93" y="3431947"/>
            <a:ext cx="4615487" cy="2683103"/>
          </a:xfrm>
          <a:prstGeom prst="rect">
            <a:avLst/>
          </a:prstGeom>
        </p:spPr>
      </p:pic>
      <p:pic>
        <p:nvPicPr>
          <p:cNvPr id="48" name="Picture 41">
            <a:extLst>
              <a:ext uri="{FF2B5EF4-FFF2-40B4-BE49-F238E27FC236}">
                <a16:creationId xmlns:a16="http://schemas.microsoft.com/office/drawing/2014/main" id="{F9F768EB-5D72-40A3-8506-CD3323B1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49" name="Straight Connector 43">
            <a:extLst>
              <a:ext uri="{FF2B5EF4-FFF2-40B4-BE49-F238E27FC236}">
                <a16:creationId xmlns:a16="http://schemas.microsoft.com/office/drawing/2014/main" id="{930C812C-EB02-4B75-90CA-3DA4F0F46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87238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1042</Words>
  <Application>Microsoft Office PowerPoint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Palatino Linotype</vt:lpstr>
      <vt:lpstr>Gallery</vt:lpstr>
      <vt:lpstr>ORAŠAR</vt:lpstr>
      <vt:lpstr>ORAŠAR</vt:lpstr>
      <vt:lpstr>BADNJA VEČER</vt:lpstr>
      <vt:lpstr>NAJDRAŽI GOST</vt:lpstr>
      <vt:lpstr>ŽIVE LUTKE</vt:lpstr>
      <vt:lpstr>DAROVI</vt:lpstr>
      <vt:lpstr>KLARIN DAR - ORAŠAR</vt:lpstr>
      <vt:lpstr>TUŽNA KLARA</vt:lpstr>
      <vt:lpstr>ZVUK PONOĆNOG ZVONCA....</vt:lpstr>
      <vt:lpstr>VELIKA BITKA</vt:lpstr>
      <vt:lpstr>KRALJEVIĆ ORAŠAR</vt:lpstr>
      <vt:lpstr>ČAROBNO PUTOVANJE</vt:lpstr>
      <vt:lpstr>ZEMLJA SLATKIŠA </vt:lpstr>
      <vt:lpstr>ŠEĆERNA VILA</vt:lpstr>
      <vt:lpstr>SVEČANA GOZBA</vt:lpstr>
      <vt:lpstr>SVEČANA GOZBA</vt:lpstr>
      <vt:lpstr>PLES ŠEĆERNE VILE I KRALJEVIĆA ORAŠARA</vt:lpstr>
      <vt:lpstr>POVRATAK</vt:lpstr>
      <vt:lpstr>ZANIMLJIVOSTI O BALETU ORAŠAR</vt:lpstr>
      <vt:lpstr>ZANIMLJIVOSTI O BALETU ORAŠAR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ORAŠAR</dc:title>
  <dc:creator>ibm</dc:creator>
  <cp:lastModifiedBy>ibm</cp:lastModifiedBy>
  <cp:revision>7</cp:revision>
  <dcterms:created xsi:type="dcterms:W3CDTF">2019-12-03T16:58:51Z</dcterms:created>
  <dcterms:modified xsi:type="dcterms:W3CDTF">2019-12-16T04:58:08Z</dcterms:modified>
</cp:coreProperties>
</file>