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6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63EEA-010B-4C01-A06C-5B9B1A492483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hr-HR"/>
        </a:p>
      </dgm:t>
    </dgm:pt>
    <dgm:pt modelId="{9C6D3876-D1FB-4CC1-B21D-905F75518413}">
      <dgm:prSet/>
      <dgm:spPr/>
      <dgm:t>
        <a:bodyPr/>
        <a:lstStyle/>
        <a:p>
          <a:pPr rtl="0"/>
          <a:r>
            <a:rPr lang="hr-HR" dirty="0"/>
            <a:t>TESLINA ZAVOJNICA</a:t>
          </a:r>
        </a:p>
      </dgm:t>
    </dgm:pt>
    <dgm:pt modelId="{8613E55C-EF55-42CD-8729-B693C7675333}" type="parTrans" cxnId="{4518E1F8-D690-45D5-87C2-262B3C93E021}">
      <dgm:prSet/>
      <dgm:spPr/>
      <dgm:t>
        <a:bodyPr/>
        <a:lstStyle/>
        <a:p>
          <a:endParaRPr lang="hr-HR"/>
        </a:p>
      </dgm:t>
    </dgm:pt>
    <dgm:pt modelId="{18069828-A01F-4989-BCCC-F858EA79EAFA}" type="sibTrans" cxnId="{4518E1F8-D690-45D5-87C2-262B3C93E021}">
      <dgm:prSet/>
      <dgm:spPr/>
      <dgm:t>
        <a:bodyPr/>
        <a:lstStyle/>
        <a:p>
          <a:endParaRPr lang="hr-HR"/>
        </a:p>
      </dgm:t>
    </dgm:pt>
    <dgm:pt modelId="{BEDEFDFE-9325-4FDA-B272-765707E57EDD}">
      <dgm:prSet/>
      <dgm:spPr/>
      <dgm:t>
        <a:bodyPr/>
        <a:lstStyle/>
        <a:p>
          <a:pPr rtl="0"/>
          <a:r>
            <a:rPr lang="hr-HR" dirty="0"/>
            <a:t>RASVJETA POMOĆU STRUJA VISOKE FREKVENCIJE</a:t>
          </a:r>
        </a:p>
      </dgm:t>
    </dgm:pt>
    <dgm:pt modelId="{5E5F8154-8604-4C5A-85A5-79FFE9F4F447}" type="parTrans" cxnId="{490A7BC1-96F7-4A2D-8673-164F1B481EA5}">
      <dgm:prSet/>
      <dgm:spPr/>
      <dgm:t>
        <a:bodyPr/>
        <a:lstStyle/>
        <a:p>
          <a:endParaRPr lang="hr-HR"/>
        </a:p>
      </dgm:t>
    </dgm:pt>
    <dgm:pt modelId="{A233FAC3-5E7A-4D19-BC9A-9AC6B59AB3F4}" type="sibTrans" cxnId="{490A7BC1-96F7-4A2D-8673-164F1B481EA5}">
      <dgm:prSet/>
      <dgm:spPr/>
      <dgm:t>
        <a:bodyPr/>
        <a:lstStyle/>
        <a:p>
          <a:endParaRPr lang="hr-HR"/>
        </a:p>
      </dgm:t>
    </dgm:pt>
    <dgm:pt modelId="{71D5E17F-CA07-4CE8-A28B-E8C2B3382E9D}">
      <dgm:prSet/>
      <dgm:spPr/>
      <dgm:t>
        <a:bodyPr/>
        <a:lstStyle/>
        <a:p>
          <a:pPr rtl="0"/>
          <a:r>
            <a:rPr lang="hr-HR"/>
            <a:t>SUSTAV BEŽIČNOG PRIJENOSA RADIOSIGNALA I ENERGIJE</a:t>
          </a:r>
        </a:p>
      </dgm:t>
    </dgm:pt>
    <dgm:pt modelId="{E31078BD-73B0-4B9A-96DE-C945C473A8AF}" type="parTrans" cxnId="{D6061084-72EF-4D23-AE64-6E207C63E3EB}">
      <dgm:prSet/>
      <dgm:spPr/>
      <dgm:t>
        <a:bodyPr/>
        <a:lstStyle/>
        <a:p>
          <a:endParaRPr lang="hr-HR"/>
        </a:p>
      </dgm:t>
    </dgm:pt>
    <dgm:pt modelId="{F641536A-0A89-4B26-9B2E-695520461D55}" type="sibTrans" cxnId="{D6061084-72EF-4D23-AE64-6E207C63E3EB}">
      <dgm:prSet/>
      <dgm:spPr/>
      <dgm:t>
        <a:bodyPr/>
        <a:lstStyle/>
        <a:p>
          <a:endParaRPr lang="hr-HR"/>
        </a:p>
      </dgm:t>
    </dgm:pt>
    <dgm:pt modelId="{A5D6891B-96FA-44EB-B4F7-CC87C328EAE8}">
      <dgm:prSet/>
      <dgm:spPr/>
      <dgm:t>
        <a:bodyPr/>
        <a:lstStyle/>
        <a:p>
          <a:pPr rtl="0"/>
          <a:r>
            <a:rPr lang="hr-HR"/>
            <a:t>DALJINSKO UPRAVLJANJE BRODOM</a:t>
          </a:r>
        </a:p>
      </dgm:t>
    </dgm:pt>
    <dgm:pt modelId="{B110FAB0-B7BF-471F-B30E-3A1A34774948}" type="parTrans" cxnId="{E431CAEC-8C39-4222-9427-97882618B9E8}">
      <dgm:prSet/>
      <dgm:spPr/>
      <dgm:t>
        <a:bodyPr/>
        <a:lstStyle/>
        <a:p>
          <a:endParaRPr lang="hr-HR"/>
        </a:p>
      </dgm:t>
    </dgm:pt>
    <dgm:pt modelId="{CE257A0A-3D3C-4FCF-8AB2-B872C86260DC}" type="sibTrans" cxnId="{E431CAEC-8C39-4222-9427-97882618B9E8}">
      <dgm:prSet/>
      <dgm:spPr/>
      <dgm:t>
        <a:bodyPr/>
        <a:lstStyle/>
        <a:p>
          <a:endParaRPr lang="hr-HR"/>
        </a:p>
      </dgm:t>
    </dgm:pt>
    <dgm:pt modelId="{B9D8273A-6D84-4B42-A49D-F2FABD71E8B2}">
      <dgm:prSet/>
      <dgm:spPr/>
      <dgm:t>
        <a:bodyPr/>
        <a:lstStyle/>
        <a:p>
          <a:pPr rtl="0"/>
          <a:r>
            <a:rPr lang="hr-HR"/>
            <a:t>TESLINA TURBINA</a:t>
          </a:r>
        </a:p>
      </dgm:t>
    </dgm:pt>
    <dgm:pt modelId="{C3BCEF42-15BE-4C54-BBF3-1E516745F730}" type="parTrans" cxnId="{22F1F6DA-B073-45C7-9B71-65322061BBAF}">
      <dgm:prSet/>
      <dgm:spPr/>
      <dgm:t>
        <a:bodyPr/>
        <a:lstStyle/>
        <a:p>
          <a:endParaRPr lang="hr-HR"/>
        </a:p>
      </dgm:t>
    </dgm:pt>
    <dgm:pt modelId="{085A87FD-02F4-45F6-BE79-6C2DEC07A21A}" type="sibTrans" cxnId="{22F1F6DA-B073-45C7-9B71-65322061BBAF}">
      <dgm:prSet/>
      <dgm:spPr/>
      <dgm:t>
        <a:bodyPr/>
        <a:lstStyle/>
        <a:p>
          <a:endParaRPr lang="hr-HR"/>
        </a:p>
      </dgm:t>
    </dgm:pt>
    <dgm:pt modelId="{67925B72-21C5-44A1-96A0-34739FF5017B}">
      <dgm:prSet/>
      <dgm:spPr/>
      <dgm:t>
        <a:bodyPr/>
        <a:lstStyle/>
        <a:p>
          <a:pPr rtl="0"/>
          <a:r>
            <a:rPr lang="hr-HR"/>
            <a:t>RADIO</a:t>
          </a:r>
        </a:p>
      </dgm:t>
    </dgm:pt>
    <dgm:pt modelId="{56397364-4CC9-4904-B313-AFDCABBFE49A}" type="parTrans" cxnId="{A40AD1BF-3578-4298-BB17-D3AA49B08D10}">
      <dgm:prSet/>
      <dgm:spPr/>
      <dgm:t>
        <a:bodyPr/>
        <a:lstStyle/>
        <a:p>
          <a:endParaRPr lang="hr-HR"/>
        </a:p>
      </dgm:t>
    </dgm:pt>
    <dgm:pt modelId="{EC731AD0-2C0A-49B9-BDB8-61A58DBB0A99}" type="sibTrans" cxnId="{A40AD1BF-3578-4298-BB17-D3AA49B08D10}">
      <dgm:prSet/>
      <dgm:spPr/>
      <dgm:t>
        <a:bodyPr/>
        <a:lstStyle/>
        <a:p>
          <a:endParaRPr lang="hr-HR"/>
        </a:p>
      </dgm:t>
    </dgm:pt>
    <dgm:pt modelId="{42DBB9E9-6E9E-4068-B15F-C4431CBB1F6A}">
      <dgm:prSet/>
      <dgm:spPr/>
      <dgm:t>
        <a:bodyPr/>
        <a:lstStyle/>
        <a:p>
          <a:pPr rtl="0"/>
          <a:r>
            <a:rPr lang="hr-HR"/>
            <a:t>SUSTAV VIŠEFAZNIH STRUJA I OKRETNO MAGNETSKO POLJE </a:t>
          </a:r>
        </a:p>
      </dgm:t>
    </dgm:pt>
    <dgm:pt modelId="{3E95FB6B-6702-4033-BAA8-403C614C1652}" type="parTrans" cxnId="{E89743C7-7543-4D0A-A629-550DDFC73B6D}">
      <dgm:prSet/>
      <dgm:spPr/>
      <dgm:t>
        <a:bodyPr/>
        <a:lstStyle/>
        <a:p>
          <a:endParaRPr lang="hr-HR"/>
        </a:p>
      </dgm:t>
    </dgm:pt>
    <dgm:pt modelId="{83C58C07-480A-4579-B2DA-5966FD5C2322}" type="sibTrans" cxnId="{E89743C7-7543-4D0A-A629-550DDFC73B6D}">
      <dgm:prSet/>
      <dgm:spPr/>
      <dgm:t>
        <a:bodyPr/>
        <a:lstStyle/>
        <a:p>
          <a:endParaRPr lang="hr-HR"/>
        </a:p>
      </dgm:t>
    </dgm:pt>
    <dgm:pt modelId="{B8A0CC1F-26F1-4FAD-AF29-A9C2194FD354}" type="pres">
      <dgm:prSet presAssocID="{E2563EEA-010B-4C01-A06C-5B9B1A492483}" presName="vert0" presStyleCnt="0">
        <dgm:presLayoutVars>
          <dgm:dir/>
          <dgm:animOne val="branch"/>
          <dgm:animLvl val="lvl"/>
        </dgm:presLayoutVars>
      </dgm:prSet>
      <dgm:spPr/>
    </dgm:pt>
    <dgm:pt modelId="{D68F42A3-11A0-46B8-A29A-6AA58306580D}" type="pres">
      <dgm:prSet presAssocID="{9C6D3876-D1FB-4CC1-B21D-905F75518413}" presName="thickLine" presStyleLbl="alignNode1" presStyleIdx="0" presStyleCnt="7"/>
      <dgm:spPr/>
    </dgm:pt>
    <dgm:pt modelId="{2E0F3860-6A2E-4149-A966-BF743B22672D}" type="pres">
      <dgm:prSet presAssocID="{9C6D3876-D1FB-4CC1-B21D-905F75518413}" presName="horz1" presStyleCnt="0"/>
      <dgm:spPr/>
    </dgm:pt>
    <dgm:pt modelId="{D452EC7C-FB99-47EE-9555-285D50684A65}" type="pres">
      <dgm:prSet presAssocID="{9C6D3876-D1FB-4CC1-B21D-905F75518413}" presName="tx1" presStyleLbl="revTx" presStyleIdx="0" presStyleCnt="7"/>
      <dgm:spPr/>
    </dgm:pt>
    <dgm:pt modelId="{90D3AE44-CF6D-4D13-BBA9-DAA96DEA57B6}" type="pres">
      <dgm:prSet presAssocID="{9C6D3876-D1FB-4CC1-B21D-905F75518413}" presName="vert1" presStyleCnt="0"/>
      <dgm:spPr/>
    </dgm:pt>
    <dgm:pt modelId="{A79E2C34-110C-4A27-B242-EEB341CB0C8F}" type="pres">
      <dgm:prSet presAssocID="{BEDEFDFE-9325-4FDA-B272-765707E57EDD}" presName="thickLine" presStyleLbl="alignNode1" presStyleIdx="1" presStyleCnt="7"/>
      <dgm:spPr/>
    </dgm:pt>
    <dgm:pt modelId="{E1C88DEA-02E9-4B39-A3A4-FB5649467214}" type="pres">
      <dgm:prSet presAssocID="{BEDEFDFE-9325-4FDA-B272-765707E57EDD}" presName="horz1" presStyleCnt="0"/>
      <dgm:spPr/>
    </dgm:pt>
    <dgm:pt modelId="{3337F6E8-3750-4405-AFB9-6EFC67B15E81}" type="pres">
      <dgm:prSet presAssocID="{BEDEFDFE-9325-4FDA-B272-765707E57EDD}" presName="tx1" presStyleLbl="revTx" presStyleIdx="1" presStyleCnt="7"/>
      <dgm:spPr/>
    </dgm:pt>
    <dgm:pt modelId="{AF83C0CB-C34E-43BB-8C2A-EA9259F404BE}" type="pres">
      <dgm:prSet presAssocID="{BEDEFDFE-9325-4FDA-B272-765707E57EDD}" presName="vert1" presStyleCnt="0"/>
      <dgm:spPr/>
    </dgm:pt>
    <dgm:pt modelId="{7A4FAB48-2A58-488B-90BD-B16C03E347A2}" type="pres">
      <dgm:prSet presAssocID="{71D5E17F-CA07-4CE8-A28B-E8C2B3382E9D}" presName="thickLine" presStyleLbl="alignNode1" presStyleIdx="2" presStyleCnt="7"/>
      <dgm:spPr/>
    </dgm:pt>
    <dgm:pt modelId="{F268804A-5097-4164-AB3D-E3478CE637C5}" type="pres">
      <dgm:prSet presAssocID="{71D5E17F-CA07-4CE8-A28B-E8C2B3382E9D}" presName="horz1" presStyleCnt="0"/>
      <dgm:spPr/>
    </dgm:pt>
    <dgm:pt modelId="{EE64F211-3A15-461A-9E5B-D59AADA6C19C}" type="pres">
      <dgm:prSet presAssocID="{71D5E17F-CA07-4CE8-A28B-E8C2B3382E9D}" presName="tx1" presStyleLbl="revTx" presStyleIdx="2" presStyleCnt="7"/>
      <dgm:spPr/>
    </dgm:pt>
    <dgm:pt modelId="{8E85F625-8132-45BD-A3A5-F4A2940DE0FF}" type="pres">
      <dgm:prSet presAssocID="{71D5E17F-CA07-4CE8-A28B-E8C2B3382E9D}" presName="vert1" presStyleCnt="0"/>
      <dgm:spPr/>
    </dgm:pt>
    <dgm:pt modelId="{B7E81970-9081-4147-B427-CD4300F42E5E}" type="pres">
      <dgm:prSet presAssocID="{A5D6891B-96FA-44EB-B4F7-CC87C328EAE8}" presName="thickLine" presStyleLbl="alignNode1" presStyleIdx="3" presStyleCnt="7"/>
      <dgm:spPr/>
    </dgm:pt>
    <dgm:pt modelId="{16DD487F-70D8-4401-9AA0-DA5AF9AEA02D}" type="pres">
      <dgm:prSet presAssocID="{A5D6891B-96FA-44EB-B4F7-CC87C328EAE8}" presName="horz1" presStyleCnt="0"/>
      <dgm:spPr/>
    </dgm:pt>
    <dgm:pt modelId="{94650DB8-52C3-4F52-B77A-BB63BDD5DF89}" type="pres">
      <dgm:prSet presAssocID="{A5D6891B-96FA-44EB-B4F7-CC87C328EAE8}" presName="tx1" presStyleLbl="revTx" presStyleIdx="3" presStyleCnt="7"/>
      <dgm:spPr/>
    </dgm:pt>
    <dgm:pt modelId="{8017349C-B058-4FBF-BF82-D695C8C65308}" type="pres">
      <dgm:prSet presAssocID="{A5D6891B-96FA-44EB-B4F7-CC87C328EAE8}" presName="vert1" presStyleCnt="0"/>
      <dgm:spPr/>
    </dgm:pt>
    <dgm:pt modelId="{4FF4E047-987F-4CA4-960B-3E388C7F1870}" type="pres">
      <dgm:prSet presAssocID="{B9D8273A-6D84-4B42-A49D-F2FABD71E8B2}" presName="thickLine" presStyleLbl="alignNode1" presStyleIdx="4" presStyleCnt="7"/>
      <dgm:spPr/>
    </dgm:pt>
    <dgm:pt modelId="{36168CA0-1794-40FA-A7BC-D94E8E4E4811}" type="pres">
      <dgm:prSet presAssocID="{B9D8273A-6D84-4B42-A49D-F2FABD71E8B2}" presName="horz1" presStyleCnt="0"/>
      <dgm:spPr/>
    </dgm:pt>
    <dgm:pt modelId="{3B57989F-C751-446E-8E88-BC5C6480F552}" type="pres">
      <dgm:prSet presAssocID="{B9D8273A-6D84-4B42-A49D-F2FABD71E8B2}" presName="tx1" presStyleLbl="revTx" presStyleIdx="4" presStyleCnt="7"/>
      <dgm:spPr/>
    </dgm:pt>
    <dgm:pt modelId="{C9DD9F5C-086E-478A-B705-BE86D94AFF62}" type="pres">
      <dgm:prSet presAssocID="{B9D8273A-6D84-4B42-A49D-F2FABD71E8B2}" presName="vert1" presStyleCnt="0"/>
      <dgm:spPr/>
    </dgm:pt>
    <dgm:pt modelId="{AF200079-E50F-4B3F-A0FA-17B2D740FA27}" type="pres">
      <dgm:prSet presAssocID="{67925B72-21C5-44A1-96A0-34739FF5017B}" presName="thickLine" presStyleLbl="alignNode1" presStyleIdx="5" presStyleCnt="7"/>
      <dgm:spPr/>
    </dgm:pt>
    <dgm:pt modelId="{3B0BF3B3-3C26-4B58-A980-1C4B0AE83BA5}" type="pres">
      <dgm:prSet presAssocID="{67925B72-21C5-44A1-96A0-34739FF5017B}" presName="horz1" presStyleCnt="0"/>
      <dgm:spPr/>
    </dgm:pt>
    <dgm:pt modelId="{D4F7F5F7-EE30-476C-994F-A9FA53594E45}" type="pres">
      <dgm:prSet presAssocID="{67925B72-21C5-44A1-96A0-34739FF5017B}" presName="tx1" presStyleLbl="revTx" presStyleIdx="5" presStyleCnt="7"/>
      <dgm:spPr/>
    </dgm:pt>
    <dgm:pt modelId="{3DCE021A-2B65-409C-8F14-D7C00FE391D7}" type="pres">
      <dgm:prSet presAssocID="{67925B72-21C5-44A1-96A0-34739FF5017B}" presName="vert1" presStyleCnt="0"/>
      <dgm:spPr/>
    </dgm:pt>
    <dgm:pt modelId="{BEFEC129-F96F-499F-81B4-1F45D05FF1F3}" type="pres">
      <dgm:prSet presAssocID="{42DBB9E9-6E9E-4068-B15F-C4431CBB1F6A}" presName="thickLine" presStyleLbl="alignNode1" presStyleIdx="6" presStyleCnt="7"/>
      <dgm:spPr/>
    </dgm:pt>
    <dgm:pt modelId="{634310CF-9D24-4985-A2E1-108BEDEFA99D}" type="pres">
      <dgm:prSet presAssocID="{42DBB9E9-6E9E-4068-B15F-C4431CBB1F6A}" presName="horz1" presStyleCnt="0"/>
      <dgm:spPr/>
    </dgm:pt>
    <dgm:pt modelId="{47D16254-F8A0-4ABB-9757-E63E2B528FFE}" type="pres">
      <dgm:prSet presAssocID="{42DBB9E9-6E9E-4068-B15F-C4431CBB1F6A}" presName="tx1" presStyleLbl="revTx" presStyleIdx="6" presStyleCnt="7"/>
      <dgm:spPr/>
    </dgm:pt>
    <dgm:pt modelId="{F119DD97-B371-48FC-BE37-D2D216BBB7CA}" type="pres">
      <dgm:prSet presAssocID="{42DBB9E9-6E9E-4068-B15F-C4431CBB1F6A}" presName="vert1" presStyleCnt="0"/>
      <dgm:spPr/>
    </dgm:pt>
  </dgm:ptLst>
  <dgm:cxnLst>
    <dgm:cxn modelId="{C5608017-751B-412D-8040-6A872FDF68CB}" type="presOf" srcId="{42DBB9E9-6E9E-4068-B15F-C4431CBB1F6A}" destId="{47D16254-F8A0-4ABB-9757-E63E2B528FFE}" srcOrd="0" destOrd="0" presId="urn:microsoft.com/office/officeart/2008/layout/LinedList"/>
    <dgm:cxn modelId="{7FF0121D-6667-4774-90DB-E60806B53BDD}" type="presOf" srcId="{B9D8273A-6D84-4B42-A49D-F2FABD71E8B2}" destId="{3B57989F-C751-446E-8E88-BC5C6480F552}" srcOrd="0" destOrd="0" presId="urn:microsoft.com/office/officeart/2008/layout/LinedList"/>
    <dgm:cxn modelId="{04D50C22-D271-4762-A532-0C13182C0829}" type="presOf" srcId="{67925B72-21C5-44A1-96A0-34739FF5017B}" destId="{D4F7F5F7-EE30-476C-994F-A9FA53594E45}" srcOrd="0" destOrd="0" presId="urn:microsoft.com/office/officeart/2008/layout/LinedList"/>
    <dgm:cxn modelId="{43A28829-71AF-4C17-AF3A-C7B4D8474AE5}" type="presOf" srcId="{9C6D3876-D1FB-4CC1-B21D-905F75518413}" destId="{D452EC7C-FB99-47EE-9555-285D50684A65}" srcOrd="0" destOrd="0" presId="urn:microsoft.com/office/officeart/2008/layout/LinedList"/>
    <dgm:cxn modelId="{D6061084-72EF-4D23-AE64-6E207C63E3EB}" srcId="{E2563EEA-010B-4C01-A06C-5B9B1A492483}" destId="{71D5E17F-CA07-4CE8-A28B-E8C2B3382E9D}" srcOrd="2" destOrd="0" parTransId="{E31078BD-73B0-4B9A-96DE-C945C473A8AF}" sibTransId="{F641536A-0A89-4B26-9B2E-695520461D55}"/>
    <dgm:cxn modelId="{AFC747A9-3F6A-4111-8DA8-B6C1A7425916}" type="presOf" srcId="{BEDEFDFE-9325-4FDA-B272-765707E57EDD}" destId="{3337F6E8-3750-4405-AFB9-6EFC67B15E81}" srcOrd="0" destOrd="0" presId="urn:microsoft.com/office/officeart/2008/layout/LinedList"/>
    <dgm:cxn modelId="{A40AD1BF-3578-4298-BB17-D3AA49B08D10}" srcId="{E2563EEA-010B-4C01-A06C-5B9B1A492483}" destId="{67925B72-21C5-44A1-96A0-34739FF5017B}" srcOrd="5" destOrd="0" parTransId="{56397364-4CC9-4904-B313-AFDCABBFE49A}" sibTransId="{EC731AD0-2C0A-49B9-BDB8-61A58DBB0A99}"/>
    <dgm:cxn modelId="{490A7BC1-96F7-4A2D-8673-164F1B481EA5}" srcId="{E2563EEA-010B-4C01-A06C-5B9B1A492483}" destId="{BEDEFDFE-9325-4FDA-B272-765707E57EDD}" srcOrd="1" destOrd="0" parTransId="{5E5F8154-8604-4C5A-85A5-79FFE9F4F447}" sibTransId="{A233FAC3-5E7A-4D19-BC9A-9AC6B59AB3F4}"/>
    <dgm:cxn modelId="{E89743C7-7543-4D0A-A629-550DDFC73B6D}" srcId="{E2563EEA-010B-4C01-A06C-5B9B1A492483}" destId="{42DBB9E9-6E9E-4068-B15F-C4431CBB1F6A}" srcOrd="6" destOrd="0" parTransId="{3E95FB6B-6702-4033-BAA8-403C614C1652}" sibTransId="{83C58C07-480A-4579-B2DA-5966FD5C2322}"/>
    <dgm:cxn modelId="{DD31A4D8-4F58-4357-9A88-121F4EF1C712}" type="presOf" srcId="{71D5E17F-CA07-4CE8-A28B-E8C2B3382E9D}" destId="{EE64F211-3A15-461A-9E5B-D59AADA6C19C}" srcOrd="0" destOrd="0" presId="urn:microsoft.com/office/officeart/2008/layout/LinedList"/>
    <dgm:cxn modelId="{22F1F6DA-B073-45C7-9B71-65322061BBAF}" srcId="{E2563EEA-010B-4C01-A06C-5B9B1A492483}" destId="{B9D8273A-6D84-4B42-A49D-F2FABD71E8B2}" srcOrd="4" destOrd="0" parTransId="{C3BCEF42-15BE-4C54-BBF3-1E516745F730}" sibTransId="{085A87FD-02F4-45F6-BE79-6C2DEC07A21A}"/>
    <dgm:cxn modelId="{505E1DE1-0C25-4A8C-981C-779AF71E15FD}" type="presOf" srcId="{A5D6891B-96FA-44EB-B4F7-CC87C328EAE8}" destId="{94650DB8-52C3-4F52-B77A-BB63BDD5DF89}" srcOrd="0" destOrd="0" presId="urn:microsoft.com/office/officeart/2008/layout/LinedList"/>
    <dgm:cxn modelId="{3382A1E9-D934-4136-B77E-00C16CBD879A}" type="presOf" srcId="{E2563EEA-010B-4C01-A06C-5B9B1A492483}" destId="{B8A0CC1F-26F1-4FAD-AF29-A9C2194FD354}" srcOrd="0" destOrd="0" presId="urn:microsoft.com/office/officeart/2008/layout/LinedList"/>
    <dgm:cxn modelId="{E431CAEC-8C39-4222-9427-97882618B9E8}" srcId="{E2563EEA-010B-4C01-A06C-5B9B1A492483}" destId="{A5D6891B-96FA-44EB-B4F7-CC87C328EAE8}" srcOrd="3" destOrd="0" parTransId="{B110FAB0-B7BF-471F-B30E-3A1A34774948}" sibTransId="{CE257A0A-3D3C-4FCF-8AB2-B872C86260DC}"/>
    <dgm:cxn modelId="{4518E1F8-D690-45D5-87C2-262B3C93E021}" srcId="{E2563EEA-010B-4C01-A06C-5B9B1A492483}" destId="{9C6D3876-D1FB-4CC1-B21D-905F75518413}" srcOrd="0" destOrd="0" parTransId="{8613E55C-EF55-42CD-8729-B693C7675333}" sibTransId="{18069828-A01F-4989-BCCC-F858EA79EAFA}"/>
    <dgm:cxn modelId="{41B88F60-2F6A-42AF-A59C-FA38490456B1}" type="presParOf" srcId="{B8A0CC1F-26F1-4FAD-AF29-A9C2194FD354}" destId="{D68F42A3-11A0-46B8-A29A-6AA58306580D}" srcOrd="0" destOrd="0" presId="urn:microsoft.com/office/officeart/2008/layout/LinedList"/>
    <dgm:cxn modelId="{63071215-DF9A-4470-A8F0-9BB37A8F227A}" type="presParOf" srcId="{B8A0CC1F-26F1-4FAD-AF29-A9C2194FD354}" destId="{2E0F3860-6A2E-4149-A966-BF743B22672D}" srcOrd="1" destOrd="0" presId="urn:microsoft.com/office/officeart/2008/layout/LinedList"/>
    <dgm:cxn modelId="{0DC0B25B-FC90-42BB-BE2C-EE6EC6CB9856}" type="presParOf" srcId="{2E0F3860-6A2E-4149-A966-BF743B22672D}" destId="{D452EC7C-FB99-47EE-9555-285D50684A65}" srcOrd="0" destOrd="0" presId="urn:microsoft.com/office/officeart/2008/layout/LinedList"/>
    <dgm:cxn modelId="{7D6BCF5B-4760-4AC6-93B5-5F91C293BF7D}" type="presParOf" srcId="{2E0F3860-6A2E-4149-A966-BF743B22672D}" destId="{90D3AE44-CF6D-4D13-BBA9-DAA96DEA57B6}" srcOrd="1" destOrd="0" presId="urn:microsoft.com/office/officeart/2008/layout/LinedList"/>
    <dgm:cxn modelId="{C008DD8C-4D57-4E50-A54E-F40B0DEDEEE1}" type="presParOf" srcId="{B8A0CC1F-26F1-4FAD-AF29-A9C2194FD354}" destId="{A79E2C34-110C-4A27-B242-EEB341CB0C8F}" srcOrd="2" destOrd="0" presId="urn:microsoft.com/office/officeart/2008/layout/LinedList"/>
    <dgm:cxn modelId="{8916524E-1810-48BD-B74A-BF4F90B3999C}" type="presParOf" srcId="{B8A0CC1F-26F1-4FAD-AF29-A9C2194FD354}" destId="{E1C88DEA-02E9-4B39-A3A4-FB5649467214}" srcOrd="3" destOrd="0" presId="urn:microsoft.com/office/officeart/2008/layout/LinedList"/>
    <dgm:cxn modelId="{083B2B91-F3DB-4AA3-BB14-1AD9BDD76B77}" type="presParOf" srcId="{E1C88DEA-02E9-4B39-A3A4-FB5649467214}" destId="{3337F6E8-3750-4405-AFB9-6EFC67B15E81}" srcOrd="0" destOrd="0" presId="urn:microsoft.com/office/officeart/2008/layout/LinedList"/>
    <dgm:cxn modelId="{9BDDFF0D-4488-4117-88F7-2B6FB0BEC63E}" type="presParOf" srcId="{E1C88DEA-02E9-4B39-A3A4-FB5649467214}" destId="{AF83C0CB-C34E-43BB-8C2A-EA9259F404BE}" srcOrd="1" destOrd="0" presId="urn:microsoft.com/office/officeart/2008/layout/LinedList"/>
    <dgm:cxn modelId="{61A43188-B7FA-481B-B6AE-9B6970C9A8DF}" type="presParOf" srcId="{B8A0CC1F-26F1-4FAD-AF29-A9C2194FD354}" destId="{7A4FAB48-2A58-488B-90BD-B16C03E347A2}" srcOrd="4" destOrd="0" presId="urn:microsoft.com/office/officeart/2008/layout/LinedList"/>
    <dgm:cxn modelId="{8946A5B9-F94B-4AE0-8251-8FD0B03929C5}" type="presParOf" srcId="{B8A0CC1F-26F1-4FAD-AF29-A9C2194FD354}" destId="{F268804A-5097-4164-AB3D-E3478CE637C5}" srcOrd="5" destOrd="0" presId="urn:microsoft.com/office/officeart/2008/layout/LinedList"/>
    <dgm:cxn modelId="{120510D4-D12A-4DB4-B36C-57226A872EEB}" type="presParOf" srcId="{F268804A-5097-4164-AB3D-E3478CE637C5}" destId="{EE64F211-3A15-461A-9E5B-D59AADA6C19C}" srcOrd="0" destOrd="0" presId="urn:microsoft.com/office/officeart/2008/layout/LinedList"/>
    <dgm:cxn modelId="{68874F21-2567-4C6B-A365-D515F36B4692}" type="presParOf" srcId="{F268804A-5097-4164-AB3D-E3478CE637C5}" destId="{8E85F625-8132-45BD-A3A5-F4A2940DE0FF}" srcOrd="1" destOrd="0" presId="urn:microsoft.com/office/officeart/2008/layout/LinedList"/>
    <dgm:cxn modelId="{1F2C64F5-B0A8-4A1D-A6D4-81B6FD55EE55}" type="presParOf" srcId="{B8A0CC1F-26F1-4FAD-AF29-A9C2194FD354}" destId="{B7E81970-9081-4147-B427-CD4300F42E5E}" srcOrd="6" destOrd="0" presId="urn:microsoft.com/office/officeart/2008/layout/LinedList"/>
    <dgm:cxn modelId="{9AE8FB37-8C88-4481-88CF-FD60D55A2517}" type="presParOf" srcId="{B8A0CC1F-26F1-4FAD-AF29-A9C2194FD354}" destId="{16DD487F-70D8-4401-9AA0-DA5AF9AEA02D}" srcOrd="7" destOrd="0" presId="urn:microsoft.com/office/officeart/2008/layout/LinedList"/>
    <dgm:cxn modelId="{D97A84E3-19DB-457C-9282-D582D127B54F}" type="presParOf" srcId="{16DD487F-70D8-4401-9AA0-DA5AF9AEA02D}" destId="{94650DB8-52C3-4F52-B77A-BB63BDD5DF89}" srcOrd="0" destOrd="0" presId="urn:microsoft.com/office/officeart/2008/layout/LinedList"/>
    <dgm:cxn modelId="{6EB97BCC-CE42-4BEB-B68A-758D2C22DF0A}" type="presParOf" srcId="{16DD487F-70D8-4401-9AA0-DA5AF9AEA02D}" destId="{8017349C-B058-4FBF-BF82-D695C8C65308}" srcOrd="1" destOrd="0" presId="urn:microsoft.com/office/officeart/2008/layout/LinedList"/>
    <dgm:cxn modelId="{23B067E5-B0F3-461B-BAD6-9762BD5C5485}" type="presParOf" srcId="{B8A0CC1F-26F1-4FAD-AF29-A9C2194FD354}" destId="{4FF4E047-987F-4CA4-960B-3E388C7F1870}" srcOrd="8" destOrd="0" presId="urn:microsoft.com/office/officeart/2008/layout/LinedList"/>
    <dgm:cxn modelId="{E469078C-9AE0-4A95-90CB-24C5B7A14824}" type="presParOf" srcId="{B8A0CC1F-26F1-4FAD-AF29-A9C2194FD354}" destId="{36168CA0-1794-40FA-A7BC-D94E8E4E4811}" srcOrd="9" destOrd="0" presId="urn:microsoft.com/office/officeart/2008/layout/LinedList"/>
    <dgm:cxn modelId="{BFF92F81-5B67-4954-8D71-A3A2353C973E}" type="presParOf" srcId="{36168CA0-1794-40FA-A7BC-D94E8E4E4811}" destId="{3B57989F-C751-446E-8E88-BC5C6480F552}" srcOrd="0" destOrd="0" presId="urn:microsoft.com/office/officeart/2008/layout/LinedList"/>
    <dgm:cxn modelId="{0B50F68B-E683-4574-9F72-0D74CCC0CD69}" type="presParOf" srcId="{36168CA0-1794-40FA-A7BC-D94E8E4E4811}" destId="{C9DD9F5C-086E-478A-B705-BE86D94AFF62}" srcOrd="1" destOrd="0" presId="urn:microsoft.com/office/officeart/2008/layout/LinedList"/>
    <dgm:cxn modelId="{3AD94F84-8A7F-48D5-95BF-44B0E1423237}" type="presParOf" srcId="{B8A0CC1F-26F1-4FAD-AF29-A9C2194FD354}" destId="{AF200079-E50F-4B3F-A0FA-17B2D740FA27}" srcOrd="10" destOrd="0" presId="urn:microsoft.com/office/officeart/2008/layout/LinedList"/>
    <dgm:cxn modelId="{9EFAD662-EA71-487E-82E2-43A49BCCA7AD}" type="presParOf" srcId="{B8A0CC1F-26F1-4FAD-AF29-A9C2194FD354}" destId="{3B0BF3B3-3C26-4B58-A980-1C4B0AE83BA5}" srcOrd="11" destOrd="0" presId="urn:microsoft.com/office/officeart/2008/layout/LinedList"/>
    <dgm:cxn modelId="{AE9EAF60-829F-4D83-A9B6-E18F6F07A1E8}" type="presParOf" srcId="{3B0BF3B3-3C26-4B58-A980-1C4B0AE83BA5}" destId="{D4F7F5F7-EE30-476C-994F-A9FA53594E45}" srcOrd="0" destOrd="0" presId="urn:microsoft.com/office/officeart/2008/layout/LinedList"/>
    <dgm:cxn modelId="{1CBC309D-CAD9-4E85-BC74-4CA3F1E0D05A}" type="presParOf" srcId="{3B0BF3B3-3C26-4B58-A980-1C4B0AE83BA5}" destId="{3DCE021A-2B65-409C-8F14-D7C00FE391D7}" srcOrd="1" destOrd="0" presId="urn:microsoft.com/office/officeart/2008/layout/LinedList"/>
    <dgm:cxn modelId="{69DF3B10-82D6-4428-BE5B-207E2FAA971E}" type="presParOf" srcId="{B8A0CC1F-26F1-4FAD-AF29-A9C2194FD354}" destId="{BEFEC129-F96F-499F-81B4-1F45D05FF1F3}" srcOrd="12" destOrd="0" presId="urn:microsoft.com/office/officeart/2008/layout/LinedList"/>
    <dgm:cxn modelId="{C215F3E2-7A32-4D2D-8FC3-67F94B72D45A}" type="presParOf" srcId="{B8A0CC1F-26F1-4FAD-AF29-A9C2194FD354}" destId="{634310CF-9D24-4985-A2E1-108BEDEFA99D}" srcOrd="13" destOrd="0" presId="urn:microsoft.com/office/officeart/2008/layout/LinedList"/>
    <dgm:cxn modelId="{BD867022-1125-4F4F-A2D1-05D75979529F}" type="presParOf" srcId="{634310CF-9D24-4985-A2E1-108BEDEFA99D}" destId="{47D16254-F8A0-4ABB-9757-E63E2B528FFE}" srcOrd="0" destOrd="0" presId="urn:microsoft.com/office/officeart/2008/layout/LinedList"/>
    <dgm:cxn modelId="{52791066-5C02-48F7-B6D4-5CD7F64A1B18}" type="presParOf" srcId="{634310CF-9D24-4985-A2E1-108BEDEFA99D}" destId="{F119DD97-B371-48FC-BE37-D2D216BBB7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F42A3-11A0-46B8-A29A-6AA58306580D}">
      <dsp:nvSpPr>
        <dsp:cNvPr id="0" name=""/>
        <dsp:cNvSpPr/>
      </dsp:nvSpPr>
      <dsp:spPr>
        <a:xfrm>
          <a:off x="0" y="479"/>
          <a:ext cx="10058399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2EC7C-FB99-47EE-9555-285D50684A65}">
      <dsp:nvSpPr>
        <dsp:cNvPr id="0" name=""/>
        <dsp:cNvSpPr/>
      </dsp:nvSpPr>
      <dsp:spPr>
        <a:xfrm>
          <a:off x="0" y="479"/>
          <a:ext cx="10058399" cy="56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TESLINA ZAVOJNICA</a:t>
          </a:r>
        </a:p>
      </dsp:txBody>
      <dsp:txXfrm>
        <a:off x="0" y="479"/>
        <a:ext cx="10058399" cy="561565"/>
      </dsp:txXfrm>
    </dsp:sp>
    <dsp:sp modelId="{A79E2C34-110C-4A27-B242-EEB341CB0C8F}">
      <dsp:nvSpPr>
        <dsp:cNvPr id="0" name=""/>
        <dsp:cNvSpPr/>
      </dsp:nvSpPr>
      <dsp:spPr>
        <a:xfrm>
          <a:off x="0" y="562045"/>
          <a:ext cx="10058399" cy="0"/>
        </a:xfrm>
        <a:prstGeom prst="line">
          <a:avLst/>
        </a:prstGeom>
        <a:solidFill>
          <a:schemeClr val="accent1">
            <a:shade val="50000"/>
            <a:hueOff val="36856"/>
            <a:satOff val="4977"/>
            <a:lumOff val="9853"/>
            <a:alphaOff val="0"/>
          </a:schemeClr>
        </a:solidFill>
        <a:ln w="12700" cap="flat" cmpd="sng" algn="ctr">
          <a:solidFill>
            <a:schemeClr val="accent1">
              <a:shade val="50000"/>
              <a:hueOff val="36856"/>
              <a:satOff val="4977"/>
              <a:lumOff val="9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7F6E8-3750-4405-AFB9-6EFC67B15E81}">
      <dsp:nvSpPr>
        <dsp:cNvPr id="0" name=""/>
        <dsp:cNvSpPr/>
      </dsp:nvSpPr>
      <dsp:spPr>
        <a:xfrm>
          <a:off x="0" y="562045"/>
          <a:ext cx="10058399" cy="56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RASVJETA POMOĆU STRUJA VISOKE FREKVENCIJE</a:t>
          </a:r>
        </a:p>
      </dsp:txBody>
      <dsp:txXfrm>
        <a:off x="0" y="562045"/>
        <a:ext cx="10058399" cy="561565"/>
      </dsp:txXfrm>
    </dsp:sp>
    <dsp:sp modelId="{7A4FAB48-2A58-488B-90BD-B16C03E347A2}">
      <dsp:nvSpPr>
        <dsp:cNvPr id="0" name=""/>
        <dsp:cNvSpPr/>
      </dsp:nvSpPr>
      <dsp:spPr>
        <a:xfrm>
          <a:off x="0" y="1123611"/>
          <a:ext cx="10058399" cy="0"/>
        </a:xfrm>
        <a:prstGeom prst="line">
          <a:avLst/>
        </a:prstGeom>
        <a:solidFill>
          <a:schemeClr val="accent1">
            <a:shade val="50000"/>
            <a:hueOff val="73712"/>
            <a:satOff val="9953"/>
            <a:lumOff val="19706"/>
            <a:alphaOff val="0"/>
          </a:schemeClr>
        </a:solidFill>
        <a:ln w="12700" cap="flat" cmpd="sng" algn="ctr">
          <a:solidFill>
            <a:schemeClr val="accent1">
              <a:shade val="50000"/>
              <a:hueOff val="73712"/>
              <a:satOff val="9953"/>
              <a:lumOff val="19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4F211-3A15-461A-9E5B-D59AADA6C19C}">
      <dsp:nvSpPr>
        <dsp:cNvPr id="0" name=""/>
        <dsp:cNvSpPr/>
      </dsp:nvSpPr>
      <dsp:spPr>
        <a:xfrm>
          <a:off x="0" y="1123611"/>
          <a:ext cx="10058399" cy="56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SUSTAV BEŽIČNOG PRIJENOSA RADIOSIGNALA I ENERGIJE</a:t>
          </a:r>
        </a:p>
      </dsp:txBody>
      <dsp:txXfrm>
        <a:off x="0" y="1123611"/>
        <a:ext cx="10058399" cy="561565"/>
      </dsp:txXfrm>
    </dsp:sp>
    <dsp:sp modelId="{B7E81970-9081-4147-B427-CD4300F42E5E}">
      <dsp:nvSpPr>
        <dsp:cNvPr id="0" name=""/>
        <dsp:cNvSpPr/>
      </dsp:nvSpPr>
      <dsp:spPr>
        <a:xfrm>
          <a:off x="0" y="1685177"/>
          <a:ext cx="10058399" cy="0"/>
        </a:xfrm>
        <a:prstGeom prst="line">
          <a:avLst/>
        </a:prstGeom>
        <a:solidFill>
          <a:schemeClr val="accent1">
            <a:shade val="50000"/>
            <a:hueOff val="110568"/>
            <a:satOff val="14930"/>
            <a:lumOff val="29559"/>
            <a:alphaOff val="0"/>
          </a:schemeClr>
        </a:solidFill>
        <a:ln w="12700" cap="flat" cmpd="sng" algn="ctr">
          <a:solidFill>
            <a:schemeClr val="accent1">
              <a:shade val="50000"/>
              <a:hueOff val="110568"/>
              <a:satOff val="14930"/>
              <a:lumOff val="295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50DB8-52C3-4F52-B77A-BB63BDD5DF89}">
      <dsp:nvSpPr>
        <dsp:cNvPr id="0" name=""/>
        <dsp:cNvSpPr/>
      </dsp:nvSpPr>
      <dsp:spPr>
        <a:xfrm>
          <a:off x="0" y="1685177"/>
          <a:ext cx="10058399" cy="56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DALJINSKO UPRAVLJANJE BRODOM</a:t>
          </a:r>
        </a:p>
      </dsp:txBody>
      <dsp:txXfrm>
        <a:off x="0" y="1685177"/>
        <a:ext cx="10058399" cy="561565"/>
      </dsp:txXfrm>
    </dsp:sp>
    <dsp:sp modelId="{4FF4E047-987F-4CA4-960B-3E388C7F1870}">
      <dsp:nvSpPr>
        <dsp:cNvPr id="0" name=""/>
        <dsp:cNvSpPr/>
      </dsp:nvSpPr>
      <dsp:spPr>
        <a:xfrm>
          <a:off x="0" y="2246742"/>
          <a:ext cx="10058399" cy="0"/>
        </a:xfrm>
        <a:prstGeom prst="line">
          <a:avLst/>
        </a:prstGeom>
        <a:solidFill>
          <a:schemeClr val="accent1">
            <a:shade val="50000"/>
            <a:hueOff val="110568"/>
            <a:satOff val="14930"/>
            <a:lumOff val="29559"/>
            <a:alphaOff val="0"/>
          </a:schemeClr>
        </a:solidFill>
        <a:ln w="12700" cap="flat" cmpd="sng" algn="ctr">
          <a:solidFill>
            <a:schemeClr val="accent1">
              <a:shade val="50000"/>
              <a:hueOff val="110568"/>
              <a:satOff val="14930"/>
              <a:lumOff val="295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7989F-C751-446E-8E88-BC5C6480F552}">
      <dsp:nvSpPr>
        <dsp:cNvPr id="0" name=""/>
        <dsp:cNvSpPr/>
      </dsp:nvSpPr>
      <dsp:spPr>
        <a:xfrm>
          <a:off x="0" y="2246742"/>
          <a:ext cx="10058399" cy="56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TESLINA TURBINA</a:t>
          </a:r>
        </a:p>
      </dsp:txBody>
      <dsp:txXfrm>
        <a:off x="0" y="2246742"/>
        <a:ext cx="10058399" cy="561565"/>
      </dsp:txXfrm>
    </dsp:sp>
    <dsp:sp modelId="{AF200079-E50F-4B3F-A0FA-17B2D740FA27}">
      <dsp:nvSpPr>
        <dsp:cNvPr id="0" name=""/>
        <dsp:cNvSpPr/>
      </dsp:nvSpPr>
      <dsp:spPr>
        <a:xfrm>
          <a:off x="0" y="2808308"/>
          <a:ext cx="10058399" cy="0"/>
        </a:xfrm>
        <a:prstGeom prst="line">
          <a:avLst/>
        </a:prstGeom>
        <a:solidFill>
          <a:schemeClr val="accent1">
            <a:shade val="50000"/>
            <a:hueOff val="73712"/>
            <a:satOff val="9953"/>
            <a:lumOff val="19706"/>
            <a:alphaOff val="0"/>
          </a:schemeClr>
        </a:solidFill>
        <a:ln w="12700" cap="flat" cmpd="sng" algn="ctr">
          <a:solidFill>
            <a:schemeClr val="accent1">
              <a:shade val="50000"/>
              <a:hueOff val="73712"/>
              <a:satOff val="9953"/>
              <a:lumOff val="19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7F5F7-EE30-476C-994F-A9FA53594E45}">
      <dsp:nvSpPr>
        <dsp:cNvPr id="0" name=""/>
        <dsp:cNvSpPr/>
      </dsp:nvSpPr>
      <dsp:spPr>
        <a:xfrm>
          <a:off x="0" y="2808308"/>
          <a:ext cx="10058399" cy="56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RADIO</a:t>
          </a:r>
        </a:p>
      </dsp:txBody>
      <dsp:txXfrm>
        <a:off x="0" y="2808308"/>
        <a:ext cx="10058399" cy="561565"/>
      </dsp:txXfrm>
    </dsp:sp>
    <dsp:sp modelId="{BEFEC129-F96F-499F-81B4-1F45D05FF1F3}">
      <dsp:nvSpPr>
        <dsp:cNvPr id="0" name=""/>
        <dsp:cNvSpPr/>
      </dsp:nvSpPr>
      <dsp:spPr>
        <a:xfrm>
          <a:off x="0" y="3369874"/>
          <a:ext cx="10058399" cy="0"/>
        </a:xfrm>
        <a:prstGeom prst="line">
          <a:avLst/>
        </a:prstGeom>
        <a:solidFill>
          <a:schemeClr val="accent1">
            <a:shade val="50000"/>
            <a:hueOff val="36856"/>
            <a:satOff val="4977"/>
            <a:lumOff val="9853"/>
            <a:alphaOff val="0"/>
          </a:schemeClr>
        </a:solidFill>
        <a:ln w="12700" cap="flat" cmpd="sng" algn="ctr">
          <a:solidFill>
            <a:schemeClr val="accent1">
              <a:shade val="50000"/>
              <a:hueOff val="36856"/>
              <a:satOff val="4977"/>
              <a:lumOff val="9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16254-F8A0-4ABB-9757-E63E2B528FFE}">
      <dsp:nvSpPr>
        <dsp:cNvPr id="0" name=""/>
        <dsp:cNvSpPr/>
      </dsp:nvSpPr>
      <dsp:spPr>
        <a:xfrm>
          <a:off x="0" y="3369874"/>
          <a:ext cx="10058399" cy="561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SUSTAV VIŠEFAZNIH STRUJA I OKRETNO MAGNETSKO POLJE </a:t>
          </a:r>
        </a:p>
      </dsp:txBody>
      <dsp:txXfrm>
        <a:off x="0" y="3369874"/>
        <a:ext cx="10058399" cy="561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2601E-1D91-443B-A5F0-7C9D305C7B67}" type="datetimeFigureOut">
              <a:rPr lang="hr-HR" smtClean="0"/>
              <a:t>2.12.2017.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25A7-D767-4471-A5A6-4BC237A0E1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931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163611F-6061-490F-9C65-9649AAD9658D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70A4B4-91BE-4D0F-95AA-649CB235133C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5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7AB56-947C-4A59-BF50-27EF88CB5B65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6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F6CB26-F406-4B57-A8D7-6EA86D05971E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7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337FBDA-3FD6-4818-9B87-79E36870131E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1910D2-A4BC-4E04-B8FA-A17279B84899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0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21FF47-C858-4F08-864A-6C43A271402F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5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CEC171-AF65-4109-AA45-691259FCACA5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9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62F22E-0434-4F92-8FB2-2C0B94D60989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8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E63AB5-7930-41F2-B480-9372FC281D01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069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CC92DEA-3C7D-4359-BCAB-17BA6E9B0B11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4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C6D25E0-FC3E-4BA6-879F-D9BB33B9E278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1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Svijet nakon tesle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61708" y="4682063"/>
            <a:ext cx="9070848" cy="457201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Nina </a:t>
            </a:r>
            <a:r>
              <a:rPr lang="hr-HR" dirty="0" err="1"/>
              <a:t>Miškulin</a:t>
            </a:r>
            <a:r>
              <a:rPr lang="hr-HR" dirty="0"/>
              <a:t> 8.a</a:t>
            </a:r>
          </a:p>
          <a:p>
            <a:r>
              <a:rPr lang="hr-HR" dirty="0"/>
              <a:t> Osnovna Škola Stjepana Antolovića, </a:t>
            </a:r>
            <a:r>
              <a:rPr lang="hr-HR" dirty="0" err="1"/>
              <a:t>Privlaka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324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563983" y="1859340"/>
            <a:ext cx="50640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latin typeface="Californian FB" panose="0207040306080B030204" pitchFamily="18" charset="0"/>
              </a:rPr>
              <a:t>„I </a:t>
            </a:r>
            <a:r>
              <a:rPr lang="hr-HR" sz="2800" dirty="0" err="1">
                <a:latin typeface="Californian FB" panose="0207040306080B030204" pitchFamily="18" charset="0"/>
              </a:rPr>
              <a:t>don’t</a:t>
            </a:r>
            <a:r>
              <a:rPr lang="hr-HR" sz="2800" dirty="0">
                <a:latin typeface="Californian FB" panose="0207040306080B030204" pitchFamily="18" charset="0"/>
              </a:rPr>
              <a:t> care </a:t>
            </a:r>
            <a:r>
              <a:rPr lang="hr-HR" sz="2800" dirty="0" err="1">
                <a:latin typeface="Californian FB" panose="0207040306080B030204" pitchFamily="18" charset="0"/>
              </a:rPr>
              <a:t>that</a:t>
            </a:r>
            <a:r>
              <a:rPr lang="hr-HR" sz="2800" dirty="0">
                <a:latin typeface="Californian FB" panose="0207040306080B030204" pitchFamily="18" charset="0"/>
              </a:rPr>
              <a:t> </a:t>
            </a:r>
            <a:r>
              <a:rPr lang="hr-HR" sz="2800" dirty="0" err="1">
                <a:latin typeface="Californian FB" panose="0207040306080B030204" pitchFamily="18" charset="0"/>
              </a:rPr>
              <a:t>they</a:t>
            </a:r>
            <a:r>
              <a:rPr lang="hr-HR" sz="2800" dirty="0">
                <a:latin typeface="Californian FB" panose="0207040306080B030204" pitchFamily="18" charset="0"/>
              </a:rPr>
              <a:t> stole </a:t>
            </a:r>
            <a:r>
              <a:rPr lang="hr-HR" sz="2800" dirty="0" err="1">
                <a:latin typeface="Californian FB" panose="0207040306080B030204" pitchFamily="18" charset="0"/>
              </a:rPr>
              <a:t>my</a:t>
            </a:r>
            <a:r>
              <a:rPr lang="hr-HR" sz="2800" dirty="0">
                <a:latin typeface="Californian FB" panose="0207040306080B030204" pitchFamily="18" charset="0"/>
              </a:rPr>
              <a:t> </a:t>
            </a:r>
            <a:r>
              <a:rPr lang="hr-HR" sz="2800" dirty="0" err="1">
                <a:latin typeface="Californian FB" panose="0207040306080B030204" pitchFamily="18" charset="0"/>
              </a:rPr>
              <a:t>idea</a:t>
            </a:r>
            <a:r>
              <a:rPr lang="hr-HR" sz="2800" dirty="0">
                <a:latin typeface="Californian FB" panose="0207040306080B030204" pitchFamily="18" charset="0"/>
              </a:rPr>
              <a:t>…</a:t>
            </a:r>
          </a:p>
          <a:p>
            <a:pPr algn="ctr"/>
            <a:r>
              <a:rPr lang="hr-HR" sz="2800" dirty="0">
                <a:latin typeface="Californian FB" panose="0207040306080B030204" pitchFamily="18" charset="0"/>
              </a:rPr>
              <a:t>I care </a:t>
            </a:r>
            <a:r>
              <a:rPr lang="hr-HR" sz="2800" dirty="0" err="1">
                <a:latin typeface="Californian FB" panose="0207040306080B030204" pitchFamily="18" charset="0"/>
              </a:rPr>
              <a:t>that</a:t>
            </a:r>
            <a:r>
              <a:rPr lang="hr-HR" sz="2800" dirty="0">
                <a:latin typeface="Californian FB" panose="0207040306080B030204" pitchFamily="18" charset="0"/>
              </a:rPr>
              <a:t> </a:t>
            </a:r>
            <a:r>
              <a:rPr lang="hr-HR" sz="2800" dirty="0" err="1">
                <a:latin typeface="Californian FB" panose="0207040306080B030204" pitchFamily="18" charset="0"/>
              </a:rPr>
              <a:t>they</a:t>
            </a:r>
            <a:r>
              <a:rPr lang="hr-HR" sz="2800" dirty="0">
                <a:latin typeface="Californian FB" panose="0207040306080B030204" pitchFamily="18" charset="0"/>
              </a:rPr>
              <a:t> </a:t>
            </a:r>
            <a:r>
              <a:rPr lang="hr-HR" sz="2800" dirty="0" err="1">
                <a:latin typeface="Californian FB" panose="0207040306080B030204" pitchFamily="18" charset="0"/>
              </a:rPr>
              <a:t>don’t</a:t>
            </a:r>
            <a:r>
              <a:rPr lang="hr-HR" sz="2800" dirty="0">
                <a:latin typeface="Californian FB" panose="0207040306080B030204" pitchFamily="18" charset="0"/>
              </a:rPr>
              <a:t> </a:t>
            </a:r>
            <a:r>
              <a:rPr lang="hr-HR" sz="2800" dirty="0" err="1">
                <a:latin typeface="Californian FB" panose="0207040306080B030204" pitchFamily="18" charset="0"/>
              </a:rPr>
              <a:t>have</a:t>
            </a:r>
            <a:r>
              <a:rPr lang="hr-HR" sz="2800" dirty="0">
                <a:latin typeface="Californian FB" panose="0207040306080B030204" pitchFamily="18" charset="0"/>
              </a:rPr>
              <a:t> </a:t>
            </a:r>
            <a:r>
              <a:rPr lang="hr-HR" sz="2800" dirty="0" err="1">
                <a:latin typeface="Californian FB" panose="0207040306080B030204" pitchFamily="18" charset="0"/>
              </a:rPr>
              <a:t>any</a:t>
            </a:r>
            <a:r>
              <a:rPr lang="hr-HR" sz="2800" dirty="0">
                <a:latin typeface="Californian FB" panose="0207040306080B030204" pitchFamily="18" charset="0"/>
              </a:rPr>
              <a:t> </a:t>
            </a:r>
            <a:r>
              <a:rPr lang="hr-HR" sz="2800" dirty="0" err="1">
                <a:latin typeface="Californian FB" panose="0207040306080B030204" pitchFamily="18" charset="0"/>
              </a:rPr>
              <a:t>of</a:t>
            </a:r>
            <a:r>
              <a:rPr lang="hr-HR" sz="2800" dirty="0">
                <a:latin typeface="Californian FB" panose="0207040306080B030204" pitchFamily="18" charset="0"/>
              </a:rPr>
              <a:t> </a:t>
            </a:r>
            <a:r>
              <a:rPr lang="hr-HR" sz="2800" dirty="0" err="1">
                <a:latin typeface="Californian FB" panose="0207040306080B030204" pitchFamily="18" charset="0"/>
              </a:rPr>
              <a:t>their</a:t>
            </a:r>
            <a:r>
              <a:rPr lang="hr-HR" sz="2800" dirty="0">
                <a:latin typeface="Californian FB" panose="0207040306080B030204" pitchFamily="18" charset="0"/>
              </a:rPr>
              <a:t> </a:t>
            </a:r>
            <a:r>
              <a:rPr lang="hr-HR" sz="2800" dirty="0" err="1">
                <a:latin typeface="Californian FB" panose="0207040306080B030204" pitchFamily="18" charset="0"/>
              </a:rPr>
              <a:t>own</a:t>
            </a:r>
            <a:r>
              <a:rPr lang="hr-HR" sz="2800" dirty="0">
                <a:latin typeface="Californian FB" panose="0207040306080B030204" pitchFamily="18" charset="0"/>
              </a:rPr>
              <a:t>”</a:t>
            </a:r>
          </a:p>
          <a:p>
            <a:pPr algn="r"/>
            <a:r>
              <a:rPr lang="hr-HR" sz="2800" dirty="0">
                <a:latin typeface="Californian FB" panose="0207040306080B030204" pitchFamily="18" charset="0"/>
              </a:rPr>
              <a:t>  Nikola Tesla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8268789" y="5852160"/>
            <a:ext cx="4153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Kraj prezentacije…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3AA2E20-55A7-4396-B9E9-07E625957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6C3C-D312-4BE1-9273-BED2CF7AC191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39EBEF4-F4B5-4E28-B3A3-8D51B275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F0F2A9-8993-4DAB-883E-4DC8A2FE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7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Nikola Tesla – Genij budućnosti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2432205"/>
            <a:ext cx="7032171" cy="4020846"/>
          </a:xfrm>
        </p:spPr>
        <p:txBody>
          <a:bodyPr/>
          <a:lstStyle/>
          <a:p>
            <a:r>
              <a:rPr lang="hr-HR" dirty="0"/>
              <a:t>Nikola Tesla je izumitelj koji je zaslužan za neka od najvećih</a:t>
            </a:r>
          </a:p>
          <a:p>
            <a:pPr marL="0" indent="0">
              <a:buNone/>
            </a:pPr>
            <a:r>
              <a:rPr lang="hr-HR" dirty="0"/>
              <a:t>   i najvažnijih otkrića ikad.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Tesla je čovjek kojemu je svijet zahvalan na brojnim otkrićima koja olakšavaju čovjekovu svakodnevicu.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44" y="2432205"/>
            <a:ext cx="2619612" cy="3511395"/>
          </a:xfrm>
          <a:prstGeom prst="rect">
            <a:avLst/>
          </a:prstGeom>
        </p:spPr>
      </p:pic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26A4AF7-905D-4247-B242-B235ED5C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6586-4036-48E7-8D07-C5F4ED88446C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6FA5CD1-64D5-4F90-8924-55939750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BE83E7B-AB4A-43F7-8571-0470D8CA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Teslini najveći izumi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814497"/>
              </p:ext>
            </p:extLst>
          </p:nvPr>
        </p:nvGraphicFramePr>
        <p:xfrm>
          <a:off x="1066800" y="2103120"/>
          <a:ext cx="10058400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23D5A2D-1897-4B69-96E6-2BCD67A2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AEAD-EF43-4614-BCAD-DF24CAAF1B53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F931BDC-44B3-4A1E-A094-D82B03E4F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FFF59F-D3A7-4887-8346-A743ECA2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1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Izmjenična električna struja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2399549"/>
            <a:ext cx="6470469" cy="4106766"/>
          </a:xfrm>
        </p:spPr>
        <p:txBody>
          <a:bodyPr/>
          <a:lstStyle/>
          <a:p>
            <a:r>
              <a:rPr lang="hr-HR" dirty="0"/>
              <a:t>Izmjeničnu struju danas koristimo u kućanstvima.</a:t>
            </a:r>
          </a:p>
          <a:p>
            <a:r>
              <a:rPr lang="hr-HR" dirty="0"/>
              <a:t> Iako su se u početku vodile bitke između izmjenične i istosmjerne struje,</a:t>
            </a:r>
          </a:p>
          <a:p>
            <a:pPr marL="0" indent="0">
              <a:buNone/>
            </a:pPr>
            <a:r>
              <a:rPr lang="hr-HR" dirty="0"/>
              <a:t>    ipak, izmjenična struja bila je prihvaćena.</a:t>
            </a:r>
          </a:p>
          <a:p>
            <a:r>
              <a:rPr lang="hr-HR" dirty="0"/>
              <a:t> Tesla je imao cilj da struja bude dostupna svima.</a:t>
            </a:r>
          </a:p>
          <a:p>
            <a:r>
              <a:rPr lang="hr-HR" dirty="0"/>
              <a:t>Izmjenična struja je vrlo praktična i stvara male gubitke.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83" y="2527663"/>
            <a:ext cx="3683726" cy="231715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8408127" y="4988955"/>
            <a:ext cx="354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Teslin transformator</a:t>
            </a:r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A10A0331-F283-486B-801E-E7D4ED50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5374-73ED-4DD1-908D-8721B49CF9C8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84C349D4-5E7B-480F-BE8C-93EE63352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ABC28B1E-4B26-4BFB-97E8-C075CD7A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  Hidroelektrana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19032" y="1848148"/>
            <a:ext cx="6496594" cy="4020846"/>
          </a:xfrm>
        </p:spPr>
        <p:txBody>
          <a:bodyPr/>
          <a:lstStyle/>
          <a:p>
            <a:r>
              <a:rPr lang="hr-HR" dirty="0"/>
              <a:t>Tesla je napravio i prvu hidroelektranu JARUGA na rijeci Krki.</a:t>
            </a:r>
          </a:p>
          <a:p>
            <a:r>
              <a:rPr lang="hr-HR" dirty="0"/>
              <a:t>Također je bio zaslužan za izgradnju prve hidroelektrane u svijetu na </a:t>
            </a:r>
            <a:r>
              <a:rPr lang="hr-HR" dirty="0" err="1"/>
              <a:t>Nijagari</a:t>
            </a:r>
            <a:r>
              <a:rPr lang="hr-HR" dirty="0"/>
              <a:t>.</a:t>
            </a:r>
          </a:p>
          <a:p>
            <a:pPr lvl="0">
              <a:buClr>
                <a:srgbClr val="EBDDC3">
                  <a:lumMod val="60000"/>
                  <a:lumOff val="40000"/>
                </a:srgbClr>
              </a:buClr>
            </a:pPr>
            <a:r>
              <a:rPr lang="hr-HR" dirty="0">
                <a:solidFill>
                  <a:prstClr val="white"/>
                </a:solidFill>
              </a:rPr>
              <a:t>Tako je dokazao svijetu da je ovakva vrsta struje</a:t>
            </a:r>
          </a:p>
          <a:p>
            <a:pPr marL="0" lvl="0" indent="0">
              <a:buClr>
                <a:srgbClr val="EBDDC3">
                  <a:lumMod val="60000"/>
                  <a:lumOff val="40000"/>
                </a:srgbClr>
              </a:buClr>
              <a:buNone/>
            </a:pPr>
            <a:r>
              <a:rPr lang="hr-HR" dirty="0">
                <a:solidFill>
                  <a:prstClr val="white"/>
                </a:solidFill>
              </a:rPr>
              <a:t>   praktičan izvor energije.</a:t>
            </a:r>
            <a:endParaRPr lang="hr-HR" dirty="0"/>
          </a:p>
          <a:p>
            <a:r>
              <a:rPr lang="hr-HR" dirty="0"/>
              <a:t>Zahvaljujući njemu, diljem svijeta koriste se hidroelektrane kao pouzdan i praktičan izvor energije.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03" y="2014194"/>
            <a:ext cx="3566703" cy="26804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263967" y="4799097"/>
            <a:ext cx="370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Hidroelektrana JARUGA</a:t>
            </a:r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BE729050-8775-4F8B-8A34-04666DA9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A8F8-045C-4B66-99AF-3840D799F875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15525CF1-C2DA-4F3C-8EC9-61B3DE61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8CF4D175-C4DC-4A3E-9E98-21AACF46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3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431075"/>
            <a:ext cx="10058400" cy="1371600"/>
          </a:xfrm>
        </p:spPr>
        <p:txBody>
          <a:bodyPr numCol="1"/>
          <a:lstStyle/>
          <a:p>
            <a:r>
              <a:rPr lang="hr-HR" dirty="0"/>
              <a:t>   Radio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5097" y="1606732"/>
            <a:ext cx="7027354" cy="3892731"/>
          </a:xfrm>
        </p:spPr>
        <p:txBody>
          <a:bodyPr/>
          <a:lstStyle/>
          <a:p>
            <a:r>
              <a:rPr lang="hr-HR" dirty="0"/>
              <a:t>Tesla je također zaslužan za otkriće radija.</a:t>
            </a:r>
          </a:p>
          <a:p>
            <a:endParaRPr lang="hr-HR" dirty="0"/>
          </a:p>
          <a:p>
            <a:r>
              <a:rPr lang="hr-HR" dirty="0"/>
              <a:t>Prvi je razvio i objasnio način proizvodnje radio frekvencija.</a:t>
            </a:r>
          </a:p>
          <a:p>
            <a:endParaRPr lang="hr-HR" dirty="0"/>
          </a:p>
          <a:p>
            <a:r>
              <a:rPr lang="hr-HR" dirty="0"/>
              <a:t>Ovaj izum uvelike olakšava komunikaciju i prijenos informacija među ljudima danas.</a:t>
            </a:r>
          </a:p>
          <a:p>
            <a:endParaRPr lang="hr-HR" dirty="0"/>
          </a:p>
          <a:p>
            <a:r>
              <a:rPr lang="hr-HR" dirty="0"/>
              <a:t> Zahvaljujući ovome izumu i Tesli, omogućen je prijenos informacija javnosti i ljudima putem radio frekvencija.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17" y="2720159"/>
            <a:ext cx="3754321" cy="234823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8852263" y="5130131"/>
            <a:ext cx="227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Stari radio</a:t>
            </a:r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EF64206E-6F11-4AA9-BA79-B8D564BEA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423F-ED1C-41E5-897A-868D937356DC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E73E7537-13F5-425D-9FE6-2D28B0D7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0148231A-3BEF-48E8-A832-FB644634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6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378823"/>
            <a:ext cx="10058400" cy="1371600"/>
          </a:xfrm>
        </p:spPr>
        <p:txBody>
          <a:bodyPr/>
          <a:lstStyle/>
          <a:p>
            <a:pPr algn="ctr"/>
            <a:r>
              <a:rPr lang="hr-HR" dirty="0"/>
              <a:t>Laser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59234" y="1972492"/>
            <a:ext cx="7550332" cy="3931920"/>
          </a:xfrm>
        </p:spPr>
        <p:txBody>
          <a:bodyPr/>
          <a:lstStyle/>
          <a:p>
            <a:r>
              <a:rPr lang="hr-HR" dirty="0"/>
              <a:t>Laser je izum koji ima veliku važnost u svijetu danas.</a:t>
            </a:r>
          </a:p>
          <a:p>
            <a:endParaRPr lang="hr-HR" dirty="0"/>
          </a:p>
          <a:p>
            <a:r>
              <a:rPr lang="hr-HR" dirty="0"/>
              <a:t>Nalazi se u kirurškoj i  računalnoj tehnologiji.</a:t>
            </a:r>
          </a:p>
          <a:p>
            <a:endParaRPr lang="hr-HR" dirty="0"/>
          </a:p>
          <a:p>
            <a:r>
              <a:rPr lang="hr-HR" dirty="0"/>
              <a:t>Nažalost, kao i većina izuma i ovaj je bio zloupotrijebljen, većinom u svrhe vojnog naoružanja.</a:t>
            </a:r>
          </a:p>
          <a:p>
            <a:endParaRPr lang="hr-HR" dirty="0"/>
          </a:p>
          <a:p>
            <a:r>
              <a:rPr lang="hr-HR" dirty="0"/>
              <a:t>Laserske puške, smrtonosne zrake…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55370"/>
            <a:ext cx="3341912" cy="238614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213066" y="4668574"/>
            <a:ext cx="250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Laser</a:t>
            </a:r>
          </a:p>
        </p:txBody>
      </p:sp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D8431BCE-0F2D-4DC4-892C-40A5B154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4CA4-4AB0-4F6D-9E86-5DE57EAE1B3A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FD5C3CEF-BB42-4E98-9248-CBBA5436B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7D7A9E26-98E1-44AD-9B76-1C0CD834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5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Robotika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2103120"/>
            <a:ext cx="5830389" cy="3931920"/>
          </a:xfrm>
        </p:spPr>
        <p:txBody>
          <a:bodyPr/>
          <a:lstStyle/>
          <a:p>
            <a:r>
              <a:rPr lang="hr-HR" dirty="0"/>
              <a:t>Teslin napredni um doveo ga je do ideje stvaranja robotike.</a:t>
            </a:r>
          </a:p>
          <a:p>
            <a:endParaRPr lang="hr-HR" dirty="0"/>
          </a:p>
          <a:p>
            <a:r>
              <a:rPr lang="hr-HR" dirty="0"/>
              <a:t>Ovaj izum se činio potpuno suludim i nemogućim. No ipak, Tesla je dokazao da je ostvariv.</a:t>
            </a:r>
          </a:p>
          <a:p>
            <a:endParaRPr lang="hr-HR" dirty="0"/>
          </a:p>
          <a:p>
            <a:r>
              <a:rPr lang="hr-HR" dirty="0"/>
              <a:t>Sve njegove vizije o robotici sadržavale su ideje o inteligentnim automobilima, robotima, raznim automatskim sustavima…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020" y="3787212"/>
            <a:ext cx="3682744" cy="20838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51" y="896303"/>
            <a:ext cx="4252083" cy="2532697"/>
          </a:xfrm>
          <a:prstGeom prst="rect">
            <a:avLst/>
          </a:prstGeom>
        </p:spPr>
      </p:pic>
      <p:sp>
        <p:nvSpPr>
          <p:cNvPr id="6" name="Rezervirano mjesto datuma 5">
            <a:extLst>
              <a:ext uri="{FF2B5EF4-FFF2-40B4-BE49-F238E27FC236}">
                <a16:creationId xmlns:a16="http://schemas.microsoft.com/office/drawing/2014/main" id="{FF8A2076-0DBD-40CD-AA25-EF7D2992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BEDD-9004-417F-9478-ADA634508B73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2443286A-08FE-4ABC-91B5-721AC948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08BF7670-FCAC-4FA0-A385-60AB4E74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Svijet nakon Tesle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7131" y="2103120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Bez Tesle i njegovih izuma svijet ne bi bio mjesto kakvo je danas.</a:t>
            </a:r>
          </a:p>
          <a:p>
            <a:pPr algn="ctr"/>
            <a:endParaRPr lang="hr-H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Tesla je zaslužan za brojne izume koji su danas u upotrebi.</a:t>
            </a:r>
          </a:p>
          <a:p>
            <a:pPr marL="0" indent="0" algn="ctr">
              <a:buNone/>
            </a:pPr>
            <a:endParaRPr lang="hr-H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Imao je ideje o budućnosti čovječanstva.</a:t>
            </a:r>
          </a:p>
          <a:p>
            <a:pPr algn="ctr"/>
            <a:endParaRPr lang="hr-H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2800" i="1" dirty="0">
                <a:latin typeface="Baskerville Old Face" panose="02020602080505020303" pitchFamily="18" charset="0"/>
                <a:cs typeface="Arial" panose="020B0604020202020204" pitchFamily="34" charset="0"/>
              </a:rPr>
              <a:t>Nikola Tesla – </a:t>
            </a:r>
            <a:r>
              <a:rPr lang="hr-HR" sz="2800" i="1" dirty="0" err="1">
                <a:latin typeface="Baskerville Old Face" panose="02020602080505020303" pitchFamily="18" charset="0"/>
                <a:cs typeface="Arial" panose="020B0604020202020204" pitchFamily="34" charset="0"/>
              </a:rPr>
              <a:t>Mind</a:t>
            </a:r>
            <a:r>
              <a:rPr lang="hr-HR" sz="2800" i="1" dirty="0">
                <a:latin typeface="Baskerville Old Face" panose="02020602080505020303" pitchFamily="18" charset="0"/>
                <a:cs typeface="Arial" panose="020B0604020202020204" pitchFamily="34" charset="0"/>
              </a:rPr>
              <a:t> </a:t>
            </a:r>
            <a:r>
              <a:rPr lang="hr-HR" sz="2800" i="1" dirty="0" err="1">
                <a:latin typeface="Baskerville Old Face" panose="02020602080505020303" pitchFamily="18" charset="0"/>
                <a:cs typeface="Arial" panose="020B0604020202020204" pitchFamily="34" charset="0"/>
              </a:rPr>
              <a:t>From</a:t>
            </a:r>
            <a:r>
              <a:rPr lang="hr-HR" sz="2800" i="1" dirty="0">
                <a:latin typeface="Baskerville Old Face" panose="02020602080505020303" pitchFamily="18" charset="0"/>
                <a:cs typeface="Arial" panose="020B0604020202020204" pitchFamily="34" charset="0"/>
              </a:rPr>
              <a:t> </a:t>
            </a:r>
            <a:r>
              <a:rPr lang="hr-HR" sz="2800" i="1" dirty="0" err="1">
                <a:latin typeface="Baskerville Old Face" panose="02020602080505020303" pitchFamily="18" charset="0"/>
                <a:cs typeface="Arial" panose="020B0604020202020204" pitchFamily="34" charset="0"/>
              </a:rPr>
              <a:t>The</a:t>
            </a:r>
            <a:r>
              <a:rPr lang="hr-HR" sz="2800" i="1" dirty="0">
                <a:latin typeface="Baskerville Old Face" panose="02020602080505020303" pitchFamily="18" charset="0"/>
                <a:cs typeface="Arial" panose="020B0604020202020204" pitchFamily="34" charset="0"/>
              </a:rPr>
              <a:t> Future</a:t>
            </a:r>
            <a:r>
              <a:rPr lang="hr-HR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131" y="3618411"/>
            <a:ext cx="3617324" cy="2416629"/>
          </a:xfrm>
          <a:prstGeom prst="rect">
            <a:avLst/>
          </a:prstGeom>
        </p:spPr>
      </p:pic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264E2E5-EB1A-4F15-92C9-15140535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64E2-AFF7-4723-AEBD-180063AD6ECB}" type="datetime1">
              <a:rPr lang="en-US" smtClean="0"/>
              <a:t>12/2/2017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0F0641A-61C9-4FAF-A572-83A19232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 Nikole Tesle 2017.</a:t>
            </a:r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20FA26-7A6F-477D-ACF9-A15443A3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Medij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p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TM03457510[[fn=Sapun]]</Template>
  <TotalTime>303</TotalTime>
  <Words>476</Words>
  <Application>Microsoft Office PowerPoint</Application>
  <PresentationFormat>Široki zaslon</PresentationFormat>
  <Paragraphs>93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Baskerville Old Face</vt:lpstr>
      <vt:lpstr>Calibri</vt:lpstr>
      <vt:lpstr>Californian FB</vt:lpstr>
      <vt:lpstr>Century Gothic</vt:lpstr>
      <vt:lpstr>Sapun</vt:lpstr>
      <vt:lpstr>Svijet nakon tesle</vt:lpstr>
      <vt:lpstr>Nikola Tesla – Genij budućnosti</vt:lpstr>
      <vt:lpstr>Teslini najveći izumi</vt:lpstr>
      <vt:lpstr>Izmjenična električna struja</vt:lpstr>
      <vt:lpstr>                 Hidroelektrana</vt:lpstr>
      <vt:lpstr>   Radio</vt:lpstr>
      <vt:lpstr>Laser</vt:lpstr>
      <vt:lpstr>  Robotika</vt:lpstr>
      <vt:lpstr> Svijet nakon Tesle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Svijet nakon tesle</dc:title>
  <dc:creator>Windows korisnik</dc:creator>
  <cp:lastModifiedBy>Anamarija Vincetić Lešić</cp:lastModifiedBy>
  <cp:revision>27</cp:revision>
  <dcterms:created xsi:type="dcterms:W3CDTF">2017-11-22T16:44:20Z</dcterms:created>
  <dcterms:modified xsi:type="dcterms:W3CDTF">2017-12-01T23:43:59Z</dcterms:modified>
</cp:coreProperties>
</file>