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5" name="Zaobljeni pravokutni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Zaobljeni pravokutni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Naslov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hr-HR" smtClean="0"/>
              <a:t>Kliknite da biste uredili stil naslova matrice</a:t>
            </a:r>
            <a:endParaRPr kumimoji="0" lang="en-US"/>
          </a:p>
        </p:txBody>
      </p:sp>
      <p:sp>
        <p:nvSpPr>
          <p:cNvPr id="20" name="Podnaslov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r-HR" smtClean="0"/>
              <a:t>Kliknite da biste uredili stil podnaslova matrice</a:t>
            </a:r>
            <a:endParaRPr kumimoji="0" lang="en-US"/>
          </a:p>
        </p:txBody>
      </p:sp>
      <p:sp>
        <p:nvSpPr>
          <p:cNvPr id="19" name="Rezervirano mjesto datuma 18"/>
          <p:cNvSpPr>
            <a:spLocks noGrp="1"/>
          </p:cNvSpPr>
          <p:nvPr>
            <p:ph type="dt" sz="half" idx="10"/>
          </p:nvPr>
        </p:nvSpPr>
        <p:spPr/>
        <p:txBody>
          <a:bodyPr/>
          <a:lstStyle>
            <a:extLst/>
          </a:lstStyle>
          <a:p>
            <a:fld id="{978A5294-A2BE-41A6-B698-918726675DAC}" type="datetimeFigureOut">
              <a:rPr lang="hr-HR" smtClean="0"/>
              <a:pPr/>
              <a:t>19.11.2014</a:t>
            </a:fld>
            <a:endParaRPr lang="hr-HR"/>
          </a:p>
        </p:txBody>
      </p:sp>
      <p:sp>
        <p:nvSpPr>
          <p:cNvPr id="8" name="Rezervirano mjesto podnožja 7"/>
          <p:cNvSpPr>
            <a:spLocks noGrp="1"/>
          </p:cNvSpPr>
          <p:nvPr>
            <p:ph type="ftr" sz="quarter" idx="11"/>
          </p:nvPr>
        </p:nvSpPr>
        <p:spPr/>
        <p:txBody>
          <a:bodyPr/>
          <a:lstStyle>
            <a:extLst/>
          </a:lstStyle>
          <a:p>
            <a:endParaRPr lang="hr-HR"/>
          </a:p>
        </p:txBody>
      </p:sp>
      <p:sp>
        <p:nvSpPr>
          <p:cNvPr id="11" name="Rezervirano mjesto broja slajda 10"/>
          <p:cNvSpPr>
            <a:spLocks noGrp="1"/>
          </p:cNvSpPr>
          <p:nvPr>
            <p:ph type="sldNum" sz="quarter" idx="12"/>
          </p:nvPr>
        </p:nvSpPr>
        <p:spPr/>
        <p:txBody>
          <a:bodyPr/>
          <a:lstStyle>
            <a:extLst/>
          </a:lstStyle>
          <a:p>
            <a:fld id="{ECA70D9B-23FD-4E82-B074-789A299076CD}"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502920" y="4983480"/>
            <a:ext cx="8183880" cy="1051560"/>
          </a:xfrm>
        </p:spPr>
        <p:txBody>
          <a:bodyPr/>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502920" y="530352"/>
            <a:ext cx="8183880" cy="4187952"/>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978A5294-A2BE-41A6-B698-918726675DAC}" type="datetimeFigureOut">
              <a:rPr lang="hr-HR" smtClean="0"/>
              <a:pPr/>
              <a:t>19.11.2014</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ECA70D9B-23FD-4E82-B074-789A299076CD}"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533404"/>
            <a:ext cx="1981200" cy="5257799"/>
          </a:xfrm>
        </p:spPr>
        <p:txBody>
          <a:bodyPr vert="eaVert"/>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533400" y="533402"/>
            <a:ext cx="5943600" cy="5257801"/>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978A5294-A2BE-41A6-B698-918726675DAC}" type="datetimeFigureOut">
              <a:rPr lang="hr-HR" smtClean="0"/>
              <a:pPr/>
              <a:t>19.11.2014</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ECA70D9B-23FD-4E82-B074-789A299076CD}"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502920" y="4983480"/>
            <a:ext cx="8183880" cy="1051560"/>
          </a:xfrm>
        </p:spPr>
        <p:txBody>
          <a:bodyPr/>
          <a:lstStyle>
            <a:extLst/>
          </a:lstStyle>
          <a:p>
            <a:r>
              <a:rPr kumimoji="0" lang="hr-HR" smtClean="0"/>
              <a:t>Kliknite da biste uredili stil naslova matrice</a:t>
            </a:r>
            <a:endParaRPr kumimoji="0" lang="en-US"/>
          </a:p>
        </p:txBody>
      </p:sp>
      <p:sp>
        <p:nvSpPr>
          <p:cNvPr id="3" name="Rezervirano mjesto sadržaja 2"/>
          <p:cNvSpPr>
            <a:spLocks noGrp="1"/>
          </p:cNvSpPr>
          <p:nvPr>
            <p:ph idx="1"/>
          </p:nvPr>
        </p:nvSpPr>
        <p:spPr>
          <a:xfrm>
            <a:off x="502920" y="530352"/>
            <a:ext cx="8183880" cy="4187952"/>
          </a:xfrm>
        </p:spPr>
        <p:txBody>
          <a:bodyPr/>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978A5294-A2BE-41A6-B698-918726675DAC}" type="datetimeFigureOut">
              <a:rPr lang="hr-HR" smtClean="0"/>
              <a:pPr/>
              <a:t>19.11.2014</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ECA70D9B-23FD-4E82-B074-789A299076CD}"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14" name="Zaobljeni pravokutni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Zaobljeni pravokutni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slov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p:txBody>
          <a:bodyPr/>
          <a:lstStyle>
            <a:extLst/>
          </a:lstStyle>
          <a:p>
            <a:fld id="{978A5294-A2BE-41A6-B698-918726675DAC}" type="datetimeFigureOut">
              <a:rPr lang="hr-HR" smtClean="0"/>
              <a:pPr/>
              <a:t>19.11.2014</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ECA70D9B-23FD-4E82-B074-789A299076CD}"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hr-HR" smtClean="0"/>
              <a:t>Kliknite da biste uredili stil naslova matrice</a:t>
            </a:r>
            <a:endParaRPr kumimoji="0" lang="en-US"/>
          </a:p>
        </p:txBody>
      </p:sp>
      <p:sp>
        <p:nvSpPr>
          <p:cNvPr id="3" name="Rezervirano mjesto sadržaja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sadržaja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extLst/>
          </a:lstStyle>
          <a:p>
            <a:fld id="{978A5294-A2BE-41A6-B698-918726675DAC}" type="datetimeFigureOut">
              <a:rPr lang="hr-HR" smtClean="0"/>
              <a:pPr/>
              <a:t>19.11.2014</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ECA70D9B-23FD-4E82-B074-789A299076CD}"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502920" y="4983480"/>
            <a:ext cx="8183880" cy="1051560"/>
          </a:xfrm>
        </p:spPr>
        <p:txBody>
          <a:bodyPr anchor="b"/>
          <a:lstStyle>
            <a:lvl1pPr>
              <a:defRPr b="1"/>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5" name="Rezervirano mjesto sadržaja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6" name="Rezervirano mjesto sadržaja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0"/>
          </p:nvPr>
        </p:nvSpPr>
        <p:spPr/>
        <p:txBody>
          <a:bodyPr/>
          <a:lstStyle>
            <a:extLst/>
          </a:lstStyle>
          <a:p>
            <a:fld id="{978A5294-A2BE-41A6-B698-918726675DAC}" type="datetimeFigureOut">
              <a:rPr lang="hr-HR" smtClean="0"/>
              <a:pPr/>
              <a:t>19.11.2014</a:t>
            </a:fld>
            <a:endParaRPr lang="hr-HR"/>
          </a:p>
        </p:txBody>
      </p:sp>
      <p:sp>
        <p:nvSpPr>
          <p:cNvPr id="8" name="Rezervirano mjesto podnožja 7"/>
          <p:cNvSpPr>
            <a:spLocks noGrp="1"/>
          </p:cNvSpPr>
          <p:nvPr>
            <p:ph type="ftr" sz="quarter" idx="11"/>
          </p:nvPr>
        </p:nvSpPr>
        <p:spPr/>
        <p:txBody>
          <a:bodyPr/>
          <a:lstStyle>
            <a:extLst/>
          </a:lstStyle>
          <a:p>
            <a:endParaRPr lang="hr-HR"/>
          </a:p>
        </p:txBody>
      </p:sp>
      <p:sp>
        <p:nvSpPr>
          <p:cNvPr id="9" name="Rezervirano mjesto broja slajda 8"/>
          <p:cNvSpPr>
            <a:spLocks noGrp="1"/>
          </p:cNvSpPr>
          <p:nvPr>
            <p:ph type="sldNum" sz="quarter" idx="12"/>
          </p:nvPr>
        </p:nvSpPr>
        <p:spPr/>
        <p:txBody>
          <a:bodyPr/>
          <a:lstStyle>
            <a:extLst/>
          </a:lstStyle>
          <a:p>
            <a:fld id="{ECA70D9B-23FD-4E82-B074-789A299076CD}"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hr-HR" smtClean="0"/>
              <a:t>Kliknite da biste uredili stil naslova matrice</a:t>
            </a:r>
            <a:endParaRPr kumimoji="0" lang="en-US"/>
          </a:p>
        </p:txBody>
      </p:sp>
      <p:sp>
        <p:nvSpPr>
          <p:cNvPr id="3" name="Rezervirano mjesto datuma 2"/>
          <p:cNvSpPr>
            <a:spLocks noGrp="1"/>
          </p:cNvSpPr>
          <p:nvPr>
            <p:ph type="dt" sz="half" idx="10"/>
          </p:nvPr>
        </p:nvSpPr>
        <p:spPr/>
        <p:txBody>
          <a:bodyPr/>
          <a:lstStyle>
            <a:extLst/>
          </a:lstStyle>
          <a:p>
            <a:fld id="{978A5294-A2BE-41A6-B698-918726675DAC}" type="datetimeFigureOut">
              <a:rPr lang="hr-HR" smtClean="0"/>
              <a:pPr/>
              <a:t>19.11.2014</a:t>
            </a:fld>
            <a:endParaRPr lang="hr-HR"/>
          </a:p>
        </p:txBody>
      </p:sp>
      <p:sp>
        <p:nvSpPr>
          <p:cNvPr id="4" name="Rezervirano mjesto podnožja 3"/>
          <p:cNvSpPr>
            <a:spLocks noGrp="1"/>
          </p:cNvSpPr>
          <p:nvPr>
            <p:ph type="ftr" sz="quarter" idx="11"/>
          </p:nvPr>
        </p:nvSpPr>
        <p:spPr/>
        <p:txBody>
          <a:bodyPr/>
          <a:lstStyle>
            <a:extLst/>
          </a:lstStyle>
          <a:p>
            <a:endParaRPr lang="hr-HR"/>
          </a:p>
        </p:txBody>
      </p:sp>
      <p:sp>
        <p:nvSpPr>
          <p:cNvPr id="5" name="Rezervirano mjesto broja slajda 4"/>
          <p:cNvSpPr>
            <a:spLocks noGrp="1"/>
          </p:cNvSpPr>
          <p:nvPr>
            <p:ph type="sldNum" sz="quarter" idx="12"/>
          </p:nvPr>
        </p:nvSpPr>
        <p:spPr/>
        <p:txBody>
          <a:bodyPr/>
          <a:lstStyle>
            <a:extLst/>
          </a:lstStyle>
          <a:p>
            <a:fld id="{ECA70D9B-23FD-4E82-B074-789A299076CD}"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7" name="Zaobljeni pravokutni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Rezervirano mjesto datuma 1"/>
          <p:cNvSpPr>
            <a:spLocks noGrp="1"/>
          </p:cNvSpPr>
          <p:nvPr>
            <p:ph type="dt" sz="half" idx="10"/>
          </p:nvPr>
        </p:nvSpPr>
        <p:spPr/>
        <p:txBody>
          <a:bodyPr/>
          <a:lstStyle>
            <a:extLst/>
          </a:lstStyle>
          <a:p>
            <a:fld id="{978A5294-A2BE-41A6-B698-918726675DAC}" type="datetimeFigureOut">
              <a:rPr lang="hr-HR" smtClean="0"/>
              <a:pPr/>
              <a:t>19.11.2014</a:t>
            </a:fld>
            <a:endParaRPr lang="hr-HR"/>
          </a:p>
        </p:txBody>
      </p:sp>
      <p:sp>
        <p:nvSpPr>
          <p:cNvPr id="3" name="Rezervirano mjesto podnožja 2"/>
          <p:cNvSpPr>
            <a:spLocks noGrp="1"/>
          </p:cNvSpPr>
          <p:nvPr>
            <p:ph type="ftr" sz="quarter" idx="11"/>
          </p:nvPr>
        </p:nvSpPr>
        <p:spPr/>
        <p:txBody>
          <a:bodyPr/>
          <a:lstStyle>
            <a:extLst/>
          </a:lstStyle>
          <a:p>
            <a:endParaRPr lang="hr-HR"/>
          </a:p>
        </p:txBody>
      </p:sp>
      <p:sp>
        <p:nvSpPr>
          <p:cNvPr id="4" name="Rezervirano mjesto broja slajda 3"/>
          <p:cNvSpPr>
            <a:spLocks noGrp="1"/>
          </p:cNvSpPr>
          <p:nvPr>
            <p:ph type="sldNum" sz="quarter" idx="12"/>
          </p:nvPr>
        </p:nvSpPr>
        <p:spPr/>
        <p:txBody>
          <a:bodyPr/>
          <a:lstStyle>
            <a:extLst/>
          </a:lstStyle>
          <a:p>
            <a:fld id="{ECA70D9B-23FD-4E82-B074-789A299076CD}"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sadržaja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extLst/>
          </a:lstStyle>
          <a:p>
            <a:fld id="{978A5294-A2BE-41A6-B698-918726675DAC}" type="datetimeFigureOut">
              <a:rPr lang="hr-HR" smtClean="0"/>
              <a:pPr/>
              <a:t>19.11.2014</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ECA70D9B-23FD-4E82-B074-789A299076CD}"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15" name="Zaobljeni pravokutni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avokutnik s jednim zaobljenim kuto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slov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hr-HR" smtClean="0"/>
              <a:t>Kliknite da biste uredili stil naslova matrice</a:t>
            </a:r>
            <a:endParaRPr kumimoji="0" lang="en-US"/>
          </a:p>
        </p:txBody>
      </p:sp>
      <p:sp>
        <p:nvSpPr>
          <p:cNvPr id="4" name="Rezervirano mjesto teksta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extLst/>
          </a:lstStyle>
          <a:p>
            <a:fld id="{978A5294-A2BE-41A6-B698-918726675DAC}" type="datetimeFigureOut">
              <a:rPr lang="hr-HR" smtClean="0"/>
              <a:pPr/>
              <a:t>19.11.2014</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ECA70D9B-23FD-4E82-B074-789A299076CD}" type="slidenum">
              <a:rPr lang="hr-HR" smtClean="0"/>
              <a:pPr/>
              <a:t>‹#›</a:t>
            </a:fld>
            <a:endParaRPr lang="hr-HR"/>
          </a:p>
        </p:txBody>
      </p:sp>
      <p:sp>
        <p:nvSpPr>
          <p:cNvPr id="3" name="Rezervirano mjesto slik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hr-HR" smtClean="0"/>
              <a:t>Pritisnite ikonu za dodavanje slike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Zaobljeni pravokutni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Zaobljeni pravokutni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Rezervirano mjesto naslova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hr-HR" smtClean="0"/>
              <a:t>Kliknite da biste uredili stil naslova matrice</a:t>
            </a:r>
            <a:endParaRPr kumimoji="0" lang="en-US"/>
          </a:p>
        </p:txBody>
      </p:sp>
      <p:sp>
        <p:nvSpPr>
          <p:cNvPr id="4" name="Rezervirano mjesto teksta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25" name="Rezervirano mjesto datum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78A5294-A2BE-41A6-B698-918726675DAC}" type="datetimeFigureOut">
              <a:rPr lang="hr-HR" smtClean="0"/>
              <a:pPr/>
              <a:t>19.11.2014</a:t>
            </a:fld>
            <a:endParaRPr lang="hr-HR"/>
          </a:p>
        </p:txBody>
      </p:sp>
      <p:sp>
        <p:nvSpPr>
          <p:cNvPr id="18" name="Rezervirano mjesto podnožj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hr-HR"/>
          </a:p>
        </p:txBody>
      </p:sp>
      <p:sp>
        <p:nvSpPr>
          <p:cNvPr id="5" name="Rezervirano mjesto broja slajd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CA70D9B-23FD-4E82-B074-789A299076CD}"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915816" y="404664"/>
            <a:ext cx="5468144" cy="2736304"/>
          </a:xfrm>
        </p:spPr>
        <p:txBody>
          <a:bodyPr>
            <a:normAutofit fontScale="90000"/>
          </a:bodyPr>
          <a:lstStyle/>
          <a:p>
            <a:r>
              <a:rPr lang="hr-HR" sz="8800" b="1" dirty="0" smtClean="0"/>
              <a:t>VUKOVAR</a:t>
            </a:r>
            <a:endParaRPr lang="hr-HR" sz="8800" b="1" dirty="0"/>
          </a:p>
        </p:txBody>
      </p:sp>
      <p:sp>
        <p:nvSpPr>
          <p:cNvPr id="3" name="Podnaslov 2"/>
          <p:cNvSpPr>
            <a:spLocks noGrp="1"/>
          </p:cNvSpPr>
          <p:nvPr>
            <p:ph type="subTitle" idx="1"/>
          </p:nvPr>
        </p:nvSpPr>
        <p:spPr>
          <a:xfrm>
            <a:off x="5292080" y="3886200"/>
            <a:ext cx="2480320" cy="1752600"/>
          </a:xfrm>
        </p:spPr>
        <p:txBody>
          <a:bodyPr>
            <a:normAutofit/>
          </a:bodyPr>
          <a:lstStyle/>
          <a:p>
            <a:endParaRPr lang="hr-HR" dirty="0">
              <a:solidFill>
                <a:schemeClr val="tx1"/>
              </a:solidFill>
            </a:endParaRPr>
          </a:p>
        </p:txBody>
      </p:sp>
      <p:pic>
        <p:nvPicPr>
          <p:cNvPr id="21506" name="Picture 2" descr="http://www.datourinfo.eu/hr/sites/default/files/imagecache/640/vodotoranj.jpg"/>
          <p:cNvPicPr>
            <a:picLocks noChangeAspect="1" noChangeArrowheads="1"/>
          </p:cNvPicPr>
          <p:nvPr/>
        </p:nvPicPr>
        <p:blipFill>
          <a:blip r:embed="rId2" cstate="print"/>
          <a:srcRect/>
          <a:stretch>
            <a:fillRect/>
          </a:stretch>
        </p:blipFill>
        <p:spPr bwMode="auto">
          <a:xfrm>
            <a:off x="107504" y="116632"/>
            <a:ext cx="3072341" cy="4608512"/>
          </a:xfrm>
          <a:prstGeom prst="rect">
            <a:avLst/>
          </a:prstGeom>
          <a:noFill/>
        </p:spPr>
      </p:pic>
      <p:pic>
        <p:nvPicPr>
          <p:cNvPr id="21510" name="Picture 6" descr="http://filipjakov-vu.com/wp-content/uploads/2013/01/AAFOTKA-br-118-Bijeli-kri%C5%BEevi-na-Memorijalnom-groblju1.jpg"/>
          <p:cNvPicPr>
            <a:picLocks noChangeAspect="1" noChangeArrowheads="1"/>
          </p:cNvPicPr>
          <p:nvPr/>
        </p:nvPicPr>
        <p:blipFill>
          <a:blip r:embed="rId3" cstate="print"/>
          <a:srcRect/>
          <a:stretch>
            <a:fillRect/>
          </a:stretch>
        </p:blipFill>
        <p:spPr bwMode="auto">
          <a:xfrm>
            <a:off x="3491880" y="2204864"/>
            <a:ext cx="5072355" cy="2592288"/>
          </a:xfrm>
          <a:prstGeom prst="rect">
            <a:avLst/>
          </a:prstGeom>
          <a:noFill/>
        </p:spPr>
      </p:pic>
      <p:pic>
        <p:nvPicPr>
          <p:cNvPr id="21512" name="Picture 8" descr="http://os-tuzno.skole.hr/upload/os-tuzno/images/newsimg/72/Image/000133.jpg"/>
          <p:cNvPicPr>
            <a:picLocks noChangeAspect="1" noChangeArrowheads="1"/>
          </p:cNvPicPr>
          <p:nvPr/>
        </p:nvPicPr>
        <p:blipFill>
          <a:blip r:embed="rId4" cstate="print"/>
          <a:srcRect/>
          <a:stretch>
            <a:fillRect/>
          </a:stretch>
        </p:blipFill>
        <p:spPr bwMode="auto">
          <a:xfrm>
            <a:off x="1187624" y="3933056"/>
            <a:ext cx="3659898" cy="273630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xit" presetSubtype="16" fill="hold" nodeType="clickEffect">
                                  <p:stCondLst>
                                    <p:cond delay="0"/>
                                  </p:stCondLst>
                                  <p:childTnLst>
                                    <p:animEffect transition="out" filter="diamond(in)">
                                      <p:cBhvr>
                                        <p:cTn id="10" dur="2000"/>
                                        <p:tgtEl>
                                          <p:spTgt spid="21510"/>
                                        </p:tgtEl>
                                      </p:cBhvr>
                                    </p:animEffect>
                                    <p:set>
                                      <p:cBhvr>
                                        <p:cTn id="11" dur="1" fill="hold">
                                          <p:stCondLst>
                                            <p:cond delay="1999"/>
                                          </p:stCondLst>
                                        </p:cTn>
                                        <p:tgtEl>
                                          <p:spTgt spid="215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0 0  L 0 -0.33333  E" pathEditMode="relative" ptsTypes="">
                                      <p:cBhvr>
                                        <p:cTn id="15" dur="2000" fill="hold"/>
                                        <p:tgtEl>
                                          <p:spTgt spid="21512"/>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21506"/>
                                        </p:tgtEl>
                                      </p:cBhvr>
                                    </p:animEffect>
                                    <p:set>
                                      <p:cBhvr>
                                        <p:cTn id="20" dur="1" fill="hold">
                                          <p:stCondLst>
                                            <p:cond delay="499"/>
                                          </p:stCondLst>
                                        </p:cTn>
                                        <p:tgtEl>
                                          <p:spTgt spid="21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idx="1"/>
          </p:nvPr>
        </p:nvSpPr>
        <p:spPr/>
        <p:txBody>
          <a:bodyPr/>
          <a:lstStyle/>
          <a:p>
            <a:endParaRPr lang="hr-HR" dirty="0"/>
          </a:p>
        </p:txBody>
      </p:sp>
      <p:pic>
        <p:nvPicPr>
          <p:cNvPr id="2050" name="Picture 2" descr="https://encrypted-tbn3.gstatic.com/images?q=tbn:ANd9GcQH3nSSt0JySYgqo6sZ-nBtEJGGFj4XblBYO8nmwBbXAiLWkqU1Og"/>
          <p:cNvPicPr>
            <a:picLocks noChangeAspect="1" noChangeArrowheads="1"/>
          </p:cNvPicPr>
          <p:nvPr/>
        </p:nvPicPr>
        <p:blipFill>
          <a:blip r:embed="rId2" cstate="print"/>
          <a:srcRect/>
          <a:stretch>
            <a:fillRect/>
          </a:stretch>
        </p:blipFill>
        <p:spPr bwMode="auto">
          <a:xfrm>
            <a:off x="251520" y="476672"/>
            <a:ext cx="4673971" cy="2520280"/>
          </a:xfrm>
          <a:prstGeom prst="rect">
            <a:avLst/>
          </a:prstGeom>
          <a:noFill/>
        </p:spPr>
      </p:pic>
      <p:pic>
        <p:nvPicPr>
          <p:cNvPr id="2052" name="Picture 4" descr="http://os-sinise-glavasevica-vu.skole.hr/upload/os-sinise-glavasevica-vu/images/newsimg/511/Image/87_svijea_za_87_dana_obrane_Vukovara-543x253.jpg"/>
          <p:cNvPicPr>
            <a:picLocks noChangeAspect="1" noChangeArrowheads="1"/>
          </p:cNvPicPr>
          <p:nvPr/>
        </p:nvPicPr>
        <p:blipFill>
          <a:blip r:embed="rId3" cstate="print"/>
          <a:srcRect/>
          <a:stretch>
            <a:fillRect/>
          </a:stretch>
        </p:blipFill>
        <p:spPr bwMode="auto">
          <a:xfrm>
            <a:off x="395536" y="3212976"/>
            <a:ext cx="5172075" cy="2736304"/>
          </a:xfrm>
          <a:prstGeom prst="rect">
            <a:avLst/>
          </a:prstGeom>
          <a:noFill/>
        </p:spPr>
      </p:pic>
      <p:pic>
        <p:nvPicPr>
          <p:cNvPr id="2054" name="Picture 6" descr="http://upload.wikimedia.org/wikipedia/commons/4/4a/Vukovar_turm.jpg"/>
          <p:cNvPicPr>
            <a:picLocks noChangeAspect="1" noChangeArrowheads="1"/>
          </p:cNvPicPr>
          <p:nvPr/>
        </p:nvPicPr>
        <p:blipFill>
          <a:blip r:embed="rId4" cstate="print"/>
          <a:srcRect/>
          <a:stretch>
            <a:fillRect/>
          </a:stretch>
        </p:blipFill>
        <p:spPr bwMode="auto">
          <a:xfrm>
            <a:off x="5868144" y="692696"/>
            <a:ext cx="3096344" cy="51845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2054"/>
                                        </p:tgtEl>
                                      </p:cBhvr>
                                    </p:animEffect>
                                    <p:set>
                                      <p:cBhvr>
                                        <p:cTn id="12" dur="1" fill="hold">
                                          <p:stCondLst>
                                            <p:cond delay="499"/>
                                          </p:stCondLst>
                                        </p:cTn>
                                        <p:tgtEl>
                                          <p:spTgt spid="20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2052"/>
                                        </p:tgtEl>
                                      </p:cBhvr>
                                    </p:animEffect>
                                    <p:set>
                                      <p:cBhvr>
                                        <p:cTn id="17"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solidFill>
                <a:schemeClr val="accent2">
                  <a:lumMod val="75000"/>
                </a:schemeClr>
              </a:solidFill>
            </a:endParaRPr>
          </a:p>
        </p:txBody>
      </p:sp>
      <p:sp>
        <p:nvSpPr>
          <p:cNvPr id="3" name="Rezervirano mjesto sadržaja 2"/>
          <p:cNvSpPr>
            <a:spLocks noGrp="1"/>
          </p:cNvSpPr>
          <p:nvPr>
            <p:ph idx="1"/>
          </p:nvPr>
        </p:nvSpPr>
        <p:spPr>
          <a:xfrm>
            <a:off x="539552" y="1628800"/>
            <a:ext cx="8229600" cy="4525963"/>
          </a:xfrm>
        </p:spPr>
        <p:txBody>
          <a:bodyPr>
            <a:normAutofit/>
          </a:bodyPr>
          <a:lstStyle/>
          <a:p>
            <a:endParaRPr lang="hr-H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solidFill>
                  <a:schemeClr val="accent2">
                    <a:lumMod val="75000"/>
                  </a:schemeClr>
                </a:solidFill>
              </a:rPr>
              <a:t>VUKOVAR U DOMOVINSKOM RATU</a:t>
            </a:r>
            <a:endParaRPr lang="hr-HR" dirty="0">
              <a:solidFill>
                <a:schemeClr val="accent2">
                  <a:lumMod val="75000"/>
                </a:schemeClr>
              </a:solidFill>
            </a:endParaRPr>
          </a:p>
        </p:txBody>
      </p:sp>
      <p:sp>
        <p:nvSpPr>
          <p:cNvPr id="3" name="Rezervirano mjesto sadržaja 2"/>
          <p:cNvSpPr>
            <a:spLocks noGrp="1"/>
          </p:cNvSpPr>
          <p:nvPr>
            <p:ph idx="1"/>
          </p:nvPr>
        </p:nvSpPr>
        <p:spPr>
          <a:xfrm>
            <a:off x="611560" y="1556792"/>
            <a:ext cx="8229600" cy="4525963"/>
          </a:xfrm>
        </p:spPr>
        <p:txBody>
          <a:bodyPr>
            <a:normAutofit fontScale="92500" lnSpcReduction="20000"/>
          </a:bodyPr>
          <a:lstStyle/>
          <a:p>
            <a:r>
              <a:rPr lang="hr-HR" dirty="0"/>
              <a:t>Osamostaljenjem Hrvatske 1991. godine došlo je do otvorene agresije Srbije na Vukovar i Hrvatsku. Nakon što je većina srpskog stanovništva (sva srpska djeca) pobjegla iz grada, počela je bitka za Vukovar, u kojoj su hrvatske snage branile grad protiv vojske JNA, srpskih </a:t>
            </a:r>
            <a:r>
              <a:rPr lang="hr-HR" dirty="0" smtClean="0"/>
              <a:t>četničkih i </a:t>
            </a:r>
            <a:r>
              <a:rPr lang="hr-HR" dirty="0"/>
              <a:t>drugih paravojnih formacija i srpske vojske, koja je imala golemu premoć u ljudstvu i tehnici. Srpsko je granatiranje sravnilo grad sa zemljom. Nakon tri mjeseca ogorčenih borba, Vukovar je 18. studenog 1991. godine pao u srpske ruke.</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a:xfrm>
            <a:off x="179512" y="692696"/>
            <a:ext cx="8507288" cy="5433467"/>
          </a:xfrm>
        </p:spPr>
        <p:txBody>
          <a:bodyPr>
            <a:normAutofit fontScale="70000" lnSpcReduction="20000"/>
          </a:bodyPr>
          <a:lstStyle/>
          <a:p>
            <a:r>
              <a:rPr lang="vi-VN" dirty="0"/>
              <a:t>U agresiji na Vukovar 1991. godine, JNA i srpske paravojne postrojbe ubile su najmanje 1739 osoba. </a:t>
            </a:r>
          </a:p>
          <a:p>
            <a:r>
              <a:rPr lang="vi-VN" dirty="0"/>
              <a:t>Tuđmanov govor nakon dolaska Vlaka mira u Vukovar, 8. lipnja 1997. godine</a:t>
            </a:r>
          </a:p>
          <a:p>
            <a:r>
              <a:rPr lang="vi-VN" dirty="0"/>
              <a:t>Nakon oslobodilačkih akcija u drugim krajevima Hrvatske 1995. godine, počeli su pregovori o povratku Vukovara pod hrvatsku vlast. Lokalna je samouprava u Vukovaru počela djelovati sredinom 1997. godine.</a:t>
            </a:r>
          </a:p>
          <a:p>
            <a:r>
              <a:rPr lang="vi-VN" dirty="0"/>
              <a:t>Dana 8. lipnja 1997. godine, "Vlak mira" stigao je iz Zagreba u Vukovar. Bio je sastavljen od 21 vagona iz svih hrvatskih županija, a u njemu su bili najviši politički dužnosnici, crkveni velikodostojnici, članovi diplomatskog zbora, te brojni uglednici iz javnog, kulturnog, znanstvenog i gospodarskog života Hrvatske. On je označio povratak Hrvatske u Vukovar, u hrvatsko Podunavlje, na njene istočne granice. Predsjednik Tuđman je nazvao Vlak mira simbolom povratka prognanika i pružanja ruke onima, koji nisu okrvavili ruke. Obraćajući se okupljenom narodu, predsjednik Tuđman je pozvao na praštanje jer pobjednik, koji ne zna praštati sije klice novih zala, hrvatski narod to ne želi niti je želio.</a:t>
            </a:r>
          </a:p>
          <a:p>
            <a:endParaRPr lang="hr-HR"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solidFill>
                  <a:schemeClr val="accent1">
                    <a:lumMod val="75000"/>
                  </a:schemeClr>
                </a:solidFill>
              </a:rPr>
              <a:t>VUKOVAR POD JUGOSLAVIJOM</a:t>
            </a:r>
            <a:endParaRPr lang="hr-HR" dirty="0">
              <a:solidFill>
                <a:schemeClr val="accent1">
                  <a:lumMod val="75000"/>
                </a:schemeClr>
              </a:solidFill>
            </a:endParaRPr>
          </a:p>
        </p:txBody>
      </p:sp>
      <p:sp>
        <p:nvSpPr>
          <p:cNvPr id="3" name="Rezervirano mjesto sadržaja 2"/>
          <p:cNvSpPr>
            <a:spLocks noGrp="1"/>
          </p:cNvSpPr>
          <p:nvPr>
            <p:ph idx="1"/>
          </p:nvPr>
        </p:nvSpPr>
        <p:spPr/>
        <p:txBody>
          <a:bodyPr>
            <a:normAutofit fontScale="85000" lnSpcReduction="10000"/>
          </a:bodyPr>
          <a:lstStyle/>
          <a:p>
            <a:r>
              <a:rPr lang="vi-VN" dirty="0"/>
              <a:t>U razdoblju između dva svjetska rata, u okvirima jugoslavenske države, vukovarsko područje, kao i ostali hrvatski krajevi, nalazilo se pod izrazitim velikosrpskim pritiskom. Teritorijalnim podjelama na oblasti i banovine hrvatsko područje namjerno je cijepano. Intervencijama jugoslavenske državne vlasti se mijenjalo sastav stanovništva. Površine dobivene agrarnom reformom dijele se solunskim doborovoljcima i općenito stanovništvu iz srpskih krajeva. Čak se i zapošljavanje u tvornicama vješto koristilo da se mijenja hrvatski značaj vukovarskog kraja.</a:t>
            </a:r>
            <a:endParaRPr lang="hr-HR"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a:xfrm>
            <a:off x="179512" y="332656"/>
            <a:ext cx="8507288" cy="5793507"/>
          </a:xfrm>
        </p:spPr>
        <p:txBody>
          <a:bodyPr>
            <a:normAutofit fontScale="92500"/>
          </a:bodyPr>
          <a:lstStyle/>
          <a:p>
            <a:r>
              <a:rPr lang="hr-HR" dirty="0"/>
              <a:t>Na početku ovog razdoblja u Vukovaru je vrlo snažan radnički pokret, koji svoje uporište nalazi u neriješenom socijalnom i nacionalnom pitanju u tadašnjoj jugoslavenskoj državi. Ovo je posebno naglašeno održavanjem II. kongresa Socijalističke radničke partije Jugoslavije 1920. godine, koja na tom kongresu dobiva i novo ime - </a:t>
            </a:r>
            <a:r>
              <a:rPr lang="hr-HR" dirty="0" smtClean="0"/>
              <a:t>Komunistička </a:t>
            </a:r>
            <a:r>
              <a:rPr lang="hr-HR" dirty="0"/>
              <a:t>partija Jugoslavije (iako je sama država jugoslavensko ime ponijela tek 1929. godine). Pored svih pritisaka velikosrpske politike toga doba u Vukovaru je sačuvana snažna hrvatska nacionalna svijest i s olakšanjem je dočekano osnivanje Banovine Hrvatske 1939. godine.</a:t>
            </a:r>
          </a:p>
        </p:txBody>
      </p:sp>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r>
              <a:rPr lang="hr-HR" dirty="0" smtClean="0"/>
              <a:t>Ulice, domovi i bolnice su uništeni za vrijeme rata koji je ostavio posljedice za cijeli život</a:t>
            </a:r>
            <a:endParaRPr lang="hr-HR" dirty="0"/>
          </a:p>
        </p:txBody>
      </p:sp>
      <p:pic>
        <p:nvPicPr>
          <p:cNvPr id="6146" name="Picture 2" descr="http://upload.wikimedia.org/wikipedia/commons/5/5d/Vukovar_ruin.JPG"/>
          <p:cNvPicPr>
            <a:picLocks noChangeAspect="1" noChangeArrowheads="1"/>
          </p:cNvPicPr>
          <p:nvPr/>
        </p:nvPicPr>
        <p:blipFill>
          <a:blip r:embed="rId2" cstate="print"/>
          <a:srcRect/>
          <a:stretch>
            <a:fillRect/>
          </a:stretch>
        </p:blipFill>
        <p:spPr bwMode="auto">
          <a:xfrm flipH="1">
            <a:off x="395536" y="3284984"/>
            <a:ext cx="3614023" cy="2403972"/>
          </a:xfrm>
          <a:prstGeom prst="rect">
            <a:avLst/>
          </a:prstGeom>
          <a:noFill/>
        </p:spPr>
      </p:pic>
      <p:pic>
        <p:nvPicPr>
          <p:cNvPr id="6148" name="Picture 4" descr="http://www.hkv.hr/images/stories/Dado_slike/Vukovar07.jpg"/>
          <p:cNvPicPr>
            <a:picLocks noChangeAspect="1" noChangeArrowheads="1"/>
          </p:cNvPicPr>
          <p:nvPr/>
        </p:nvPicPr>
        <p:blipFill>
          <a:blip r:embed="rId3" cstate="print"/>
          <a:srcRect/>
          <a:stretch>
            <a:fillRect/>
          </a:stretch>
        </p:blipFill>
        <p:spPr bwMode="auto">
          <a:xfrm>
            <a:off x="4499992" y="2924944"/>
            <a:ext cx="4117214" cy="2746954"/>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4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fill="hold"/>
                                        <p:tgtEl>
                                          <p:spTgt spid="6148"/>
                                        </p:tgtEl>
                                        <p:attrNameLst>
                                          <p:attrName>ppt_x</p:attrName>
                                        </p:attrNameLst>
                                      </p:cBhvr>
                                      <p:tavLst>
                                        <p:tav tm="0">
                                          <p:val>
                                            <p:strVal val="#ppt_x"/>
                                          </p:val>
                                        </p:tav>
                                        <p:tav tm="100000">
                                          <p:val>
                                            <p:strVal val="#ppt_x"/>
                                          </p:val>
                                        </p:tav>
                                      </p:tavLst>
                                    </p:anim>
                                    <p:anim calcmode="lin" valueType="num">
                                      <p:cBhvr additive="base">
                                        <p:cTn id="1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solidFill>
                  <a:schemeClr val="accent3">
                    <a:lumMod val="75000"/>
                  </a:schemeClr>
                </a:solidFill>
              </a:rPr>
              <a:t>VUKOVAR NEKAD I DANAS </a:t>
            </a:r>
            <a:endParaRPr lang="hr-HR" dirty="0">
              <a:solidFill>
                <a:schemeClr val="accent3">
                  <a:lumMod val="75000"/>
                </a:schemeClr>
              </a:solidFill>
            </a:endParaRPr>
          </a:p>
        </p:txBody>
      </p:sp>
      <p:sp>
        <p:nvSpPr>
          <p:cNvPr id="3" name="Rezervirano mjesto sadržaja 2"/>
          <p:cNvSpPr>
            <a:spLocks noGrp="1"/>
          </p:cNvSpPr>
          <p:nvPr>
            <p:ph idx="1"/>
          </p:nvPr>
        </p:nvSpPr>
        <p:spPr/>
        <p:txBody>
          <a:bodyPr/>
          <a:lstStyle/>
          <a:p>
            <a:endParaRPr lang="hr-HR" dirty="0"/>
          </a:p>
        </p:txBody>
      </p:sp>
      <p:pic>
        <p:nvPicPr>
          <p:cNvPr id="5122" name="Picture 2" descr="http://www.mdc.hr/RatneStete/hr/..%5Cslike%5C/57.tif0.JPG"/>
          <p:cNvPicPr>
            <a:picLocks noChangeAspect="1" noChangeArrowheads="1"/>
          </p:cNvPicPr>
          <p:nvPr/>
        </p:nvPicPr>
        <p:blipFill>
          <a:blip r:embed="rId2" cstate="print"/>
          <a:srcRect/>
          <a:stretch>
            <a:fillRect/>
          </a:stretch>
        </p:blipFill>
        <p:spPr bwMode="auto">
          <a:xfrm>
            <a:off x="755576" y="1844824"/>
            <a:ext cx="3646263" cy="2425452"/>
          </a:xfrm>
          <a:prstGeom prst="rect">
            <a:avLst/>
          </a:prstGeom>
          <a:noFill/>
        </p:spPr>
      </p:pic>
      <p:pic>
        <p:nvPicPr>
          <p:cNvPr id="5124" name="Picture 4" descr="http://upload.wikimedia.org/wikipedia/commons/thumb/b/ba/Dvorac_Eltz.JPG/1280px-Dvorac_Eltz.JPG"/>
          <p:cNvPicPr>
            <a:picLocks noChangeAspect="1" noChangeArrowheads="1"/>
          </p:cNvPicPr>
          <p:nvPr/>
        </p:nvPicPr>
        <p:blipFill>
          <a:blip r:embed="rId3" cstate="print"/>
          <a:srcRect/>
          <a:stretch>
            <a:fillRect/>
          </a:stretch>
        </p:blipFill>
        <p:spPr bwMode="auto">
          <a:xfrm>
            <a:off x="4788024" y="1844824"/>
            <a:ext cx="3751842" cy="2381834"/>
          </a:xfrm>
          <a:prstGeom prst="rect">
            <a:avLst/>
          </a:prstGeom>
          <a:noFill/>
        </p:spPr>
      </p:pic>
      <p:pic>
        <p:nvPicPr>
          <p:cNvPr id="5126" name="Picture 6" descr="http://www.jutarnji.hr/multimedia/archive/00351/vukovar_351531S1.jpg"/>
          <p:cNvPicPr>
            <a:picLocks noChangeAspect="1" noChangeArrowheads="1"/>
          </p:cNvPicPr>
          <p:nvPr/>
        </p:nvPicPr>
        <p:blipFill>
          <a:blip r:embed="rId4" cstate="print"/>
          <a:srcRect/>
          <a:stretch>
            <a:fillRect/>
          </a:stretch>
        </p:blipFill>
        <p:spPr bwMode="auto">
          <a:xfrm>
            <a:off x="755576" y="4581128"/>
            <a:ext cx="3781128" cy="1890564"/>
          </a:xfrm>
          <a:prstGeom prst="rect">
            <a:avLst/>
          </a:prstGeom>
          <a:noFill/>
        </p:spPr>
      </p:pic>
      <p:pic>
        <p:nvPicPr>
          <p:cNvPr id="5128" name="Picture 8" descr="http://www.politikaplus.com/img/s/648x380/upload/images/C-D/dvorac-eltzt-obnova-100.jpg"/>
          <p:cNvPicPr>
            <a:picLocks noChangeAspect="1" noChangeArrowheads="1"/>
          </p:cNvPicPr>
          <p:nvPr/>
        </p:nvPicPr>
        <p:blipFill>
          <a:blip r:embed="rId5" cstate="print"/>
          <a:srcRect/>
          <a:stretch>
            <a:fillRect/>
          </a:stretch>
        </p:blipFill>
        <p:spPr bwMode="auto">
          <a:xfrm>
            <a:off x="5076056" y="4437112"/>
            <a:ext cx="3776159" cy="22144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51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 0  L -0.25 0  E" pathEditMode="relative" ptsTypes="">
                                      <p:cBhvr>
                                        <p:cTn id="10" dur="2000" fill="hold"/>
                                        <p:tgtEl>
                                          <p:spTgt spid="512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512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5128"/>
                                        </p:tgtEl>
                                      </p:cBhvr>
                                    </p:animEffect>
                                    <p:set>
                                      <p:cBhvr>
                                        <p:cTn id="19" dur="1" fill="hold">
                                          <p:stCondLst>
                                            <p:cond delay="499"/>
                                          </p:stCondLst>
                                        </p:cTn>
                                        <p:tgtEl>
                                          <p:spTgt spid="5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solidFill>
                  <a:srgbClr val="002060"/>
                </a:solidFill>
              </a:rPr>
              <a:t>SJEĆANJE NA VUKOVAR</a:t>
            </a:r>
            <a:endParaRPr lang="hr-HR" dirty="0">
              <a:solidFill>
                <a:srgbClr val="002060"/>
              </a:solidFill>
            </a:endParaRPr>
          </a:p>
        </p:txBody>
      </p:sp>
      <p:sp>
        <p:nvSpPr>
          <p:cNvPr id="3" name="Rezervirano mjesto sadržaja 2"/>
          <p:cNvSpPr>
            <a:spLocks noGrp="1"/>
          </p:cNvSpPr>
          <p:nvPr>
            <p:ph idx="1"/>
          </p:nvPr>
        </p:nvSpPr>
        <p:spPr/>
        <p:txBody>
          <a:bodyPr/>
          <a:lstStyle/>
          <a:p>
            <a:r>
              <a:rPr lang="hr-HR" dirty="0" smtClean="0"/>
              <a:t>Svake godine 18.studenoga sjećamo se Vukovara kao grada heroja koji je stradao u domovinskom ratu za slobodu</a:t>
            </a:r>
          </a:p>
          <a:p>
            <a:r>
              <a:rPr lang="hr-HR" dirty="0" smtClean="0"/>
              <a:t>Sjećamo se svih dobrih ljudi koji su dali svoj život da bi danas samostalno živjeli u svojoj HRAVATSKOJ</a:t>
            </a:r>
            <a:endParaRPr lang="hr-HR"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dirty="0"/>
          </a:p>
        </p:txBody>
      </p:sp>
      <p:pic>
        <p:nvPicPr>
          <p:cNvPr id="3074" name="Picture 2" descr="http://3.bp.blogspot.com/-BCG5Yj66Mbw/TsZcunG1FtI/AAAAAAAALCQ/7GIZKNX_uQc/s640/vukovar2-181111.jpeg"/>
          <p:cNvPicPr>
            <a:picLocks noChangeAspect="1" noChangeArrowheads="1"/>
          </p:cNvPicPr>
          <p:nvPr/>
        </p:nvPicPr>
        <p:blipFill>
          <a:blip r:embed="rId2" cstate="print"/>
          <a:srcRect/>
          <a:stretch>
            <a:fillRect/>
          </a:stretch>
        </p:blipFill>
        <p:spPr bwMode="auto">
          <a:xfrm>
            <a:off x="323528" y="476672"/>
            <a:ext cx="4968552" cy="3744416"/>
          </a:xfrm>
          <a:prstGeom prst="rect">
            <a:avLst/>
          </a:prstGeom>
          <a:noFill/>
        </p:spPr>
      </p:pic>
      <p:pic>
        <p:nvPicPr>
          <p:cNvPr id="3076" name="Picture 4" descr="http://www.ezadar.hr/repository/images/_variations/a/b/ab80b1fe9a30498d57d740058338ec20_header.jpg"/>
          <p:cNvPicPr>
            <a:picLocks noChangeAspect="1" noChangeArrowheads="1"/>
          </p:cNvPicPr>
          <p:nvPr/>
        </p:nvPicPr>
        <p:blipFill>
          <a:blip r:embed="rId3" cstate="print"/>
          <a:srcRect/>
          <a:stretch>
            <a:fillRect/>
          </a:stretch>
        </p:blipFill>
        <p:spPr bwMode="auto">
          <a:xfrm>
            <a:off x="3059832" y="3140968"/>
            <a:ext cx="5495925" cy="3528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 0 L 0.25 0.25 E" pathEditMode="relative" ptsTypes="">
                                      <p:cBhvr>
                                        <p:cTn id="6" dur="2000" fill="hold"/>
                                        <p:tgtEl>
                                          <p:spTgt spid="307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  L 0 -0.33333  E" pathEditMode="relative" ptsTypes="">
                                      <p:cBhvr>
                                        <p:cTn id="10" dur="2000" fill="hold"/>
                                        <p:tgtEl>
                                          <p:spTgt spid="307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46</TotalTime>
  <Words>220</Words>
  <Application>Microsoft Office PowerPoint</Application>
  <PresentationFormat>Prikaz na zaslonu (4:3)</PresentationFormat>
  <Paragraphs>15</Paragraphs>
  <Slides>11</Slides>
  <Notes>0</Notes>
  <HiddenSlides>0</HiddenSlides>
  <MMClips>0</MMClips>
  <ScaleCrop>false</ScaleCrop>
  <HeadingPairs>
    <vt:vector size="4" baseType="variant">
      <vt:variant>
        <vt:lpstr>Tema</vt:lpstr>
      </vt:variant>
      <vt:variant>
        <vt:i4>1</vt:i4>
      </vt:variant>
      <vt:variant>
        <vt:lpstr>Naslovi slajdova</vt:lpstr>
      </vt:variant>
      <vt:variant>
        <vt:i4>11</vt:i4>
      </vt:variant>
    </vt:vector>
  </HeadingPairs>
  <TitlesOfParts>
    <vt:vector size="12" baseType="lpstr">
      <vt:lpstr>Aspekt</vt:lpstr>
      <vt:lpstr>VUKOVAR</vt:lpstr>
      <vt:lpstr>VUKOVAR U DOMOVINSKOM RATU</vt:lpstr>
      <vt:lpstr>Slajd 3</vt:lpstr>
      <vt:lpstr>VUKOVAR POD JUGOSLAVIJOM</vt:lpstr>
      <vt:lpstr>Slajd 5</vt:lpstr>
      <vt:lpstr>Slajd 6</vt:lpstr>
      <vt:lpstr>VUKOVAR NEKAD I DANAS </vt:lpstr>
      <vt:lpstr>SJEĆANJE NA VUKOVAR</vt:lpstr>
      <vt:lpstr>Slajd 9</vt:lpstr>
      <vt:lpstr>Slajd 10</vt:lpstr>
      <vt:lpstr>Slajd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VUKOVAR</dc:title>
  <dc:creator>Korisnik</dc:creator>
  <cp:lastModifiedBy>Korisnik</cp:lastModifiedBy>
  <cp:revision>5</cp:revision>
  <dcterms:created xsi:type="dcterms:W3CDTF">2014-11-19T14:29:26Z</dcterms:created>
  <dcterms:modified xsi:type="dcterms:W3CDTF">2014-11-19T15:19:36Z</dcterms:modified>
</cp:coreProperties>
</file>