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73" r:id="rId5"/>
    <p:sldId id="272" r:id="rId6"/>
    <p:sldId id="274" r:id="rId7"/>
    <p:sldId id="271" r:id="rId8"/>
    <p:sldId id="275" r:id="rId9"/>
    <p:sldId id="267" r:id="rId10"/>
    <p:sldId id="260" r:id="rId11"/>
    <p:sldId id="276" r:id="rId12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55FC0254-8DC3-4BF8-B354-BABE2DA9B4D0}">
          <p14:sldIdLst>
            <p14:sldId id="256"/>
            <p14:sldId id="257"/>
            <p14:sldId id="270"/>
            <p14:sldId id="273"/>
            <p14:sldId id="272"/>
            <p14:sldId id="274"/>
            <p14:sldId id="271"/>
            <p14:sldId id="275"/>
            <p14:sldId id="267"/>
            <p14:sldId id="260"/>
            <p14:sldId id="276"/>
          </p14:sldIdLst>
        </p14:section>
        <p14:section name="Sekcija bez naslova" id="{33FA41E7-A473-4E3C-9613-73942C347D6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501" autoAdjust="0"/>
  </p:normalViewPr>
  <p:slideViewPr>
    <p:cSldViewPr snapToGrid="0">
      <p:cViewPr varScale="1">
        <p:scale>
          <a:sx n="82" d="100"/>
          <a:sy n="82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CA1AD44-95E2-4F6B-B305-B9CB1D1ACB86}" type="datetime1">
              <a:rPr lang="hr-HR" smtClean="0"/>
              <a:pPr algn="r" rtl="0"/>
              <a:t>13.4.2020.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BBC94F16-D17D-4C12-893A-B2BB66049A44}" type="datetime1">
              <a:rPr lang="hr-HR" smtClean="0"/>
              <a:pPr algn="r"/>
              <a:t>13.4.2020.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hr-HR" smtClean="0"/>
              <a:pPr algn="r"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hr-HR" smtClean="0"/>
              <a:pPr algn="r"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301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0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B6921A-07C1-4453-99E5-1D04159F233A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5AED0-483B-4F2E-BF9F-FEFF005497BC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C8294-B77E-46A5-971D-2CD6D9CDF44D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AB406-AB33-48CE-9378-A58492B30DEC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5BCC6-35ED-4983-9954-886AF61436F4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E7A79C-EFE8-4567-BA86-980C48089406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B2635-FB57-4D64-863E-7502DCDDC449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1F61AE-F48B-44D7-9423-BC1D53D3942E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9FE39E-48A6-4018-8B1D-237A622ED41B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CE32CE-71B0-4589-AEAD-D79F105FAE5F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66C2B8-9774-483E-8A43-E13732CBCC8C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8AF0D61C-5686-4F81-A093-16939D56E69D}" type="datetime1">
              <a:rPr lang="hr-HR" smtClean="0"/>
              <a:pPr/>
              <a:t>13.4.2020.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34547" y="1473200"/>
            <a:ext cx="7091361" cy="2556932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sz="4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/>
            </a:r>
            <a:br>
              <a:rPr lang="hr-HR" sz="4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</a:br>
            <a:r>
              <a:rPr lang="hr-HR" sz="4800" b="1" dirty="0">
                <a:solidFill>
                  <a:srgbClr val="00B050"/>
                </a:solidFill>
                <a:latin typeface="Calibri Light" panose="020F0302020204030204" pitchFamily="34" charset="0"/>
              </a:rPr>
              <a:t/>
            </a:r>
            <a:br>
              <a:rPr lang="hr-HR" sz="4800" b="1" dirty="0">
                <a:solidFill>
                  <a:srgbClr val="00B050"/>
                </a:solidFill>
                <a:latin typeface="Calibri Light" panose="020F0302020204030204" pitchFamily="34" charset="0"/>
              </a:rPr>
            </a:br>
            <a:r>
              <a:rPr lang="hr-HR" sz="4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/>
            </a:r>
            <a:br>
              <a:rPr lang="hr-HR" sz="4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</a:br>
            <a:r>
              <a:rPr lang="hr-HR" sz="4800" b="1" dirty="0">
                <a:solidFill>
                  <a:srgbClr val="00B050"/>
                </a:solidFill>
                <a:latin typeface="Calibri Light" panose="020F0302020204030204" pitchFamily="34" charset="0"/>
              </a:rPr>
              <a:t/>
            </a:r>
            <a:br>
              <a:rPr lang="hr-HR" sz="4800" b="1" dirty="0">
                <a:solidFill>
                  <a:srgbClr val="00B050"/>
                </a:solidFill>
                <a:latin typeface="Calibri Light" panose="020F0302020204030204" pitchFamily="34" charset="0"/>
              </a:rPr>
            </a:br>
            <a:r>
              <a:rPr lang="hr-H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ŠKOLSKA KNJIŽNICA</a:t>
            </a:r>
            <a:br>
              <a:rPr lang="hr-H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hr-H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hr-H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OŠ STJEPANA </a:t>
            </a:r>
            <a: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BASARIČEKA</a:t>
            </a:r>
            <a:b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Ivanić-Grad</a:t>
            </a:r>
            <a: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hr-HR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hr-HR" sz="1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85" y="1034407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575" y="611764"/>
            <a:ext cx="9906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s-sbasariceka-ivanicgrad.skole.hr/upload/os-sbasariceka-ivanicgrad/images/static3/781/Image/knji%C5%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0206" y="2242942"/>
            <a:ext cx="2361369" cy="17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s-sbasariceka-ivanicgrad.skole.hr/upload/os-sbasariceka-ivanicgrad/images/newsimg/1126/Image/viber_slika_2019-11-11_11-38-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945" y="2196368"/>
            <a:ext cx="2358315" cy="17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07975" y="2426618"/>
            <a:ext cx="5826109" cy="514515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ŠTO RADIMO U ŠKOLSKOJ KNJIŽNICI ?</a:t>
            </a:r>
            <a:endParaRPr lang="hr-HR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20" y="921788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os-sbasariceka-ivanicgrad.skole.hr/upload/os-sbasariceka-ivanicgrad/images/newsimg/1120/Image/IMG_9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42" y="4311110"/>
            <a:ext cx="3058898" cy="20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G-C0073805de7b5c4f5ef18e8e9100d1e5-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83" y="4445185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G-6572fb1928db385ebdd6d03746a97f51-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33" y="2817139"/>
            <a:ext cx="9906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oĺ Knjige 2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30" y="991714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oĺ Knjige 29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27" y="3150515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oĺ Knjige 3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00" y="3150515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os-sbasariceka-ivanicgrad.skole.hr/upload/os-sbasariceka-ivanicgrad/album/351/large_img_16495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76" y="921788"/>
            <a:ext cx="2457198" cy="12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SC_007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83" y="5509237"/>
            <a:ext cx="1333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49" y="825025"/>
            <a:ext cx="9906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0" descr="Osnovna škola Đure Deželića Ivanić-Grad - Vijesti_arhiva - NO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32" descr="Osnovna škola Đure Deželića Ivanić-Grad - Vijesti_arhiva - NOĆ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58" name="Picture 34" descr="Osnovna škola Đure Deželića Ivanić-Grad - Vijesti_arhiva - NOĆ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39" y="4488758"/>
            <a:ext cx="1366502" cy="19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101095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11" y="5016874"/>
            <a:ext cx="1000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8881" y="2083443"/>
            <a:ext cx="9971932" cy="2314937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HVALA NA PAŽNJI </a:t>
            </a:r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hr-HR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 </a:t>
            </a:r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NESTRPLJENJEM I RADOŠĆU </a:t>
            </a:r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VAS OČEKUJEM </a:t>
            </a:r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 ŠKOLSKOJ KNJIŽNICI !</a:t>
            </a:r>
          </a:p>
          <a:p>
            <a:endParaRPr lang="hr-HR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                                              VAŠA </a:t>
            </a:r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TETA KNJIŽNIČARKA!</a:t>
            </a:r>
            <a:endParaRPr lang="hr-H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833376"/>
            <a:ext cx="9372600" cy="671839"/>
          </a:xfrm>
        </p:spPr>
        <p:txBody>
          <a:bodyPr rtlCol="0">
            <a:normAutofit/>
          </a:bodyPr>
          <a:lstStyle/>
          <a:p>
            <a:pPr rtl="0"/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OPĆENITO O ŠKOLSKOJ KNJIŽNICI: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2208213" y="2929466"/>
            <a:ext cx="9372600" cy="1811867"/>
          </a:xfrm>
        </p:spPr>
        <p:txBody>
          <a:bodyPr rtlCol="0">
            <a:normAutofit/>
          </a:bodyPr>
          <a:lstStyle/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RADNO VRIJEME: PONEDJELJAK-PETAK  8-14 SATI</a:t>
            </a: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TELEFON: 2885 012</a:t>
            </a: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KNJIŽNIČARKA:VESNA SELETKOVIĆ</a:t>
            </a:r>
          </a:p>
          <a:p>
            <a:pPr marL="45720" indent="0" rtl="0">
              <a:buNone/>
            </a:pPr>
            <a:endParaRPr lang="hr-HR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5229" y="1307939"/>
            <a:ext cx="4620985" cy="91439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ŠTO JE KNJIŽNICA?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8213" y="2514600"/>
            <a:ext cx="9372600" cy="27758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hr-HR" dirty="0" smtClean="0"/>
          </a:p>
          <a:p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ŠKOLSKA KNJIŽNICA JE SASTAVNI DIO ŠKOLE I U NJOJ SE POSUĐUJU: KNJIGE, FILMOVI, CRTIĆI I OSTALI SADRŽAJI.</a:t>
            </a:r>
          </a:p>
          <a:p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 KNJIŽNICI ČITAMO, CRTAMO, PIŠEMO, PJEVAMO, DRUŽIMO SE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 KNJIŽEVNICIMA</a:t>
            </a:r>
            <a:r>
              <a:rPr lang="hr-H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PIŠEMO  SLIKOVNICE, STRIPOVE, GLEDAMO FILMOVE, IZRAĐUJEMO KUĆICE ZA MACE I ZA PTICE, IGRAMO SE…</a:t>
            </a:r>
          </a:p>
          <a:p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 KNJIŽNICI RADI TETA KNJIŽNIČARKA.</a:t>
            </a:r>
          </a:p>
        </p:txBody>
      </p:sp>
    </p:spTree>
    <p:extLst>
      <p:ext uri="{BB962C8B-B14F-4D97-AF65-F5344CB8AC3E}">
        <p14:creationId xmlns:p14="http://schemas.microsoft.com/office/powerpoint/2010/main" val="100233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PRAVILA PONAŠANJA U ŠKOLSKOJ KNJIŽNICI: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90257" y="2171700"/>
            <a:ext cx="7890556" cy="3543300"/>
          </a:xfrm>
        </p:spPr>
        <p:txBody>
          <a:bodyPr>
            <a:normAutofit fontScale="92500" lnSpcReduction="20000"/>
          </a:bodyPr>
          <a:lstStyle/>
          <a:p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 KNJIŽNICU STE UVIJEK DOBRO DOŠLI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ALI </a:t>
            </a: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POSTOJE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PRAVILA</a:t>
            </a:r>
          </a:p>
          <a:p>
            <a:pPr marL="45720" indent="0">
              <a:buNone/>
            </a:pP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KOJIH SE  MORATE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PRIDRŽAVATI !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POZDRAVI !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ZAMOLI !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ČEKAJ SVOJ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 !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NE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VIČI !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NE TRČI I NE GURAJ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 !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NE NOSI HRANU I SLATKIŠE U 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KNJIŽNICU !</a:t>
            </a:r>
          </a:p>
          <a:p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ČUVAJ KNJIGE I SVU KNJIŽNIČNU GRAĐU !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9921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citelj_32\Desktop\medurodni dan djecje knjige\a8d841369abcab99ef2d8f5da5591d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1616727"/>
            <a:ext cx="2832099" cy="3116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 flipH="1">
            <a:off x="4944530" y="1761067"/>
            <a:ext cx="671406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hr-HR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ODJEDNOM MOŽEŠ POSUDITI 2 </a:t>
            </a:r>
            <a:r>
              <a:rPr lang="hr-H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KNJIGE NA ROK OD 14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DANA !</a:t>
            </a:r>
          </a:p>
          <a:p>
            <a:pPr>
              <a:lnSpc>
                <a:spcPct val="80000"/>
              </a:lnSpc>
            </a:pPr>
            <a:endParaRPr lang="hr-HR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hr-H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KNJIGU BI TREBAO </a:t>
            </a:r>
            <a:r>
              <a:rPr lang="hr-H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VRATITI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 </a:t>
            </a: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VRIJEME ! </a:t>
            </a:r>
          </a:p>
          <a:p>
            <a:pPr>
              <a:lnSpc>
                <a:spcPct val="80000"/>
              </a:lnSpc>
            </a:pPr>
            <a:endParaRPr lang="hr-HR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hr-H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LEKTIRA SE NE PRODUŽUJE !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944530" y="4199466"/>
            <a:ext cx="671406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POSUĐENU KNJIGU ČUVAJ I VRATI JE NEOŠTEĆENU !</a:t>
            </a:r>
          </a:p>
          <a:p>
            <a:pPr>
              <a:lnSpc>
                <a:spcPct val="80000"/>
              </a:lnSpc>
            </a:pPr>
            <a:endParaRPr lang="hr-HR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</a:t>
            </a:r>
            <a:endParaRPr lang="hr-H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KNJIGU IZ KNJIŽNICE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NEMOJ POSUDITI </a:t>
            </a:r>
            <a:r>
              <a:rPr lang="hr-H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NIKOME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DRUGOME </a:t>
            </a:r>
            <a:r>
              <a:rPr lang="hr-H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JER SI TI ODGOVORAN ZA 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NJU!</a:t>
            </a:r>
          </a:p>
          <a:p>
            <a:pPr>
              <a:lnSpc>
                <a:spcPct val="80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   </a:t>
            </a:r>
            <a:r>
              <a:rPr lang="hr-HR" sz="1600" dirty="0" smtClean="0">
                <a:latin typeface="Comic Sans MS" panose="030F0702030302020204" pitchFamily="66" charset="0"/>
              </a:rPr>
              <a:t>                          </a:t>
            </a:r>
            <a:endParaRPr lang="hr-HR" sz="1600" dirty="0">
              <a:latin typeface="Comic Sans MS" panose="030F0702030302020204" pitchFamily="66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860800" y="762000"/>
            <a:ext cx="674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</a:t>
            </a:r>
            <a:r>
              <a:rPr lang="hr-H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POSUDBA KNJIGA</a:t>
            </a:r>
            <a:endParaRPr lang="hr-HR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9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47999" y="1434715"/>
            <a:ext cx="66170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ZNATI ČITATI ZNAČI IMATI KLJUČ KOJI OTVARA SVA VRATA. VOLJETI ČITATI ZNAČI IMATI KLJUČ KOJI OTVARA UVIJEK NOVA I NOVA VRATA KOJA VODE PREMA ZNANJU, DOBROTI I SAMOPOUZDANJU.</a:t>
            </a:r>
          </a:p>
          <a:p>
            <a:endParaRPr lang="hr-H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Željka Horvat-</a:t>
            </a:r>
            <a:r>
              <a:rPr lang="hr-HR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Vukelja</a:t>
            </a:r>
            <a:endParaRPr lang="hr-HR" sz="1600" b="1" dirty="0">
              <a:solidFill>
                <a:srgbClr val="00206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047999" y="3835372"/>
            <a:ext cx="61123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b="1" dirty="0" smtClean="0">
              <a:latin typeface="Comic Sans MS" panose="030F0702030302020204" pitchFamily="66" charset="0"/>
            </a:endParaRPr>
          </a:p>
          <a:p>
            <a:pPr algn="ctr"/>
            <a:endParaRPr lang="hr-HR" b="1" dirty="0" smtClean="0">
              <a:latin typeface="Comic Sans MS" panose="030F0702030302020204" pitchFamily="66" charset="0"/>
            </a:endParaRPr>
          </a:p>
          <a:p>
            <a:pPr algn="ctr"/>
            <a:endParaRPr lang="hr-HR" b="1" dirty="0" smtClean="0">
              <a:latin typeface="Comic Sans MS" panose="030F0702030302020204" pitchFamily="66" charset="0"/>
            </a:endParaRPr>
          </a:p>
          <a:p>
            <a:pPr algn="ctr"/>
            <a:r>
              <a:rPr lang="hr-H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KAŽI MI ŠTO ČITAŠ, REĆI ĆU TI TKO SI!“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-portugalska-</a:t>
            </a:r>
            <a:endParaRPr lang="hr-H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045529" y="1417626"/>
            <a:ext cx="4114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ČITANJE</a:t>
            </a:r>
          </a:p>
        </p:txBody>
      </p:sp>
      <p:pic>
        <p:nvPicPr>
          <p:cNvPr id="6" name="Picture 5" descr="world-book-da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176"/>
          <a:stretch/>
        </p:blipFill>
        <p:spPr bwMode="auto">
          <a:xfrm>
            <a:off x="694481" y="1782501"/>
            <a:ext cx="1928974" cy="2843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4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135087" y="898071"/>
            <a:ext cx="8445726" cy="29432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hr-H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SLIKOVNICA </a:t>
            </a:r>
          </a:p>
          <a:p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KNJIGA SA SLIKAMA ILI ILUSTRACIJAMA.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KVALITETNA SLIKOVNICA NADOMJEŠTA KVALITETNU IGRU, DONOSI ISTINE I POUKE, RAZVIJA MAŠTU, SMISAO ZA LJEPOTU, UPOZNAJE SA SVIJETOM, BOGATI RJEČNIK…</a:t>
            </a:r>
            <a:endParaRPr lang="hr-H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4" descr="Slikovni rezultat za RIBA DUGINIH BOJA"/>
          <p:cNvSpPr>
            <a:spLocks noChangeAspect="1" noChangeArrowheads="1"/>
          </p:cNvSpPr>
          <p:nvPr/>
        </p:nvSpPr>
        <p:spPr bwMode="auto">
          <a:xfrm>
            <a:off x="6752318" y="43458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Slikovni rezultat za RIBA DUGINIH BO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Riba duginih boja - Pfister, Marcus - BeHappy.hr WebSh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Riba duginih boja - Pfister, Marcus - BeHappy.hr WebSh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90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aslovnica knjige: Kako živi Antunt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56" y="2648164"/>
            <a:ext cx="1895583" cy="20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ŽABAC I STRAN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28" y="2607341"/>
            <a:ext cx="201646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19" y="2521617"/>
            <a:ext cx="2143125" cy="214312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653856" y="1307939"/>
            <a:ext cx="329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SLIKOVNICA</a:t>
            </a:r>
            <a:endParaRPr lang="hr-H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2407533" y="833376"/>
            <a:ext cx="5744279" cy="4500623"/>
          </a:xfrm>
        </p:spPr>
        <p:txBody>
          <a:bodyPr rtlCol="0"/>
          <a:lstStyle/>
          <a:p>
            <a:pPr marL="45720" indent="0" rtl="0">
              <a:buNone/>
            </a:pPr>
            <a:r>
              <a:rPr lang="hr-H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ŠTO KNJIGE NE VOLE?</a:t>
            </a:r>
          </a:p>
          <a:p>
            <a:pPr marL="45720" indent="0" rtl="0">
              <a:buNone/>
            </a:pPr>
            <a:endParaRPr lang="hr-HR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KNJIGE NE VOLE DA IH SE NE ČITA.</a:t>
            </a: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KNJIGE NE VOLE DA IM SE GUŽVAJU LISTOVI.</a:t>
            </a: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KNJIGE NE VOLE DA SE PO NJIMA ŠARA.</a:t>
            </a: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KNJIGE NE VOLE DA IH SE LISTA PRLJAVIM RUKAMA.</a:t>
            </a:r>
          </a:p>
          <a:p>
            <a:pPr rtl="0"/>
            <a:r>
              <a:rPr lang="hr-HR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KNJIGE NE VOLE KAD IH DJECA NE VOLE.</a:t>
            </a:r>
            <a:endParaRPr lang="hr-H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igrana djeca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0_TF03461883_TF03461883" id="{B99EA0A4-E83D-4D0B-957D-569440EE7EB1}" vid="{F567531B-6938-40A7-A9CE-38645073C0A8}"/>
    </a:ext>
  </a:extLst>
</a:theme>
</file>

<file path=ppt/theme/theme2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zaigrane djece (strip-ilustracija, široki zaslon)</Template>
  <TotalTime>188</TotalTime>
  <Words>354</Words>
  <Application>Microsoft Office PowerPoint</Application>
  <PresentationFormat>Široki zaslon</PresentationFormat>
  <Paragraphs>70</Paragraphs>
  <Slides>11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Comic Sans MS</vt:lpstr>
      <vt:lpstr>Euphemia</vt:lpstr>
      <vt:lpstr>Wingdings</vt:lpstr>
      <vt:lpstr>Zaigrana djeca 16 x 9</vt:lpstr>
      <vt:lpstr>    ŠKOLSKA KNJIŽNICA  OŠ STJEPANA BASARIČEKA  Ivanić-Grad </vt:lpstr>
      <vt:lpstr>OPĆENITO O ŠKOLSKOJ KNJIŽNICI:</vt:lpstr>
      <vt:lpstr>ŠTO JE KNJIŽNICA?</vt:lpstr>
      <vt:lpstr>PRAVILA PONAŠANJA U ŠKOLSKOJ KNJIŽNICI: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ŠKOLSKA KNJIŽNICA  OŠ Stjepana Basaričeka</dc:title>
  <dc:creator>ucitelj</dc:creator>
  <cp:lastModifiedBy>Vlasnik</cp:lastModifiedBy>
  <cp:revision>21</cp:revision>
  <dcterms:created xsi:type="dcterms:W3CDTF">2020-04-09T10:32:15Z</dcterms:created>
  <dcterms:modified xsi:type="dcterms:W3CDTF">2020-04-13T19:13:44Z</dcterms:modified>
</cp:coreProperties>
</file>