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58" r:id="rId4"/>
    <p:sldId id="264" r:id="rId5"/>
    <p:sldId id="259" r:id="rId6"/>
    <p:sldId id="265" r:id="rId7"/>
    <p:sldId id="261" r:id="rId8"/>
    <p:sldId id="266" r:id="rId9"/>
    <p:sldId id="260" r:id="rId10"/>
    <p:sldId id="267" r:id="rId11"/>
    <p:sldId id="262" r:id="rId12"/>
    <p:sldId id="268" r:id="rId13"/>
    <p:sldId id="263" r:id="rId14"/>
    <p:sldId id="269" r:id="rId15"/>
    <p:sldId id="281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D347"/>
    <a:srgbClr val="422C16"/>
    <a:srgbClr val="0C788E"/>
    <a:srgbClr val="006666"/>
    <a:srgbClr val="0099CC"/>
    <a:srgbClr val="66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04" autoAdjust="0"/>
    <p:restoredTop sz="94652" autoAdjust="0"/>
  </p:normalViewPr>
  <p:slideViewPr>
    <p:cSldViewPr>
      <p:cViewPr varScale="1">
        <p:scale>
          <a:sx n="63" d="100"/>
          <a:sy n="63" d="100"/>
        </p:scale>
        <p:origin x="-12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4"/>
    </p:cViewPr>
  </p:sorterViewPr>
  <p:notesViewPr>
    <p:cSldViewPr>
      <p:cViewPr varScale="1">
        <p:scale>
          <a:sx n="56" d="100"/>
          <a:sy n="56" d="100"/>
        </p:scale>
        <p:origin x="-12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35B6-5B2A-4EC4-8103-EB98ABB4B6C2}" type="datetimeFigureOut">
              <a:rPr lang="sr-Latn-CS" smtClean="0"/>
              <a:t>7.3.2013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3071-C930-438E-9362-5439202690D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6D628-38B9-423D-B004-272EAE07B93C}" type="datetimeFigureOut">
              <a:rPr lang="sr-Latn-CS" smtClean="0"/>
              <a:t>7.3.2013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A503-A293-4050-ACC2-406C3966674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8A503-A293-4050-ACC2-406C3966674E}" type="slidenum">
              <a:rPr lang="hr-HR" smtClean="0"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CF0B-E28B-43D9-A3B1-C680FFB817BC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 smtClean="0"/>
              <a:t>Ljekovito bilje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135EE-9206-424E-91A9-EF1A9BE729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E234-85AC-4DD7-AC7E-79E5C212CF99}" type="datetime1">
              <a:rPr lang="sr-Latn-CS" smtClean="0"/>
              <a:t>7.3.2013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404D-1827-4EB5-9F96-16D1A50355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34C3-3EC9-4D98-A5DD-E04D9EA23BB5}" type="datetime1">
              <a:rPr lang="sr-Latn-CS" smtClean="0"/>
              <a:t>7.3.2013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68AE-C2A7-4016-B43F-EC419465B0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5086-2FA7-42DB-B351-F83B06AE7093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dirty="0" smtClean="0"/>
              <a:t>Ljekovito bilje</a:t>
            </a: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  <p:pic>
        <p:nvPicPr>
          <p:cNvPr id="9" name="Slika 8" descr="240px-Matricaria_recutita_-_Köhler–s_Medizinal-Pflanzen-09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6644" y="857232"/>
            <a:ext cx="1010051" cy="7284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60A2-1E52-4DA2-A956-B7A86A0A8FEB}" type="datetime1">
              <a:rPr lang="sr-Latn-CS" smtClean="0"/>
              <a:t>7.3.2013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C882-64F9-47C4-AB48-5FF1ED76A7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7839-EA92-476C-B04D-D79751CE7BCB}" type="datetime1">
              <a:rPr lang="sr-Latn-CS" smtClean="0"/>
              <a:t>7.3.2013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081A3-A335-42AA-BC0E-4926776266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0685-7C9D-48C8-AB11-2A14627A8A8C}" type="datetime1">
              <a:rPr lang="sr-Latn-CS" smtClean="0"/>
              <a:t>7.3.2013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F3E0-9504-4CB2-BB27-BDD1EFB5E7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FB76-FFFB-45D9-A7CC-1BB0768E868F}" type="datetime1">
              <a:rPr lang="sr-Latn-CS" smtClean="0"/>
              <a:t>7.3.2013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1E6C-87A5-4F50-B370-28D4029405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8015-1ECF-489F-93A3-8A494E5C6039}" type="datetime1">
              <a:rPr lang="sr-Latn-CS" smtClean="0"/>
              <a:t>7.3.2013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A62-76D4-497C-AB86-2CD159FC7C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55BE-EF30-4995-BEE9-805B234EBD48}" type="datetime1">
              <a:rPr lang="sr-Latn-CS" smtClean="0"/>
              <a:t>7.3.2013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80EB-8561-4AD0-96AA-238AE8CB1A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9D84-843B-4880-A891-C95B7E4C497B}" type="datetime1">
              <a:rPr lang="sr-Latn-CS" smtClean="0"/>
              <a:t>7.3.2013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6202-1E82-42DB-B5A7-2448CB3259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15082"/>
            <a:ext cx="2133600" cy="50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fld id="{A371BBEB-A3D6-49D8-B7D7-8A939AD9622D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s-ES" smtClean="0"/>
              <a:t>Ljekovito bilje</a:t>
            </a: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58A61E-2EF9-4686-B7E8-4CE6D96BC3A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lika 5" descr="rosehip-te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152">
            <a:off x="1812925" y="2327275"/>
            <a:ext cx="27257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571625" y="785813"/>
            <a:ext cx="6264275" cy="1500187"/>
          </a:xfrm>
        </p:spPr>
        <p:txBody>
          <a:bodyPr/>
          <a:lstStyle/>
          <a:p>
            <a:pPr eaLnBrk="1" hangingPunct="1"/>
            <a:r>
              <a:rPr lang="hr-HR" sz="5400" b="1" smtClean="0">
                <a:solidFill>
                  <a:srgbClr val="CC6600"/>
                </a:solidFill>
              </a:rPr>
              <a:t>LJEKOVITO</a:t>
            </a:r>
            <a:br>
              <a:rPr lang="hr-HR" sz="5400" b="1" smtClean="0">
                <a:solidFill>
                  <a:srgbClr val="CC6600"/>
                </a:solidFill>
              </a:rPr>
            </a:br>
            <a:r>
              <a:rPr lang="hr-HR" sz="5400" b="1" smtClean="0">
                <a:solidFill>
                  <a:srgbClr val="CC6600"/>
                </a:solidFill>
              </a:rPr>
              <a:t> BILJE</a:t>
            </a:r>
            <a:endParaRPr lang="es-ES" sz="5400" b="1" smtClean="0">
              <a:solidFill>
                <a:srgbClr val="CC6600"/>
              </a:solidFill>
            </a:endParaRPr>
          </a:p>
        </p:txBody>
      </p:sp>
      <p:pic>
        <p:nvPicPr>
          <p:cNvPr id="13316" name="Slika 10" descr="neven-prirodni-saveznik-zdravlja-i-ljepote-8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2968625"/>
            <a:ext cx="3125787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PRIPRAVCI OD KAMILICE: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857250" y="1600200"/>
            <a:ext cx="7829550" cy="4525963"/>
          </a:xfrm>
        </p:spPr>
        <p:txBody>
          <a:bodyPr/>
          <a:lstStyle/>
          <a:p>
            <a:pPr>
              <a:buFontTx/>
              <a:buNone/>
            </a:pPr>
            <a:r>
              <a:rPr lang="hr-HR" sz="2000" b="1" smtClean="0"/>
              <a:t>      Čaj</a:t>
            </a:r>
          </a:p>
          <a:p>
            <a:pPr>
              <a:buFontTx/>
              <a:buNone/>
            </a:pPr>
            <a:r>
              <a:rPr lang="hr-HR" sz="2000" b="1" smtClean="0"/>
              <a:t>     </a:t>
            </a:r>
            <a:r>
              <a:rPr lang="hr-HR" sz="1800" smtClean="0"/>
              <a:t>U šalicu  stavite 1 – 2 pune jušne žlice cvijeta kamilice i prelijte ih s 2,5 dl ključale vode, brzo promiješajte, poklopite i ostavite da stoji najmanje pola sata. Nakon toga procijedite i popijte.</a:t>
            </a:r>
          </a:p>
          <a:p>
            <a:pPr>
              <a:buFontTx/>
              <a:buNone/>
            </a:pPr>
            <a:endParaRPr lang="hr-HR" sz="1800" smtClean="0"/>
          </a:p>
          <a:p>
            <a:pPr>
              <a:buFontTx/>
              <a:buNone/>
            </a:pPr>
            <a:r>
              <a:rPr lang="hr-HR" sz="1800" smtClean="0"/>
              <a:t>        </a:t>
            </a:r>
            <a:r>
              <a:rPr lang="hr-HR" sz="2000" b="1" smtClean="0"/>
              <a:t>Ulje od kamilice</a:t>
            </a:r>
            <a:endParaRPr lang="hr-HR" sz="1800" b="1" smtClean="0"/>
          </a:p>
          <a:p>
            <a:pPr>
              <a:buFontTx/>
              <a:buNone/>
            </a:pPr>
            <a:r>
              <a:rPr lang="hr-HR" sz="1800" smtClean="0"/>
              <a:t>      Posudu od 1L n</a:t>
            </a:r>
            <a:r>
              <a:rPr lang="az-Cyrl-AZ" sz="1800" smtClean="0"/>
              <a:t>а</a:t>
            </a:r>
            <a:r>
              <a:rPr lang="hr-HR" sz="1800" smtClean="0"/>
              <a:t>punite  cvjetovima  k</a:t>
            </a:r>
            <a:r>
              <a:rPr lang="az-Cyrl-AZ" sz="1800" smtClean="0"/>
              <a:t>а</a:t>
            </a:r>
            <a:r>
              <a:rPr lang="hr-HR" sz="1800" smtClean="0"/>
              <a:t>milice i prelijte s 1L kvalitetnog baznog ulja (naprimjer maslinovog).</a:t>
            </a:r>
          </a:p>
          <a:p>
            <a:pPr>
              <a:buFontTx/>
              <a:buNone/>
            </a:pPr>
            <a:r>
              <a:rPr lang="hr-HR" sz="1800" smtClean="0"/>
              <a:t>     Ostavite da stoji dva tjedna, a zatim </a:t>
            </a:r>
          </a:p>
          <a:p>
            <a:pPr>
              <a:buFontTx/>
              <a:buNone/>
            </a:pPr>
            <a:r>
              <a:rPr lang="hr-HR" sz="1800" smtClean="0"/>
              <a:t>      procijedite u staklenu bocu, zatvorite</a:t>
            </a:r>
          </a:p>
          <a:p>
            <a:pPr>
              <a:buFontTx/>
              <a:buNone/>
            </a:pPr>
            <a:r>
              <a:rPr lang="hr-HR" sz="1800" smtClean="0"/>
              <a:t>      i pohranite na tamno mjesto. </a:t>
            </a:r>
          </a:p>
          <a:p>
            <a:pPr>
              <a:buFontTx/>
              <a:buNone/>
            </a:pPr>
            <a:endParaRPr lang="hr-HR" sz="1800" smtClean="0"/>
          </a:p>
        </p:txBody>
      </p:sp>
      <p:pic>
        <p:nvPicPr>
          <p:cNvPr id="22532" name="Slika 3" descr="tumblr_m9yydzSU1a1qavwn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000500"/>
            <a:ext cx="3000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C1C39-A6DE-42C8-B6BA-CC912483B6E8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TRPUTAC</a:t>
            </a:r>
          </a:p>
        </p:txBody>
      </p:sp>
      <p:sp>
        <p:nvSpPr>
          <p:cNvPr id="2355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1800" smtClean="0"/>
              <a:t>Čisti krv, pluća i želudac pa je dobar za sve one ljude, koji su slabokrvni slaba pluća i bubrege, blijedi su, imaju osip, lišajeve ili kašljucaju, promukli su.</a:t>
            </a:r>
          </a:p>
          <a:p>
            <a:pPr eaLnBrk="1" hangingPunct="1"/>
            <a:r>
              <a:rPr lang="hr-HR" sz="1800" smtClean="0"/>
              <a:t>Koristi se kao </a:t>
            </a:r>
            <a:r>
              <a:rPr lang="sv-SE" sz="1800" smtClean="0"/>
              <a:t>sredstvo za zaustavljanje proljeva i unutarnjih i vanjskih krvarenja.</a:t>
            </a:r>
            <a:endParaRPr lang="hr-HR" sz="1800" b="1" smtClean="0"/>
          </a:p>
          <a:p>
            <a:pPr eaLnBrk="1" hangingPunct="1"/>
            <a:r>
              <a:rPr lang="hr-HR" sz="2000" b="1" smtClean="0"/>
              <a:t>Trputac prije svega koristimo kod: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-oboljenja dišnih organa,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-kašlja,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-plućne astme pa čak 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-tuberkuloze pluća. </a:t>
            </a:r>
          </a:p>
          <a:p>
            <a:pPr eaLnBrk="1" hangingPunct="1">
              <a:buFontTx/>
              <a:buNone/>
            </a:pPr>
            <a:endParaRPr lang="hr-HR" sz="1800" smtClean="0"/>
          </a:p>
        </p:txBody>
      </p:sp>
      <p:pic>
        <p:nvPicPr>
          <p:cNvPr id="23556" name="Slika 3" descr="sl-bi-trput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143250"/>
            <a:ext cx="1928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4CB11-43E9-4A72-B4B1-A085AD68954F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3" descr="tea-20072012-625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429000"/>
            <a:ext cx="3576637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PRIPRAVCI OD TRPUTCA:</a:t>
            </a:r>
          </a:p>
        </p:txBody>
      </p:sp>
      <p:sp>
        <p:nvSpPr>
          <p:cNvPr id="24580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r-HR" sz="1800" smtClean="0"/>
              <a:t>      </a:t>
            </a:r>
            <a:r>
              <a:rPr lang="hr-HR" sz="2000" b="1" smtClean="0"/>
              <a:t> Čaj</a:t>
            </a:r>
            <a:endParaRPr lang="hr-HR" sz="1800" b="1" smtClean="0"/>
          </a:p>
          <a:p>
            <a:pPr>
              <a:buFontTx/>
              <a:buNone/>
            </a:pPr>
            <a:r>
              <a:rPr lang="hr-HR" sz="1800" smtClean="0"/>
              <a:t>     1 žlica sjeckanog bilja prelije se s dva decilitra vrele vode i ostavi poklopljeno stajati oko 10 minuta, nakon čega se procijedi i pije mlako.</a:t>
            </a:r>
          </a:p>
          <a:p>
            <a:pPr>
              <a:buFontTx/>
              <a:buNone/>
            </a:pPr>
            <a:r>
              <a:rPr lang="hr-HR" sz="2000" b="1" smtClean="0"/>
              <a:t>      </a:t>
            </a:r>
          </a:p>
          <a:p>
            <a:pPr>
              <a:buFontTx/>
              <a:buNone/>
            </a:pPr>
            <a:r>
              <a:rPr lang="hr-HR" sz="2000" b="1" smtClean="0"/>
              <a:t> Sirup od trputca</a:t>
            </a:r>
          </a:p>
          <a:p>
            <a:pPr>
              <a:buFontTx/>
              <a:buNone/>
            </a:pPr>
            <a:r>
              <a:rPr lang="hr-HR" sz="1800" smtClean="0"/>
              <a:t>     4 šake t</a:t>
            </a:r>
            <a:r>
              <a:rPr lang="vi-VN" sz="1800" smtClean="0"/>
              <a:t>rput</a:t>
            </a:r>
            <a:r>
              <a:rPr lang="hr-HR" sz="1800" smtClean="0"/>
              <a:t>ca </a:t>
            </a:r>
            <a:r>
              <a:rPr lang="vi-VN" sz="1800" smtClean="0"/>
              <a:t>se samelje i  zajedno</a:t>
            </a:r>
            <a:r>
              <a:rPr lang="hr-HR" sz="1800" smtClean="0"/>
              <a:t> s</a:t>
            </a:r>
            <a:r>
              <a:rPr lang="vi-VN" sz="1800" smtClean="0"/>
              <a:t> </a:t>
            </a:r>
            <a:r>
              <a:rPr lang="hr-HR" sz="1800" smtClean="0"/>
              <a:t>300g šećera </a:t>
            </a:r>
          </a:p>
          <a:p>
            <a:pPr>
              <a:buFontTx/>
              <a:buNone/>
            </a:pPr>
            <a:r>
              <a:rPr lang="hr-HR" sz="1800" smtClean="0"/>
              <a:t>i 250g meda </a:t>
            </a:r>
            <a:r>
              <a:rPr lang="vi-VN" sz="1800" smtClean="0"/>
              <a:t>stavi u posudu sa malo vode da lagano </a:t>
            </a:r>
            <a:endParaRPr lang="hr-HR" sz="1800" smtClean="0"/>
          </a:p>
          <a:p>
            <a:pPr>
              <a:buFontTx/>
              <a:buNone/>
            </a:pPr>
            <a:r>
              <a:rPr lang="vi-VN" sz="1800" smtClean="0"/>
              <a:t>zakuha, pri tome miješajući konstantno dok se ne </a:t>
            </a:r>
            <a:endParaRPr lang="hr-HR" sz="1800" smtClean="0"/>
          </a:p>
          <a:p>
            <a:pPr>
              <a:buFontTx/>
              <a:buNone/>
            </a:pPr>
            <a:r>
              <a:rPr lang="vi-VN" sz="1800" smtClean="0"/>
              <a:t>stvori gusti sirup, maknuti sa vatre i ohlađenog uliti </a:t>
            </a:r>
            <a:endParaRPr lang="hr-HR" sz="1800" smtClean="0"/>
          </a:p>
          <a:p>
            <a:pPr>
              <a:buFontTx/>
              <a:buNone/>
            </a:pPr>
            <a:r>
              <a:rPr lang="vi-VN" sz="1800" smtClean="0"/>
              <a:t>u staklenke</a:t>
            </a:r>
            <a:r>
              <a:rPr lang="hr-HR" sz="1800" smtClean="0"/>
              <a:t> </a:t>
            </a:r>
            <a:r>
              <a:rPr lang="vi-VN" sz="1800" smtClean="0"/>
              <a:t>i čuvati u hladnjaku. </a:t>
            </a:r>
            <a:endParaRPr lang="hr-HR" sz="1800" smtClean="0"/>
          </a:p>
          <a:p>
            <a:r>
              <a:rPr lang="hr-HR" sz="1800" smtClean="0"/>
              <a:t>-kod jakog kašlja ili bronhitisa.</a:t>
            </a:r>
            <a:endParaRPr lang="vi-VN" sz="1800" smtClean="0"/>
          </a:p>
          <a:p>
            <a:pPr>
              <a:buFontTx/>
              <a:buNone/>
            </a:pPr>
            <a:endParaRPr lang="hr-HR" sz="1800" smtClean="0"/>
          </a:p>
          <a:p>
            <a:pPr>
              <a:buFontTx/>
              <a:buNone/>
            </a:pPr>
            <a:endParaRPr lang="hr-HR" sz="1800" smtClean="0"/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65943-9235-4DD8-8F45-0D4A8BF99145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MASLAČAK</a:t>
            </a:r>
          </a:p>
        </p:txBody>
      </p:sp>
      <p:sp>
        <p:nvSpPr>
          <p:cNvPr id="25603" name="Rezervirano mjesto sadržaja 2"/>
          <p:cNvSpPr>
            <a:spLocks noGrp="1"/>
          </p:cNvSpPr>
          <p:nvPr>
            <p:ph idx="1"/>
          </p:nvPr>
        </p:nvSpPr>
        <p:spPr>
          <a:xfrm>
            <a:off x="857250" y="1571625"/>
            <a:ext cx="7829550" cy="4525963"/>
          </a:xfrm>
        </p:spPr>
        <p:txBody>
          <a:bodyPr/>
          <a:lstStyle/>
          <a:p>
            <a:pPr eaLnBrk="1" hangingPunct="1"/>
            <a:r>
              <a:rPr lang="hr-HR" sz="1800" smtClean="0"/>
              <a:t>Maslačak sadrži vitamine A, B2, C, D i G, te minerale kalij, natrij, kalcij, fosfor i željezo.</a:t>
            </a:r>
          </a:p>
          <a:p>
            <a:pPr eaLnBrk="1" hangingPunct="1"/>
            <a:r>
              <a:rPr lang="hr-HR" sz="1800" smtClean="0"/>
              <a:t>Korijen maslačka pročišćava i jača tijelo.</a:t>
            </a:r>
          </a:p>
          <a:p>
            <a:pPr eaLnBrk="1" hangingPunct="1"/>
            <a:endParaRPr lang="hr-HR" sz="1800" smtClean="0"/>
          </a:p>
          <a:p>
            <a:pPr eaLnBrk="1" hangingPunct="1"/>
            <a:r>
              <a:rPr lang="hr-HR" sz="2000" b="1" smtClean="0"/>
              <a:t>Korijen maslačka djeluje tako da:</a:t>
            </a:r>
          </a:p>
          <a:p>
            <a:pPr eaLnBrk="1" hangingPunct="1">
              <a:buFontTx/>
              <a:buNone/>
            </a:pPr>
            <a:r>
              <a:rPr lang="hr-HR" sz="2000" smtClean="0"/>
              <a:t>     -pospješuje znojenje, </a:t>
            </a:r>
          </a:p>
          <a:p>
            <a:pPr eaLnBrk="1" hangingPunct="1">
              <a:buFontTx/>
              <a:buNone/>
            </a:pPr>
            <a:r>
              <a:rPr lang="hr-HR" sz="2000" smtClean="0"/>
              <a:t>     -odstranjuje otrovne tvari iz krvi i </a:t>
            </a:r>
          </a:p>
          <a:p>
            <a:pPr eaLnBrk="1" hangingPunct="1">
              <a:buFontTx/>
              <a:buNone/>
            </a:pPr>
            <a:r>
              <a:rPr lang="hr-HR" sz="2000" smtClean="0"/>
              <a:t>      tijela, </a:t>
            </a:r>
          </a:p>
          <a:p>
            <a:pPr eaLnBrk="1" hangingPunct="1">
              <a:buFontTx/>
              <a:buNone/>
            </a:pPr>
            <a:r>
              <a:rPr lang="hr-HR" sz="2000" smtClean="0"/>
              <a:t>     -čisti sluznicu dišnih organa.</a:t>
            </a:r>
          </a:p>
          <a:p>
            <a:pPr eaLnBrk="1" hangingPunct="1"/>
            <a:endParaRPr lang="hr-HR" sz="2000" b="1" smtClean="0"/>
          </a:p>
        </p:txBody>
      </p:sp>
      <p:pic>
        <p:nvPicPr>
          <p:cNvPr id="25604" name="Slika 4" descr="SF16-79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357563"/>
            <a:ext cx="3413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335BA-704D-4EA9-A74D-72F5D49451DF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PRIPRAVCI OD MASLAČKA:</a:t>
            </a:r>
          </a:p>
        </p:txBody>
      </p:sp>
      <p:sp>
        <p:nvSpPr>
          <p:cNvPr id="26627" name="Rezervirano mjesto sadržaja 2"/>
          <p:cNvSpPr>
            <a:spLocks noGrp="1"/>
          </p:cNvSpPr>
          <p:nvPr>
            <p:ph idx="1"/>
          </p:nvPr>
        </p:nvSpPr>
        <p:spPr>
          <a:xfrm>
            <a:off x="857250" y="1785938"/>
            <a:ext cx="7829550" cy="4786312"/>
          </a:xfrm>
        </p:spPr>
        <p:txBody>
          <a:bodyPr/>
          <a:lstStyle/>
          <a:p>
            <a:r>
              <a:rPr lang="hr-HR" sz="2000" b="1" smtClean="0"/>
              <a:t>  Sirup od maslačka</a:t>
            </a:r>
          </a:p>
          <a:p>
            <a:pPr>
              <a:buFontTx/>
              <a:buNone/>
            </a:pPr>
            <a:r>
              <a:rPr lang="hr-HR" sz="1800" smtClean="0"/>
              <a:t>     O</a:t>
            </a:r>
            <a:r>
              <a:rPr lang="vi-VN" sz="1800" smtClean="0"/>
              <a:t>sam punih šaka cvjetova maslačka prokuha</a:t>
            </a:r>
            <a:r>
              <a:rPr lang="hr-HR" sz="1800" smtClean="0"/>
              <a:t>ti</a:t>
            </a:r>
            <a:r>
              <a:rPr lang="vi-VN" sz="1800" smtClean="0"/>
              <a:t> u dvije litre vode, procijedi</a:t>
            </a:r>
            <a:r>
              <a:rPr lang="hr-HR" sz="1800" smtClean="0"/>
              <a:t>ti</a:t>
            </a:r>
            <a:r>
              <a:rPr lang="vi-VN" sz="1800" smtClean="0"/>
              <a:t>, te vrućem soku doda</a:t>
            </a:r>
            <a:r>
              <a:rPr lang="hr-HR" sz="1800" smtClean="0"/>
              <a:t>ti</a:t>
            </a:r>
            <a:r>
              <a:rPr lang="vi-VN" sz="1800" smtClean="0"/>
              <a:t> 1.5 kg šećera, te sok iscijeđena dva limuna. Smjesu je potrebno vratiti na vatru, te kuhati uz stalno miješanje dok ne nastane gušća smjesa, poput sirupa. Smjesu treba uliti u boce i držati na hladnom i suhom mjestu </a:t>
            </a:r>
            <a:r>
              <a:rPr lang="hr-HR" sz="1800" smtClean="0"/>
              <a:t>.</a:t>
            </a:r>
          </a:p>
          <a:p>
            <a:r>
              <a:rPr lang="hr-HR" sz="2000" b="1" smtClean="0"/>
              <a:t> Čaj</a:t>
            </a:r>
          </a:p>
          <a:p>
            <a:pPr>
              <a:buFontTx/>
              <a:buNone/>
            </a:pPr>
            <a:r>
              <a:rPr lang="hr-HR" sz="1800" smtClean="0"/>
              <a:t>      Žličicu sušenih listova prelijete s 2 dl </a:t>
            </a:r>
          </a:p>
          <a:p>
            <a:pPr>
              <a:buFontTx/>
              <a:buNone/>
            </a:pPr>
            <a:r>
              <a:rPr lang="hr-HR" sz="1800" smtClean="0"/>
              <a:t>      vrele vode. Poklopite, te nakon 10 do 15 </a:t>
            </a:r>
          </a:p>
          <a:p>
            <a:pPr>
              <a:buFontTx/>
              <a:buNone/>
            </a:pPr>
            <a:r>
              <a:rPr lang="hr-HR" sz="1800" smtClean="0"/>
              <a:t>      minuta procijedite. 3 – 5 grama </a:t>
            </a:r>
          </a:p>
          <a:p>
            <a:pPr>
              <a:buFontTx/>
              <a:buNone/>
            </a:pPr>
            <a:r>
              <a:rPr lang="hr-HR" sz="1800" smtClean="0"/>
              <a:t>      korijena stavi se u mlaku vodu. </a:t>
            </a:r>
          </a:p>
          <a:p>
            <a:pPr>
              <a:buFontTx/>
              <a:buNone/>
            </a:pPr>
            <a:r>
              <a:rPr lang="hr-HR" sz="1800" smtClean="0"/>
              <a:t>      Zagrije i kuha 10 minuta.</a:t>
            </a:r>
          </a:p>
        </p:txBody>
      </p:sp>
      <p:pic>
        <p:nvPicPr>
          <p:cNvPr id="26628" name="Slika 4" descr="maslacak450x3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643313"/>
            <a:ext cx="33226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06B43-AE2C-428F-A615-14D1AA97558D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ZNALI DA…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smtClean="0"/>
              <a:t>Pitagora je u 6. st. prije Krista osnovao školu koja je podučavala i liječenje biljem.</a:t>
            </a:r>
          </a:p>
          <a:p>
            <a:endParaRPr lang="hr-HR" sz="1800" dirty="0" smtClean="0"/>
          </a:p>
          <a:p>
            <a:r>
              <a:rPr lang="hr-HR" sz="1800" dirty="0" smtClean="0"/>
              <a:t>U  2. st. naše ere rimski liječnik Galen je</a:t>
            </a:r>
            <a:r>
              <a:rPr lang="hr-HR" sz="1800" b="1" dirty="0" smtClean="0"/>
              <a:t> </a:t>
            </a:r>
            <a:r>
              <a:rPr lang="hr-HR" sz="1800" dirty="0" smtClean="0"/>
              <a:t>zapisao recept prve biljne kreme za lice, a recept čini osnovu svih današnjih dnevnih krema.</a:t>
            </a:r>
          </a:p>
          <a:p>
            <a:endParaRPr lang="hr-HR" sz="1800" dirty="0" smtClean="0"/>
          </a:p>
          <a:p>
            <a:r>
              <a:rPr lang="hr-HR" sz="1800" dirty="0" smtClean="0"/>
              <a:t>Kina zemlja s najdužom neprekinutom tradicijom biljne medicine.</a:t>
            </a:r>
          </a:p>
          <a:p>
            <a:endParaRPr lang="hr-HR" sz="1800" dirty="0" smtClean="0"/>
          </a:p>
          <a:p>
            <a:r>
              <a:rPr lang="hr-HR" sz="1800" dirty="0" smtClean="0"/>
              <a:t>U doba križarskih ratova </a:t>
            </a:r>
            <a:r>
              <a:rPr lang="hr-HR" sz="1800" dirty="0" err="1" smtClean="0"/>
              <a:t>boražina</a:t>
            </a:r>
            <a:r>
              <a:rPr lang="hr-HR" sz="1800" dirty="0" smtClean="0"/>
              <a:t> se stavlja u piće koje se nudilo križarima prije odlaska u Svetu Zemlju. </a:t>
            </a:r>
          </a:p>
          <a:p>
            <a:endParaRPr lang="hr-HR" sz="1800" dirty="0" smtClean="0"/>
          </a:p>
          <a:p>
            <a:r>
              <a:rPr lang="hr-HR" sz="1800" dirty="0" smtClean="0"/>
              <a:t>Bosiljak ima pozitivne i negativne asocijacije-negativne asocijacije vjerojatno dolaze od latinskog opisa bosiljka-</a:t>
            </a:r>
            <a:r>
              <a:rPr lang="hr-HR" sz="1800" dirty="0" err="1" smtClean="0"/>
              <a:t>basilicum</a:t>
            </a:r>
            <a:r>
              <a:rPr lang="hr-HR" sz="1800" dirty="0" smtClean="0"/>
              <a:t>,koji se povezuje s </a:t>
            </a:r>
            <a:r>
              <a:rPr lang="hr-HR" sz="1800" b="1" u="sng" dirty="0" err="1" smtClean="0"/>
              <a:t>bailiskom</a:t>
            </a:r>
            <a:r>
              <a:rPr lang="hr-HR" sz="1800" dirty="0" smtClean="0"/>
              <a:t>-mitološkom zmijom  smrtonosnog </a:t>
            </a:r>
            <a:r>
              <a:rPr lang="hr-HR" sz="2000" dirty="0" smtClean="0"/>
              <a:t>pogleda.</a:t>
            </a:r>
            <a:endParaRPr lang="hr-HR" sz="20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55086-2FA7-42DB-B351-F83B06AE7093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Ljekovito bilje</a:t>
            </a:r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7" name="Akcijski gumb: Nazad ili prethodno 6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Akcijski gumb: Naprijed ili dalje 7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Akcijski gumb: Polazni 8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357188" y="2500313"/>
            <a:ext cx="8229600" cy="1143000"/>
          </a:xfrm>
        </p:spPr>
        <p:txBody>
          <a:bodyPr/>
          <a:lstStyle/>
          <a:p>
            <a:r>
              <a:rPr lang="hr-HR" sz="8000" smtClean="0"/>
              <a:t>KVIZ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C0877A-9919-445F-B5AD-E34D2A44A96A}" type="datetime1">
              <a:rPr lang="sr-Latn-CS" smtClean="0"/>
              <a:t>7.3.2013</a:t>
            </a:fld>
            <a:endParaRPr lang="es-E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1E6C-87A5-4F50-B370-28D40294058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Koja biljka se pretežno koristi za liječenje kašlja? </a:t>
            </a:r>
          </a:p>
        </p:txBody>
      </p:sp>
      <p:sp>
        <p:nvSpPr>
          <p:cNvPr id="1741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hlinkClick r:id="rId2" action="ppaction://hlinksldjump"/>
              </a:rPr>
              <a:t>Maslačak</a:t>
            </a:r>
            <a:endParaRPr lang="hr-HR" dirty="0" smtClean="0"/>
          </a:p>
          <a:p>
            <a:pPr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>
                <a:hlinkClick r:id="rId3" action="ppaction://hlinksldjump"/>
              </a:rPr>
              <a:t>Trputac</a:t>
            </a:r>
            <a:endParaRPr lang="hr-HR" dirty="0" smtClean="0"/>
          </a:p>
          <a:p>
            <a:pPr>
              <a:defRPr/>
            </a:pPr>
            <a:endParaRPr lang="hr-HR" dirty="0" smtClean="0"/>
          </a:p>
          <a:p>
            <a:pPr>
              <a:defRPr/>
            </a:pPr>
            <a:r>
              <a:rPr lang="hr-HR" dirty="0" smtClean="0">
                <a:solidFill>
                  <a:schemeClr val="accent3">
                    <a:lumMod val="95000"/>
                  </a:schemeClr>
                </a:solidFill>
                <a:hlinkClick r:id="rId2" action="ppaction://hlinksldjump"/>
              </a:rPr>
              <a:t>Lavanda</a:t>
            </a:r>
            <a:endParaRPr lang="hr-HR" dirty="0" smtClean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28676" name="Slika 3" descr="sl-bi-trputa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714500"/>
            <a:ext cx="2667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68A784-AFC2-4E81-B4C7-5F6AB1828B25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571500" y="1071563"/>
            <a:ext cx="8229600" cy="1154112"/>
          </a:xfrm>
        </p:spPr>
        <p:txBody>
          <a:bodyPr/>
          <a:lstStyle/>
          <a:p>
            <a:r>
              <a:rPr lang="hr-HR" smtClean="0">
                <a:solidFill>
                  <a:srgbClr val="FF9933"/>
                </a:solidFill>
              </a:rPr>
              <a:t>Točno ste odgovorili!</a:t>
            </a:r>
          </a:p>
        </p:txBody>
      </p:sp>
      <p:pic>
        <p:nvPicPr>
          <p:cNvPr id="29699" name="Picture 3" descr="C:\Users\Korisnik\AppData\Local\Microsoft\Windows\Temporary Internet Files\Content.IE5\W8HVFAHH\MC9004244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286000"/>
            <a:ext cx="341471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kcijski gumb: Naprijed ili dalje 5">
            <a:hlinkClick r:id="rId3" action="ppaction://hlinksldjump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993EB-5EAA-4F24-B930-5A83D85A127F}" type="datetime1">
              <a:rPr lang="sr-Latn-CS" smtClean="0"/>
              <a:t>7.3.2013</a:t>
            </a:fld>
            <a:endParaRPr lang="es-E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1E6C-87A5-4F50-B370-28D40294058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571500" y="1428750"/>
            <a:ext cx="8229600" cy="1143000"/>
          </a:xfrm>
        </p:spPr>
        <p:txBody>
          <a:bodyPr/>
          <a:lstStyle/>
          <a:p>
            <a:r>
              <a:rPr lang="hr-HR" smtClean="0">
                <a:solidFill>
                  <a:srgbClr val="FF9933"/>
                </a:solidFill>
              </a:rPr>
              <a:t>Pokušajte ponovno!</a:t>
            </a:r>
          </a:p>
        </p:txBody>
      </p:sp>
      <p:pic>
        <p:nvPicPr>
          <p:cNvPr id="30723" name="Picture 2" descr="C:\Users\Korisnik\AppData\Local\Microsoft\Windows\Temporary Internet Files\Content.IE5\773BHJEN\MC9004244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643188"/>
            <a:ext cx="3357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rId3" action="ppaction://hlinksldjump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8FC8D-D9C6-4991-AA54-8B0C7A5F0D05}" type="datetime1">
              <a:rPr lang="sr-Latn-CS" smtClean="0"/>
              <a:t>7.3.2013</a:t>
            </a:fld>
            <a:endParaRPr lang="es-E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1E6C-87A5-4F50-B370-28D402940585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Sadržaj: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mtClean="0">
                <a:hlinkClick r:id="rId2" action="ppaction://hlinksldjump"/>
              </a:rPr>
              <a:t>Neven</a:t>
            </a:r>
            <a:endParaRPr lang="hr-HR" smtClean="0"/>
          </a:p>
          <a:p>
            <a:r>
              <a:rPr lang="hr-HR" smtClean="0">
                <a:hlinkClick r:id="rId3" action="ppaction://hlinksldjump"/>
              </a:rPr>
              <a:t>Pripravci od nevena</a:t>
            </a:r>
            <a:endParaRPr lang="hr-HR" smtClean="0"/>
          </a:p>
          <a:p>
            <a:r>
              <a:rPr lang="hr-HR" smtClean="0">
                <a:hlinkClick r:id="rId4" action="ppaction://hlinksldjump"/>
              </a:rPr>
              <a:t>Lavanda</a:t>
            </a:r>
            <a:endParaRPr lang="hr-HR" smtClean="0"/>
          </a:p>
          <a:p>
            <a:r>
              <a:rPr lang="hr-HR" smtClean="0">
                <a:hlinkClick r:id="rId5" action="ppaction://hlinksldjump"/>
              </a:rPr>
              <a:t>Pripravci od lavande</a:t>
            </a:r>
            <a:endParaRPr lang="hr-HR" smtClean="0"/>
          </a:p>
          <a:p>
            <a:r>
              <a:rPr lang="hr-HR" smtClean="0">
                <a:hlinkClick r:id="rId6" action="ppaction://hlinksldjump"/>
              </a:rPr>
              <a:t>Kopriva</a:t>
            </a:r>
            <a:endParaRPr lang="hr-HR" smtClean="0"/>
          </a:p>
          <a:p>
            <a:r>
              <a:rPr lang="hr-HR" smtClean="0">
                <a:hlinkClick r:id="rId7" action="ppaction://hlinksldjump"/>
              </a:rPr>
              <a:t>Pripravci od koprive</a:t>
            </a:r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  <a:p>
            <a:endParaRPr lang="hr-HR" smtClean="0"/>
          </a:p>
        </p:txBody>
      </p:sp>
      <p:sp>
        <p:nvSpPr>
          <p:cNvPr id="14340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14738"/>
          </a:xfrm>
        </p:spPr>
        <p:txBody>
          <a:bodyPr/>
          <a:lstStyle/>
          <a:p>
            <a:r>
              <a:rPr lang="hr-HR" dirty="0" smtClean="0">
                <a:hlinkClick r:id="rId8" action="ppaction://hlinksldjump"/>
              </a:rPr>
              <a:t>Kamilica </a:t>
            </a:r>
            <a:endParaRPr lang="hr-HR" dirty="0" smtClean="0"/>
          </a:p>
          <a:p>
            <a:r>
              <a:rPr lang="hr-HR" dirty="0" smtClean="0">
                <a:hlinkClick r:id="rId9" action="ppaction://hlinksldjump"/>
              </a:rPr>
              <a:t>Pripravci od kamilice</a:t>
            </a:r>
            <a:endParaRPr lang="hr-HR" dirty="0" smtClean="0"/>
          </a:p>
          <a:p>
            <a:r>
              <a:rPr lang="hr-HR" dirty="0" smtClean="0">
                <a:hlinkClick r:id="rId10" action="ppaction://hlinksldjump"/>
              </a:rPr>
              <a:t>Trputac</a:t>
            </a:r>
            <a:endParaRPr lang="hr-HR" dirty="0" smtClean="0"/>
          </a:p>
          <a:p>
            <a:r>
              <a:rPr lang="hr-HR" dirty="0" smtClean="0">
                <a:hlinkClick r:id="rId11" action="ppaction://hlinksldjump"/>
              </a:rPr>
              <a:t>Pripravci od trpuca</a:t>
            </a:r>
            <a:endParaRPr lang="hr-HR" dirty="0" smtClean="0"/>
          </a:p>
          <a:p>
            <a:r>
              <a:rPr lang="hr-HR" dirty="0" smtClean="0">
                <a:hlinkClick r:id="rId12" action="ppaction://hlinksldjump"/>
              </a:rPr>
              <a:t>Maslačak</a:t>
            </a:r>
            <a:endParaRPr lang="hr-HR" dirty="0" smtClean="0"/>
          </a:p>
          <a:p>
            <a:r>
              <a:rPr lang="hr-HR" dirty="0" smtClean="0">
                <a:hlinkClick r:id="rId13" action="ppaction://hlinksldjump"/>
              </a:rPr>
              <a:t>Pripravci od </a:t>
            </a:r>
            <a:r>
              <a:rPr lang="hr-HR" dirty="0" smtClean="0">
                <a:hlinkClick r:id="rId13" action="ppaction://hlinksldjump"/>
              </a:rPr>
              <a:t>maslačka</a:t>
            </a:r>
            <a:endParaRPr lang="hr-HR" dirty="0" smtClean="0"/>
          </a:p>
          <a:p>
            <a:r>
              <a:rPr lang="hr-HR" dirty="0" smtClean="0">
                <a:hlinkClick r:id="rId14" action="ppaction://hlinksldjump"/>
              </a:rPr>
              <a:t>Jeste li znali da…</a:t>
            </a:r>
            <a:endParaRPr lang="hr-HR" dirty="0" smtClean="0"/>
          </a:p>
          <a:p>
            <a:r>
              <a:rPr lang="hr-HR" dirty="0" smtClean="0">
                <a:hlinkClick r:id="rId15" action="ppaction://hlinksldjump"/>
              </a:rPr>
              <a:t>KVIZ</a:t>
            </a:r>
            <a:endParaRPr lang="hr-HR" dirty="0" smtClean="0"/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16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6027E-1116-4556-A1F3-1AA28D2082B4}" type="datetime1">
              <a:rPr lang="sr-Latn-CS" smtClean="0"/>
              <a:t>7.3.2013</a:t>
            </a:fld>
            <a:endParaRPr lang="es-E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081A3-A335-42AA-BC0E-49267762666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Koje vitamine sadrže mladi listovi koprive?</a:t>
            </a:r>
          </a:p>
        </p:txBody>
      </p:sp>
      <p:sp>
        <p:nvSpPr>
          <p:cNvPr id="3174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hlinkClick r:id="rId2" action="ppaction://hlinksldjump"/>
              </a:rPr>
              <a:t>C vitamin,A vitamin, vitamin K, i vitamin B2.</a:t>
            </a:r>
            <a:endParaRPr lang="hr-HR" smtClean="0"/>
          </a:p>
          <a:p>
            <a:endParaRPr lang="hr-HR" smtClean="0"/>
          </a:p>
          <a:p>
            <a:r>
              <a:rPr lang="hr-HR" smtClean="0">
                <a:hlinkClick r:id="rId3" action="ppaction://hlinksldjump"/>
              </a:rPr>
              <a:t>Vitamin B6,vitamin E i vitamin D.</a:t>
            </a:r>
            <a:endParaRPr lang="hr-HR" smtClean="0"/>
          </a:p>
          <a:p>
            <a:endParaRPr lang="hr-HR" smtClean="0"/>
          </a:p>
          <a:p>
            <a:r>
              <a:rPr lang="hr-HR" smtClean="0">
                <a:hlinkClick r:id="rId3" action="ppaction://hlinksldjump"/>
              </a:rPr>
              <a:t>Vitamin B5 i vitamin K.</a:t>
            </a:r>
            <a:endParaRPr lang="hr-HR" smtClean="0"/>
          </a:p>
        </p:txBody>
      </p:sp>
      <p:pic>
        <p:nvPicPr>
          <p:cNvPr id="31748" name="Slika 4" descr="kopriv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929063"/>
            <a:ext cx="2857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686A8-6F2D-406A-B0A5-0B602F2009C9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71500" y="1071563"/>
            <a:ext cx="8229600" cy="11541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r-HR" sz="4400" kern="0" dirty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Točno ste odgovorili!</a:t>
            </a:r>
            <a:endParaRPr lang="hr-HR" sz="4400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 descr="C:\Users\Korisnik\AppData\Local\Microsoft\Windows\Temporary Internet Files\Content.IE5\W8HVFAHH\MC9004244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286000"/>
            <a:ext cx="341471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prijed ili dalje 4">
            <a:hlinkClick r:id="rId3" action="ppaction://hlinksldjump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Polazni 5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63DF4-92F5-42B4-9EE0-B09008AEEC2A}" type="datetime1">
              <a:rPr lang="sr-Latn-CS" smtClean="0"/>
              <a:t>7.3.2013</a:t>
            </a:fld>
            <a:endParaRPr lang="es-E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2A62-76D4-497C-AB86-2CD159FC7CF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571500" y="14287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hr-HR" sz="4400" kern="0" dirty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Pokušajte ponovno!</a:t>
            </a:r>
            <a:endParaRPr lang="hr-HR" sz="4400" kern="0" dirty="0">
              <a:solidFill>
                <a:srgbClr val="FF993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2" descr="C:\Users\Korisnik\AppData\Local\Microsoft\Windows\Temporary Internet Files\Content.IE5\773BHJEN\MC9004244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643188"/>
            <a:ext cx="3357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kcijski gumb: Nazad ili prethodno 3">
            <a:hlinkClick r:id="rId3" action="ppaction://hlinksldjump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Polazni 5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362AA-C746-4DF5-A560-745B44AF0DAC}" type="datetime1">
              <a:rPr lang="sr-Latn-CS" smtClean="0"/>
              <a:t>7.3.2013</a:t>
            </a:fld>
            <a:endParaRPr lang="es-E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B2A62-76D4-497C-AB86-2CD159FC7CF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Koja biljka odlično </a:t>
            </a:r>
            <a:r>
              <a:rPr lang="hr-HR" sz="3200" dirty="0" smtClean="0"/>
              <a:t>djeluje na </a:t>
            </a:r>
            <a:r>
              <a:rPr lang="hr-HR" sz="3200" dirty="0" smtClean="0"/>
              <a:t>stanja poput </a:t>
            </a:r>
            <a:br>
              <a:rPr lang="hr-HR" sz="3200" dirty="0" smtClean="0"/>
            </a:br>
            <a:r>
              <a:rPr lang="hr-HR" sz="3200" b="1" dirty="0" smtClean="0"/>
              <a:t>     </a:t>
            </a:r>
            <a:r>
              <a:rPr lang="hr-HR" sz="3200" dirty="0" smtClean="0"/>
              <a:t>nesanice, depresije i anksioznosti?</a:t>
            </a:r>
          </a:p>
        </p:txBody>
      </p:sp>
      <p:sp>
        <p:nvSpPr>
          <p:cNvPr id="348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>
                <a:hlinkClick r:id="rId2" action="ppaction://hlinksldjump"/>
              </a:rPr>
              <a:t>Maslačak</a:t>
            </a:r>
            <a:endParaRPr lang="hr-HR" smtClean="0"/>
          </a:p>
          <a:p>
            <a:endParaRPr lang="hr-HR" smtClean="0"/>
          </a:p>
          <a:p>
            <a:r>
              <a:rPr lang="hr-HR" smtClean="0">
                <a:hlinkClick r:id="rId2" action="ppaction://hlinksldjump"/>
              </a:rPr>
              <a:t>Neven</a:t>
            </a:r>
            <a:endParaRPr lang="hr-HR" smtClean="0"/>
          </a:p>
          <a:p>
            <a:endParaRPr lang="hr-HR" smtClean="0"/>
          </a:p>
          <a:p>
            <a:r>
              <a:rPr lang="hr-HR" smtClean="0">
                <a:hlinkClick r:id="rId2" action="ppaction://hlinksldjump"/>
              </a:rPr>
              <a:t>Šipak</a:t>
            </a:r>
            <a:endParaRPr lang="hr-HR" smtClean="0"/>
          </a:p>
          <a:p>
            <a:endParaRPr lang="hr-HR" smtClean="0"/>
          </a:p>
          <a:p>
            <a:r>
              <a:rPr lang="hr-HR" smtClean="0">
                <a:hlinkClick r:id="rId3" action="ppaction://hlinksldjump"/>
              </a:rPr>
              <a:t>Lavanda</a:t>
            </a:r>
            <a:endParaRPr lang="hr-HR" smtClean="0"/>
          </a:p>
        </p:txBody>
      </p:sp>
      <p:pic>
        <p:nvPicPr>
          <p:cNvPr id="34820" name="Slika 3" descr="lavanda_terapija_veli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785938"/>
            <a:ext cx="3048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1BEFB-8FB3-41C0-8388-BD2A4DB15DCE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357188" y="1285875"/>
            <a:ext cx="8229600" cy="1143000"/>
          </a:xfrm>
        </p:spPr>
        <p:txBody>
          <a:bodyPr/>
          <a:lstStyle/>
          <a:p>
            <a:r>
              <a:rPr lang="hr-HR" smtClean="0">
                <a:solidFill>
                  <a:srgbClr val="FF9933"/>
                </a:solidFill>
              </a:rPr>
              <a:t>Pokušajte ponovno!</a:t>
            </a:r>
            <a:br>
              <a:rPr lang="hr-HR" smtClean="0">
                <a:solidFill>
                  <a:srgbClr val="FF9933"/>
                </a:solidFill>
              </a:rPr>
            </a:br>
            <a:endParaRPr lang="hr-HR" smtClean="0"/>
          </a:p>
        </p:txBody>
      </p:sp>
      <p:pic>
        <p:nvPicPr>
          <p:cNvPr id="35843" name="Picture 2" descr="C:\Users\Korisnik\AppData\Local\Microsoft\Windows\Temporary Internet Files\Content.IE5\773BHJEN\MC9004244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214563"/>
            <a:ext cx="3429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kcijski gumb: Nazad ili prethodno 6">
            <a:hlinkClick r:id="rId3" action="ppaction://hlinksldjump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Akcijski gumb: Polazni 8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3B32C-F959-4396-8AA2-8A474B204881}" type="datetime1">
              <a:rPr lang="sr-Latn-CS" smtClean="0"/>
              <a:t>7.3.2013</a:t>
            </a:fld>
            <a:endParaRPr lang="es-E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1E6C-87A5-4F50-B370-28D402940585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>
          <a:xfrm>
            <a:off x="357188" y="1357313"/>
            <a:ext cx="8229600" cy="1143000"/>
          </a:xfrm>
        </p:spPr>
        <p:txBody>
          <a:bodyPr/>
          <a:lstStyle/>
          <a:p>
            <a:r>
              <a:rPr lang="hr-HR" smtClean="0">
                <a:solidFill>
                  <a:srgbClr val="FF9933"/>
                </a:solidFill>
              </a:rPr>
              <a:t>Točno ste odgovorili!</a:t>
            </a:r>
            <a:br>
              <a:rPr lang="hr-HR" smtClean="0">
                <a:solidFill>
                  <a:srgbClr val="FF9933"/>
                </a:solidFill>
              </a:rPr>
            </a:br>
            <a:endParaRPr lang="hr-HR" smtClean="0"/>
          </a:p>
        </p:txBody>
      </p:sp>
      <p:pic>
        <p:nvPicPr>
          <p:cNvPr id="36867" name="Picture 3" descr="C:\Users\Korisnik\AppData\Local\Microsoft\Windows\Temporary Internet Files\Content.IE5\W8HVFAHH\MC90042446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286000"/>
            <a:ext cx="341471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D5006-0BEB-4794-84A6-717C83979758}" type="datetime1">
              <a:rPr lang="sr-Latn-CS" smtClean="0"/>
              <a:t>7.3.2013</a:t>
            </a:fld>
            <a:endParaRPr lang="es-E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41E6C-87A5-4F50-B370-28D402940585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Ljekovito bilje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lika 5" descr="caj-od-nevenaVELI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25336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13" y="214313"/>
            <a:ext cx="8229601" cy="981075"/>
          </a:xfrm>
        </p:spPr>
        <p:txBody>
          <a:bodyPr/>
          <a:lstStyle/>
          <a:p>
            <a:pPr eaLnBrk="1" hangingPunct="1"/>
            <a:r>
              <a:rPr lang="sr-Latn-CS" sz="5400" smtClean="0">
                <a:solidFill>
                  <a:schemeClr val="tx1"/>
                </a:solidFill>
              </a:rPr>
              <a:t>	NEVEN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857375"/>
            <a:ext cx="6500812" cy="3954463"/>
          </a:xfrm>
        </p:spPr>
        <p:txBody>
          <a:bodyPr/>
          <a:lstStyle/>
          <a:p>
            <a:pPr eaLnBrk="1" hangingPunct="1"/>
            <a:endParaRPr lang="hr-HR" sz="1400" dirty="0" smtClean="0"/>
          </a:p>
          <a:p>
            <a:pPr eaLnBrk="1" hangingPunct="1"/>
            <a:r>
              <a:rPr lang="hr-HR" sz="1800" b="1" dirty="0" smtClean="0"/>
              <a:t>   Neven u liječenju vanjskih i unutarnjih</a:t>
            </a:r>
          </a:p>
          <a:p>
            <a:pPr eaLnBrk="1" hangingPunct="1">
              <a:buFontTx/>
              <a:buNone/>
            </a:pPr>
            <a:r>
              <a:rPr lang="hr-HR" sz="1800" b="1" dirty="0" smtClean="0"/>
              <a:t>         oboljenja djeluje tako da: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-pospješuje znojenje,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-pojačava izlučivanje mokraće,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-umiruje grčeve (crijeva, želuca i glatkih mišića),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-liječi bolesti živaca,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- liječi bolesti unutarnjih organa želuca, </a:t>
            </a:r>
            <a:r>
              <a:rPr lang="hr-HR" sz="1600" dirty="0" err="1" smtClean="0"/>
              <a:t>jetre</a:t>
            </a:r>
            <a:r>
              <a:rPr lang="hr-HR" sz="1600" dirty="0" smtClean="0"/>
              <a:t> i žuči 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-koristi se za razna ispiranja izvana i iznutra, 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 kod ozljeda, upala i infekcija, modrica</a:t>
            </a:r>
          </a:p>
          <a:p>
            <a:pPr eaLnBrk="1" hangingPunct="1">
              <a:buFontTx/>
              <a:buNone/>
            </a:pPr>
            <a:r>
              <a:rPr lang="hr-HR" sz="1600" dirty="0" smtClean="0"/>
              <a:t>                -vrlo ljekovito djeluje u liječenju bolesti vena</a:t>
            </a:r>
          </a:p>
          <a:p>
            <a:pPr eaLnBrk="1" hangingPunct="1"/>
            <a:endParaRPr lang="sr-Latn-CS" dirty="0" smtClean="0"/>
          </a:p>
        </p:txBody>
      </p:sp>
      <p:pic>
        <p:nvPicPr>
          <p:cNvPr id="15365" name="Slika 6" descr="neven-prirodni-saveznik-zdravlja-i-ljepote-8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29194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kcijski gumb: Nazad ili prethodno 5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Akcijski gumb: Polazni 7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428596" y="6072206"/>
            <a:ext cx="2133600" cy="506393"/>
          </a:xfrm>
        </p:spPr>
        <p:txBody>
          <a:bodyPr/>
          <a:lstStyle/>
          <a:p>
            <a:pPr>
              <a:defRPr/>
            </a:pPr>
            <a:fld id="{E8C2988C-D39B-4001-8B28-B002A47060BF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/>
              <a:t>PRIPRAVCI OD NEVENA: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z="1600" b="1" smtClean="0"/>
              <a:t>      Čaj</a:t>
            </a:r>
          </a:p>
          <a:p>
            <a:pPr eaLnBrk="1" hangingPunct="1">
              <a:buFontTx/>
              <a:buNone/>
            </a:pPr>
            <a:r>
              <a:rPr lang="hr-HR" sz="1600" b="1" smtClean="0"/>
              <a:t>      </a:t>
            </a:r>
            <a:r>
              <a:rPr lang="hr-HR" sz="1600" smtClean="0"/>
              <a:t>Dva cvijeta nevena prelijte sa dva decilitra vrele vode i ostavite da odstoji pola sata.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-  </a:t>
            </a:r>
          </a:p>
          <a:p>
            <a:pPr eaLnBrk="1" hangingPunct="1">
              <a:buFontTx/>
              <a:buNone/>
            </a:pPr>
            <a:r>
              <a:rPr lang="hr-HR" sz="1600" b="1" smtClean="0"/>
              <a:t>           Nevenovo ulje </a:t>
            </a:r>
            <a:r>
              <a:rPr lang="hr-HR" sz="1600" smtClean="0"/>
              <a:t/>
            </a:r>
            <a:br>
              <a:rPr lang="hr-HR" sz="1600" smtClean="0"/>
            </a:br>
            <a:r>
              <a:rPr lang="hr-HR" sz="1600" smtClean="0"/>
              <a:t>Na čistoj tkanini, u tankom sloju, dva do tri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dana posušiti cvjetove nevena. Nakon toga jednu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staklenku napuniti cvjetovima i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naliti maslinovim uljem. Dobro zatvoriti i držati na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sunčanom mjestu 4 do 5 tjedana.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Nakon toga, ulje procijediti kroz sterilnu gazu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i čuvati u čistoj u staklenoj boci, na tamnom i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hladnom mjestu.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- protiv rana lišajeva, hemoroida, opekotina, </a:t>
            </a:r>
          </a:p>
          <a:p>
            <a:pPr eaLnBrk="1" hangingPunct="1">
              <a:buFontTx/>
              <a:buNone/>
            </a:pPr>
            <a:r>
              <a:rPr lang="hr-HR" sz="1600" smtClean="0"/>
              <a:t>         gljivičnih oboljena kože.</a:t>
            </a:r>
          </a:p>
          <a:p>
            <a:pPr eaLnBrk="1" hangingPunct="1"/>
            <a:endParaRPr lang="hr-HR" sz="1800" smtClean="0"/>
          </a:p>
          <a:p>
            <a:pPr eaLnBrk="1" hangingPunct="1">
              <a:buFontTx/>
              <a:buNone/>
            </a:pPr>
            <a:r>
              <a:rPr lang="hr-HR" sz="1800" smtClean="0"/>
              <a:t>  </a:t>
            </a:r>
          </a:p>
          <a:p>
            <a:pPr eaLnBrk="1" hangingPunct="1"/>
            <a:endParaRPr lang="hr-HR" sz="1800" smtClean="0"/>
          </a:p>
          <a:p>
            <a:pPr eaLnBrk="1" hangingPunct="1"/>
            <a:endParaRPr lang="hr-HR" smtClean="0"/>
          </a:p>
        </p:txBody>
      </p:sp>
      <p:pic>
        <p:nvPicPr>
          <p:cNvPr id="16388" name="Slika 4" descr="nevenovo-ulje-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786063"/>
            <a:ext cx="2079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8986E-FB3F-4490-9FAE-8D82374CED7A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3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000375"/>
            <a:ext cx="30734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sr-Latn-CS" smtClean="0">
                <a:solidFill>
                  <a:schemeClr val="tx1"/>
                </a:solidFill>
              </a:rPr>
              <a:t>LAVANDA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143875" cy="4500563"/>
          </a:xfrm>
        </p:spPr>
        <p:txBody>
          <a:bodyPr/>
          <a:lstStyle/>
          <a:p>
            <a:pPr eaLnBrk="1" hangingPunct="1"/>
            <a:r>
              <a:rPr lang="hr-HR" sz="1800" smtClean="0"/>
              <a:t>Tradicionalan je lijek za umirenje i ublažavanje nesanice te protiv glavobolje. </a:t>
            </a:r>
          </a:p>
          <a:p>
            <a:pPr eaLnBrk="1" hangingPunct="1"/>
            <a:r>
              <a:rPr lang="hr-HR" sz="1800" smtClean="0"/>
              <a:t>Lavandin cvijet djelotvoran je i kod prehlade i infekcije dišnih putova.</a:t>
            </a:r>
          </a:p>
          <a:p>
            <a:pPr eaLnBrk="1" hangingPunct="1"/>
            <a:r>
              <a:rPr lang="hr-HR" sz="1800" smtClean="0"/>
              <a:t>Cvjetovi se koriste kao dodatak pri izradi domaćih kozmetičkih pripravka, losiona, kupki i sl.</a:t>
            </a:r>
          </a:p>
          <a:p>
            <a:pPr eaLnBrk="1" hangingPunct="1"/>
            <a:r>
              <a:rPr lang="hr-HR" sz="1800" smtClean="0"/>
              <a:t>Lavanda je korisno pomoćno sredstvo u liječenju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svih bakterijskih i gljivičnih infekcija kože.</a:t>
            </a:r>
          </a:p>
          <a:p>
            <a:pPr eaLnBrk="1" hangingPunct="1"/>
            <a:r>
              <a:rPr lang="hr-HR" sz="1800" smtClean="0"/>
              <a:t>Ima antiseptička i antibakterijska svojstva.</a:t>
            </a:r>
          </a:p>
          <a:p>
            <a:pPr eaLnBrk="1" hangingPunct="1"/>
            <a:r>
              <a:rPr lang="hr-HR" sz="1800" smtClean="0"/>
              <a:t>Zahvaljujući blagotvornim umirujućim svojstvima,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odlično djeluje i na psihu, te stanja poput </a:t>
            </a:r>
          </a:p>
          <a:p>
            <a:pPr eaLnBrk="1" hangingPunct="1">
              <a:buFontTx/>
              <a:buNone/>
            </a:pPr>
            <a:r>
              <a:rPr lang="hr-HR" sz="1800" b="1" smtClean="0"/>
              <a:t>     nesanice, depresije i anksioznosti.</a:t>
            </a:r>
            <a:endParaRPr lang="hr-HR" sz="1800" smtClean="0"/>
          </a:p>
          <a:p>
            <a:pPr eaLnBrk="1" hangingPunct="1"/>
            <a:endParaRPr lang="hr-HR" sz="1800" smtClean="0"/>
          </a:p>
          <a:p>
            <a:pPr eaLnBrk="1" hangingPunct="1"/>
            <a:endParaRPr lang="sr-Latn-CS" sz="1800" smtClean="0"/>
          </a:p>
        </p:txBody>
      </p:sp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461D9-27CE-438B-8302-CD98534C9250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PRIPRAVCI OD LAVANDE:</a:t>
            </a:r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r-HR" sz="2000" smtClean="0"/>
              <a:t>     </a:t>
            </a:r>
            <a:r>
              <a:rPr lang="hr-HR" sz="2000" b="1" smtClean="0"/>
              <a:t> Čaj</a:t>
            </a:r>
          </a:p>
          <a:p>
            <a:r>
              <a:rPr lang="hr-HR" sz="1800" smtClean="0"/>
              <a:t> 1 žlica  lavande prelije se  s ½ l vrele vode  i nakon 3 minute procijedi se ;  pije se vrlo toplo i na gutljaje.</a:t>
            </a:r>
          </a:p>
          <a:p>
            <a:pPr>
              <a:buFontTx/>
              <a:buNone/>
            </a:pPr>
            <a:r>
              <a:rPr lang="hr-HR" sz="1800" smtClean="0"/>
              <a:t>      -odlično za uši ,oči moždani udar , oduzetost udova , drhtanje tijela, bljedilo  u licu, pospanost i umor,  djeluje i kao lijek  koji sprečava moždani udar.</a:t>
            </a:r>
          </a:p>
          <a:p>
            <a:pPr>
              <a:buFontTx/>
              <a:buNone/>
            </a:pPr>
            <a:endParaRPr lang="hr-HR" sz="1800" smtClean="0"/>
          </a:p>
          <a:p>
            <a:pPr>
              <a:buFontTx/>
              <a:buNone/>
            </a:pPr>
            <a:r>
              <a:rPr lang="hr-HR" sz="1800" b="1" smtClean="0"/>
              <a:t>      Lavandino ulje</a:t>
            </a:r>
            <a:r>
              <a:rPr lang="hr-HR" sz="1800" smtClean="0"/>
              <a:t>  </a:t>
            </a:r>
          </a:p>
          <a:p>
            <a:r>
              <a:rPr lang="hr-HR" sz="1800" smtClean="0"/>
              <a:t> Boca se napuni lavandinim cvjetovima i zalije </a:t>
            </a:r>
          </a:p>
          <a:p>
            <a:pPr>
              <a:buFontTx/>
              <a:buNone/>
            </a:pPr>
            <a:r>
              <a:rPr lang="hr-HR" sz="1800" smtClean="0"/>
              <a:t>       maslinovim uljem, ostavi se dva mjeseca  na </a:t>
            </a:r>
          </a:p>
          <a:p>
            <a:pPr>
              <a:buFontTx/>
              <a:buNone/>
            </a:pPr>
            <a:r>
              <a:rPr lang="hr-HR" sz="1800" smtClean="0"/>
              <a:t>       toplome mjestu, procijedi se i </a:t>
            </a:r>
          </a:p>
          <a:p>
            <a:pPr>
              <a:buFontTx/>
              <a:buNone/>
            </a:pPr>
            <a:r>
              <a:rPr lang="hr-HR" sz="1800" smtClean="0"/>
              <a:t>      stavi u bocu na tamnom i hladnom mjestu. </a:t>
            </a:r>
          </a:p>
          <a:p>
            <a:pPr>
              <a:buFontTx/>
              <a:buNone/>
            </a:pPr>
            <a:r>
              <a:rPr lang="hr-HR" sz="1800" smtClean="0"/>
              <a:t>      -Tim se  uljem mažu bolna i ukočena mjesta.</a:t>
            </a:r>
          </a:p>
          <a:p>
            <a:pPr>
              <a:buFontTx/>
              <a:buNone/>
            </a:pPr>
            <a:endParaRPr lang="hr-HR" sz="1800" smtClean="0"/>
          </a:p>
        </p:txBody>
      </p:sp>
      <p:pic>
        <p:nvPicPr>
          <p:cNvPr id="18436" name="Slika 4" descr="caj_mrsavljenje_cije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286125"/>
            <a:ext cx="2500313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0A1E0-1180-484A-82A4-4A719297F4DF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KOPRIVA</a:t>
            </a:r>
          </a:p>
        </p:txBody>
      </p:sp>
      <p:sp>
        <p:nvSpPr>
          <p:cNvPr id="1945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1800" smtClean="0"/>
              <a:t>Mladi listovi koprive u proljeće sadržavaju obilje C vitamina,A vitamina, kalcija, vitamina K, B2 i pantenonske kiseline.</a:t>
            </a:r>
          </a:p>
          <a:p>
            <a:pPr eaLnBrk="1" hangingPunct="1"/>
            <a:r>
              <a:rPr lang="hr-HR" sz="1800" smtClean="0"/>
              <a:t>U biljci ima i bjelančevina, ugljikohidrata, masti, fosfora, željeza, bora i kremene kiseline.</a:t>
            </a:r>
          </a:p>
          <a:p>
            <a:pPr eaLnBrk="1" hangingPunct="1"/>
            <a:endParaRPr lang="hr-HR" sz="1800" smtClean="0"/>
          </a:p>
          <a:p>
            <a:pPr eaLnBrk="1" hangingPunct="1"/>
            <a:r>
              <a:rPr lang="it-IT" sz="1800" b="1" smtClean="0"/>
              <a:t>Koristi se kod </a:t>
            </a:r>
            <a:r>
              <a:rPr lang="hr-HR" sz="1800" b="1" smtClean="0"/>
              <a:t>: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 -</a:t>
            </a:r>
            <a:r>
              <a:rPr lang="it-IT" sz="1800" smtClean="0"/>
              <a:t> bolesti probavnih organa, </a:t>
            </a:r>
            <a:endParaRPr lang="hr-HR" sz="1800" smtClean="0"/>
          </a:p>
          <a:p>
            <a:pPr eaLnBrk="1" hangingPunct="1">
              <a:buFontTx/>
              <a:buNone/>
            </a:pPr>
            <a:r>
              <a:rPr lang="hr-HR" sz="1800" smtClean="0"/>
              <a:t>          -</a:t>
            </a:r>
            <a:r>
              <a:rPr lang="it-IT" sz="1800" smtClean="0"/>
              <a:t>anemije,</a:t>
            </a:r>
            <a:endParaRPr lang="hr-HR" sz="1800" smtClean="0"/>
          </a:p>
          <a:p>
            <a:pPr eaLnBrk="1" hangingPunct="1">
              <a:buFontTx/>
              <a:buNone/>
            </a:pPr>
            <a:r>
              <a:rPr lang="hr-HR" sz="1800" smtClean="0"/>
              <a:t>         - </a:t>
            </a:r>
            <a:r>
              <a:rPr lang="it-IT" sz="1800" smtClean="0"/>
              <a:t>reumatizma, </a:t>
            </a:r>
            <a:endParaRPr lang="hr-HR" sz="1800" smtClean="0"/>
          </a:p>
          <a:p>
            <a:pPr eaLnBrk="1" hangingPunct="1">
              <a:buFontTx/>
              <a:buNone/>
            </a:pPr>
            <a:r>
              <a:rPr lang="hr-HR" sz="1800" smtClean="0"/>
              <a:t>         -</a:t>
            </a:r>
            <a:r>
              <a:rPr lang="it-IT" sz="1800" smtClean="0"/>
              <a:t>migrene, </a:t>
            </a:r>
            <a:endParaRPr lang="hr-HR" sz="1800" smtClean="0"/>
          </a:p>
          <a:p>
            <a:pPr eaLnBrk="1" hangingPunct="1">
              <a:buFontTx/>
              <a:buNone/>
            </a:pPr>
            <a:r>
              <a:rPr lang="hr-HR" sz="1800" smtClean="0"/>
              <a:t>         -</a:t>
            </a:r>
            <a:r>
              <a:rPr lang="it-IT" sz="1800" smtClean="0"/>
              <a:t>bubrežnih bolesti...</a:t>
            </a:r>
            <a:endParaRPr lang="hr-HR" sz="1800" smtClean="0"/>
          </a:p>
          <a:p>
            <a:pPr eaLnBrk="1" hangingPunct="1"/>
            <a:endParaRPr lang="hr-HR" sz="1800" smtClean="0"/>
          </a:p>
        </p:txBody>
      </p:sp>
      <p:pic>
        <p:nvPicPr>
          <p:cNvPr id="19460" name="Slika 3" descr="diabetes_biljke_veli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0"/>
            <a:ext cx="2000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Slika 4" descr="kopr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14813"/>
            <a:ext cx="22860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kcijski gumb: Nazad ili prethodno 5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Akcijski gumb: Polazni 7">
            <a:hlinkClick r:id="rId4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Rezervirano mjesto datum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491DF-A241-40F0-9716-AF2F29F86622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PRIPRAVCI OD KOPRIVE:</a:t>
            </a:r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r>
              <a:rPr lang="hr-HR" sz="1800" b="1" smtClean="0"/>
              <a:t>Čaj za sjaj kose, jačanje vlasišta i protiv peruti</a:t>
            </a:r>
            <a:endParaRPr lang="hr-HR" sz="1800" smtClean="0"/>
          </a:p>
          <a:p>
            <a:r>
              <a:rPr lang="vi-VN" sz="1800" smtClean="0"/>
              <a:t>3-4 žlice suhoga lista prelijte litrom i pol vode (možete napraviti i mješavinu sačinjenu od 3 žlice suhog lista i 1 žlice korijena koprive). Ostavite čaj da odstoji  oko 15 min, a zatim ga procijedite. Kada je ohlađen ili mlak, lagano ga umasirajte u vlasište i potom dobro isperite</a:t>
            </a:r>
            <a:r>
              <a:rPr lang="hr-HR" sz="1800" smtClean="0"/>
              <a:t>.</a:t>
            </a:r>
          </a:p>
          <a:p>
            <a:endParaRPr lang="hr-HR" sz="1800" smtClean="0"/>
          </a:p>
          <a:p>
            <a:r>
              <a:rPr lang="vi-VN" sz="1800" b="1" smtClean="0"/>
              <a:t>Čaj za jačanje imuniteta (kod prehlada, hunjavice, gripe…)</a:t>
            </a:r>
            <a:r>
              <a:rPr lang="vi-VN" sz="1800" smtClean="0"/>
              <a:t/>
            </a:r>
            <a:br>
              <a:rPr lang="vi-VN" sz="1800" smtClean="0"/>
            </a:br>
            <a:r>
              <a:rPr lang="hr-HR" sz="1800" smtClean="0"/>
              <a:t>       </a:t>
            </a:r>
            <a:r>
              <a:rPr lang="vi-VN" sz="1800" smtClean="0"/>
              <a:t>2 čajne žličice suhoga lista prelijete s 2 do 3 dcl </a:t>
            </a:r>
            <a:endParaRPr lang="hr-HR" sz="1800" smtClean="0"/>
          </a:p>
          <a:p>
            <a:r>
              <a:rPr lang="hr-HR" sz="1800" smtClean="0"/>
              <a:t>       </a:t>
            </a:r>
            <a:r>
              <a:rPr lang="vi-VN" sz="1800" smtClean="0"/>
              <a:t>vruće vode. Čaj pustiti da odstoji 5-10 minuta i </a:t>
            </a:r>
            <a:endParaRPr lang="hr-HR" sz="1800" smtClean="0"/>
          </a:p>
          <a:p>
            <a:pPr>
              <a:buFontTx/>
              <a:buNone/>
            </a:pPr>
            <a:r>
              <a:rPr lang="hr-HR" sz="1800" smtClean="0"/>
              <a:t>            </a:t>
            </a:r>
            <a:r>
              <a:rPr lang="vi-VN" sz="1800" smtClean="0"/>
              <a:t>zatim ga ocijeđenog piti. </a:t>
            </a:r>
            <a:endParaRPr lang="hr-HR" sz="1800" smtClean="0"/>
          </a:p>
          <a:p>
            <a:pPr>
              <a:buFontTx/>
              <a:buNone/>
            </a:pPr>
            <a:r>
              <a:rPr lang="hr-HR" sz="1800" smtClean="0"/>
              <a:t>            -za </a:t>
            </a:r>
            <a:r>
              <a:rPr lang="vi-VN" sz="1800" smtClean="0"/>
              <a:t>plućn</a:t>
            </a:r>
            <a:r>
              <a:rPr lang="hr-HR" sz="1800" smtClean="0"/>
              <a:t>e</a:t>
            </a:r>
            <a:r>
              <a:rPr lang="vi-VN" sz="1800" smtClean="0"/>
              <a:t> tegob</a:t>
            </a:r>
            <a:r>
              <a:rPr lang="hr-HR" sz="1800" smtClean="0"/>
              <a:t>e</a:t>
            </a:r>
            <a:r>
              <a:rPr lang="vi-VN" sz="1800" smtClean="0"/>
              <a:t>, kašalj... </a:t>
            </a:r>
            <a:br>
              <a:rPr lang="vi-VN" sz="1800" smtClean="0"/>
            </a:br>
            <a:r>
              <a:rPr lang="vi-VN" sz="1800" smtClean="0"/>
              <a:t/>
            </a:r>
            <a:br>
              <a:rPr lang="vi-VN" sz="1800" smtClean="0"/>
            </a:br>
            <a:endParaRPr lang="hr-HR" sz="1800" smtClean="0"/>
          </a:p>
        </p:txBody>
      </p:sp>
      <p:pic>
        <p:nvPicPr>
          <p:cNvPr id="20484" name="Slika 3" descr="caj_od_kopriv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857625"/>
            <a:ext cx="19288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8021F-5291-4EE2-9ADA-CCF786C02D04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KAMILICA</a:t>
            </a:r>
          </a:p>
        </p:txBody>
      </p:sp>
      <p:sp>
        <p:nvSpPr>
          <p:cNvPr id="2150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1800" smtClean="0"/>
              <a:t>Ima protuupalna, antibakterijska, sedativna i antialergijska svojstva.</a:t>
            </a:r>
          </a:p>
          <a:p>
            <a:pPr eaLnBrk="1" hangingPunct="1"/>
            <a:r>
              <a:rPr lang="hr-HR" sz="1800" smtClean="0"/>
              <a:t>Umanjuje nemir, uravnotežuje i utječe na miran san, što koristi osobama koje pate od nesanice.</a:t>
            </a:r>
          </a:p>
          <a:p>
            <a:pPr eaLnBrk="1" hangingPunct="1"/>
            <a:endParaRPr lang="hr-HR" sz="1800" smtClean="0"/>
          </a:p>
          <a:p>
            <a:pPr eaLnBrk="1" hangingPunct="1"/>
            <a:r>
              <a:rPr lang="hr-HR" sz="1800" b="1" smtClean="0"/>
              <a:t>Pokazuje djelotvornost u liječenju </a:t>
            </a:r>
          </a:p>
          <a:p>
            <a:pPr eaLnBrk="1" hangingPunct="1"/>
            <a:r>
              <a:rPr lang="hr-HR" sz="1800" b="1" smtClean="0"/>
              <a:t>   </a:t>
            </a:r>
            <a:r>
              <a:rPr lang="hr-HR" sz="1800" smtClean="0"/>
              <a:t>-kožnih bolesti i upala,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-želučanih bolesti,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-groznice,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 mučnine,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-astme,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-kolika, </a:t>
            </a:r>
          </a:p>
          <a:p>
            <a:pPr eaLnBrk="1" hangingPunct="1">
              <a:buFontTx/>
              <a:buNone/>
            </a:pPr>
            <a:r>
              <a:rPr lang="hr-HR" sz="1800" smtClean="0"/>
              <a:t>        -prehlada.</a:t>
            </a:r>
          </a:p>
        </p:txBody>
      </p:sp>
      <p:pic>
        <p:nvPicPr>
          <p:cNvPr id="21508" name="Slika 4" descr="kamilica_cije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286125"/>
            <a:ext cx="37417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kcijski gumb: Nazad ili prethodno 4">
            <a:hlinkClick r:id="" action="ppaction://hlinkshowjump?jump=previousslide" highlightClick="1"/>
          </p:cNvPr>
          <p:cNvSpPr/>
          <p:nvPr/>
        </p:nvSpPr>
        <p:spPr>
          <a:xfrm>
            <a:off x="6357938" y="6215063"/>
            <a:ext cx="428625" cy="4286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7215188" y="6215063"/>
            <a:ext cx="428625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6786563" y="6215063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4D8EDD-E038-4026-A0F6-C00A2ED7846C}" type="datetime1">
              <a:rPr lang="sr-Latn-CS" smtClean="0"/>
              <a:t>7.3.2013</a:t>
            </a:fld>
            <a:endParaRPr lang="es-E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147E-18D5-43C8-88C2-76355EE2EB8E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Ljekovito bilje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4853</TotalTime>
  <Words>1048</Words>
  <Application>Microsoft Office PowerPoint</Application>
  <PresentationFormat>Prikaz na zaslonu (4:3)</PresentationFormat>
  <Paragraphs>253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8" baseType="lpstr">
      <vt:lpstr>Arial</vt:lpstr>
      <vt:lpstr>Calibri</vt:lpstr>
      <vt:lpstr>Diseño predeterminado</vt:lpstr>
      <vt:lpstr>LJEKOVITO  BILJE</vt:lpstr>
      <vt:lpstr>Sadržaj:</vt:lpstr>
      <vt:lpstr> NEVEN</vt:lpstr>
      <vt:lpstr>PRIPRAVCI OD NEVENA:</vt:lpstr>
      <vt:lpstr>LAVANDA</vt:lpstr>
      <vt:lpstr>PRIPRAVCI OD LAVANDE:</vt:lpstr>
      <vt:lpstr>KOPRIVA</vt:lpstr>
      <vt:lpstr>PRIPRAVCI OD KOPRIVE:</vt:lpstr>
      <vt:lpstr>KAMILICA</vt:lpstr>
      <vt:lpstr>PRIPRAVCI OD KAMILICE:</vt:lpstr>
      <vt:lpstr>TRPUTAC</vt:lpstr>
      <vt:lpstr>PRIPRAVCI OD TRPUTCA:</vt:lpstr>
      <vt:lpstr>MASLAČAK</vt:lpstr>
      <vt:lpstr>PRIPRAVCI OD MASLAČKA:</vt:lpstr>
      <vt:lpstr>JESTE LI ZNALI DA…</vt:lpstr>
      <vt:lpstr>KVIZ</vt:lpstr>
      <vt:lpstr>Koja biljka se pretežno koristi za liječenje kašlja? </vt:lpstr>
      <vt:lpstr>Točno ste odgovorili!</vt:lpstr>
      <vt:lpstr>Pokušajte ponovno!</vt:lpstr>
      <vt:lpstr>Koje vitamine sadrže mladi listovi koprive?</vt:lpstr>
      <vt:lpstr>Slajd 21</vt:lpstr>
      <vt:lpstr>Slajd 22</vt:lpstr>
      <vt:lpstr>Koja biljka odlično djeluje na stanja poput       nesanice, depresije i anksioznosti?</vt:lpstr>
      <vt:lpstr>Pokušajte ponovno! </vt:lpstr>
      <vt:lpstr>Točno ste odgovorili!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xry</cp:lastModifiedBy>
  <cp:revision>672</cp:revision>
  <dcterms:created xsi:type="dcterms:W3CDTF">2010-05-23T14:28:12Z</dcterms:created>
  <dcterms:modified xsi:type="dcterms:W3CDTF">2013-03-07T19:11:49Z</dcterms:modified>
</cp:coreProperties>
</file>