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hr-HR"/>
              <a:t>18. Holokaust kroz dječje oči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10F64C7-DBB0-4A3F-9102-779A78AF7ACE}" type="datetimeFigureOut">
              <a:rPr lang="hr-HR"/>
              <a:pPr>
                <a:defRPr/>
              </a:pPr>
              <a:t>6.5.2014.</a:t>
            </a:fld>
            <a:endParaRPr lang="hr-HR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52FB522-1009-4B6F-A191-F9C9D23B7951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hr-HR"/>
              <a:t>18. Holokaust kroz dječje oči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EB8945C-9008-4139-A40C-562963475964}" type="datetimeFigureOut">
              <a:rPr lang="hr-HR"/>
              <a:pPr>
                <a:defRPr/>
              </a:pPr>
              <a:t>6.5.2014.</a:t>
            </a:fld>
            <a:endParaRPr lang="hr-HR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noProof="0" smtClean="0"/>
              <a:t>Kliknite da biste uredili stilove teksta matrice</a:t>
            </a:r>
          </a:p>
          <a:p>
            <a:pPr lvl="1"/>
            <a:r>
              <a:rPr lang="hr-HR" noProof="0" smtClean="0"/>
              <a:t>Druga razina</a:t>
            </a:r>
          </a:p>
          <a:p>
            <a:pPr lvl="2"/>
            <a:r>
              <a:rPr lang="hr-HR" noProof="0" smtClean="0"/>
              <a:t>Treća razina</a:t>
            </a:r>
          </a:p>
          <a:p>
            <a:pPr lvl="3"/>
            <a:r>
              <a:rPr lang="hr-HR" noProof="0" smtClean="0"/>
              <a:t>Četvrta razina</a:t>
            </a:r>
          </a:p>
          <a:p>
            <a:pPr lvl="4"/>
            <a:r>
              <a:rPr lang="hr-HR" noProof="0" smtClean="0"/>
              <a:t>Peta razina</a:t>
            </a:r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48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989F63F-E097-4987-8075-1103A3624E82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hr-HR" smtClean="0"/>
              <a:t>18. Holokaust kroz dječje oči</a:t>
            </a:r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hr-H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Ravni poveznik 7"/>
          <p:cNvCxnSpPr/>
          <p:nvPr/>
        </p:nvCxnSpPr>
        <p:spPr>
          <a:xfrm>
            <a:off x="146367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Ravni poveznik 12"/>
          <p:cNvCxnSpPr/>
          <p:nvPr/>
        </p:nvCxnSpPr>
        <p:spPr>
          <a:xfrm>
            <a:off x="470852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Elipsa 13"/>
          <p:cNvSpPr/>
          <p:nvPr/>
        </p:nvSpPr>
        <p:spPr>
          <a:xfrm>
            <a:off x="4540250" y="3525838"/>
            <a:ext cx="46038" cy="46037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hr-HR" smtClean="0"/>
              <a:t>Kliknite da biste uredili stil podnaslova matrice</a:t>
            </a:r>
            <a:endParaRPr lang="en-US"/>
          </a:p>
        </p:txBody>
      </p:sp>
      <p:sp>
        <p:nvSpPr>
          <p:cNvPr id="28" name="Naslov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hr-HR" smtClean="0"/>
              <a:t>Kliknite da biste uredili stil naslova matrice</a:t>
            </a:r>
            <a:endParaRPr lang="en-US"/>
          </a:p>
        </p:txBody>
      </p:sp>
      <p:sp>
        <p:nvSpPr>
          <p:cNvPr id="7" name="Rezervirano mjesto datuma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5EE2E2-045B-4686-8EB0-908F2717BDE8}" type="datetimeFigureOut">
              <a:rPr lang="hr-HR"/>
              <a:pPr>
                <a:defRPr/>
              </a:pPr>
              <a:t>6.5.2014.</a:t>
            </a:fld>
            <a:endParaRPr lang="hr-HR"/>
          </a:p>
        </p:txBody>
      </p:sp>
      <p:sp>
        <p:nvSpPr>
          <p:cNvPr id="8" name="Rezervirano mjesto broja slajda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E01789-12D9-4379-814A-FF81831BA465}" type="slidenum">
              <a:rPr lang="hr-HR"/>
              <a:pPr>
                <a:defRPr/>
              </a:pPr>
              <a:t>‹#›</a:t>
            </a:fld>
            <a:endParaRPr lang="hr-HR"/>
          </a:p>
        </p:txBody>
      </p:sp>
      <p:sp>
        <p:nvSpPr>
          <p:cNvPr id="10" name="Rezervirano mjesto podnožja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Rezervirano mjesto datuma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5DB9DB-A7CE-4E62-B47E-F17059E908EC}" type="datetimeFigureOut">
              <a:rPr lang="hr-HR"/>
              <a:pPr>
                <a:defRPr/>
              </a:pPr>
              <a:t>6.5.2014.</a:t>
            </a:fld>
            <a:endParaRPr lang="hr-HR"/>
          </a:p>
        </p:txBody>
      </p:sp>
      <p:sp>
        <p:nvSpPr>
          <p:cNvPr id="5" name="Rezervirano mjesto podnožja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FECE9E-4A96-4F85-9CE7-8AA1BB4D8512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 smtClean="0"/>
              <a:t>Kliknite da biste uredili stil naslova matrice</a:t>
            </a:r>
            <a:endParaRPr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Rezervirano mjesto datuma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ECF835-A908-47E1-9CDF-78D138F3B81F}" type="datetimeFigureOut">
              <a:rPr lang="hr-HR"/>
              <a:pPr>
                <a:defRPr/>
              </a:pPr>
              <a:t>6.5.2014.</a:t>
            </a:fld>
            <a:endParaRPr lang="hr-HR"/>
          </a:p>
        </p:txBody>
      </p:sp>
      <p:sp>
        <p:nvSpPr>
          <p:cNvPr id="5" name="Rezervirano mjesto podnožja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E43F6-6E7F-495F-8F74-1893AC541C4F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zervirano mjesto sadržaja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17" name="Naslov 1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hr-HR" smtClean="0"/>
              <a:t>Kliknite da biste uredili stil naslova matrice</a:t>
            </a:r>
            <a:endParaRPr lang="en-US"/>
          </a:p>
        </p:txBody>
      </p:sp>
      <p:sp>
        <p:nvSpPr>
          <p:cNvPr id="4" name="Rezervirano mjesto datuma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FCBCB-81FC-4B70-AC76-294D5258AF47}" type="datetimeFigureOut">
              <a:rPr lang="hr-HR"/>
              <a:pPr>
                <a:defRPr/>
              </a:pPr>
              <a:t>6.5.2014.</a:t>
            </a:fld>
            <a:endParaRPr lang="hr-HR"/>
          </a:p>
        </p:txBody>
      </p:sp>
      <p:sp>
        <p:nvSpPr>
          <p:cNvPr id="5" name="Rezervirano mjesto podnožja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8B9D01-7F0D-4192-B15C-3BF2196AE520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Ravni poveznik 6"/>
          <p:cNvCxnSpPr/>
          <p:nvPr/>
        </p:nvCxnSpPr>
        <p:spPr>
          <a:xfrm>
            <a:off x="685800" y="4916488"/>
            <a:ext cx="7924800" cy="4762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hr-HR" smtClean="0"/>
              <a:t>Kliknite da biste uredili stil naslova matrice</a:t>
            </a:r>
            <a:endParaRPr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1C6034-BCA8-4DF8-9751-640B3662A784}" type="datetimeFigureOut">
              <a:rPr lang="hr-HR"/>
              <a:pPr>
                <a:defRPr/>
              </a:pPr>
              <a:t>6.5.2014.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D76490-8F11-41C4-9B30-A79F9AB49BCC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en-US"/>
          </a:p>
        </p:txBody>
      </p:sp>
      <p:sp>
        <p:nvSpPr>
          <p:cNvPr id="11" name="Rezervirano mjesto sadržaja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13" name="Rezervirano mjesto sadržaja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5" name="Rezervirano mjesto datuma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33ADF-A6FC-4AA1-8FD3-D6C4E461537F}" type="datetimeFigureOut">
              <a:rPr lang="hr-HR"/>
              <a:pPr>
                <a:defRPr/>
              </a:pPr>
              <a:t>6.5.2014.</a:t>
            </a:fld>
            <a:endParaRPr lang="hr-HR"/>
          </a:p>
        </p:txBody>
      </p:sp>
      <p:sp>
        <p:nvSpPr>
          <p:cNvPr id="6" name="Rezervirano mjesto podnožja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A8F616-BFCE-40A4-B2EF-6164FF73BF4D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Ravni poveznik 9"/>
          <p:cNvCxnSpPr/>
          <p:nvPr/>
        </p:nvCxnSpPr>
        <p:spPr>
          <a:xfrm>
            <a:off x="563563" y="2179638"/>
            <a:ext cx="3748087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avni poveznik 16"/>
          <p:cNvCxnSpPr/>
          <p:nvPr/>
        </p:nvCxnSpPr>
        <p:spPr>
          <a:xfrm>
            <a:off x="4754563" y="2179638"/>
            <a:ext cx="3749675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32" name="Rezervirano mjesto sadržaja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34" name="Rezervirano mjesto sadržaja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r-HR" smtClean="0"/>
              <a:t>Kliknite da biste uredili stil naslova matrice</a:t>
            </a:r>
            <a:endParaRPr lang="en-US"/>
          </a:p>
        </p:txBody>
      </p:sp>
      <p:sp>
        <p:nvSpPr>
          <p:cNvPr id="12" name="Rezervirano mjesto teksta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2D351-917A-423C-B48B-0B4209FD14EC}" type="slidenum">
              <a:rPr lang="hr-HR"/>
              <a:pPr>
                <a:defRPr/>
              </a:pPr>
              <a:t>‹#›</a:t>
            </a:fld>
            <a:endParaRPr lang="hr-HR"/>
          </a:p>
        </p:txBody>
      </p:sp>
      <p:sp>
        <p:nvSpPr>
          <p:cNvPr id="10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11" name="Rezervirano mjesto datuma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F92DDC-CEF8-429F-BF80-CE46A40305E5}" type="datetimeFigureOut">
              <a:rPr lang="hr-HR"/>
              <a:pPr>
                <a:defRPr/>
              </a:pPr>
              <a:t>6.5.2014.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en-US"/>
          </a:p>
        </p:txBody>
      </p:sp>
      <p:sp>
        <p:nvSpPr>
          <p:cNvPr id="3" name="Rezervirano mjesto datuma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30767-5A85-4F8F-829E-EC2AA445D828}" type="datetimeFigureOut">
              <a:rPr lang="hr-HR"/>
              <a:pPr>
                <a:defRPr/>
              </a:pPr>
              <a:t>6.5.2014.</a:t>
            </a:fld>
            <a:endParaRPr lang="hr-HR"/>
          </a:p>
        </p:txBody>
      </p:sp>
      <p:sp>
        <p:nvSpPr>
          <p:cNvPr id="4" name="Rezervirano mjesto podnožja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C3C54D-249F-4C70-B863-6B1EA4474650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232529-0CF1-4DB9-BE96-886C482E8315}" type="datetimeFigureOut">
              <a:rPr lang="hr-HR"/>
              <a:pPr>
                <a:defRPr/>
              </a:pPr>
              <a:t>6.5.2014.</a:t>
            </a:fld>
            <a:endParaRPr lang="hr-HR"/>
          </a:p>
        </p:txBody>
      </p:sp>
      <p:sp>
        <p:nvSpPr>
          <p:cNvPr id="3" name="Rezervirano mjesto podnožja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" name="Rezervirano mjesto broja slajda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74ECBA-52C0-4A28-8AE3-11F09EA89971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zervirano mjesto sadržaja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31" name="Naslov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hr-HR" smtClean="0"/>
              <a:t>Kliknite da biste uredili stil naslova matrice</a:t>
            </a:r>
            <a:endParaRPr lang="en-US"/>
          </a:p>
        </p:txBody>
      </p:sp>
      <p:sp>
        <p:nvSpPr>
          <p:cNvPr id="5" name="Rezervirano mjesto datuma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7D0419-7DC6-4BC5-A73C-9A68C9822C90}" type="datetimeFigureOut">
              <a:rPr lang="hr-HR"/>
              <a:pPr>
                <a:defRPr/>
              </a:pPr>
              <a:t>6.5.2014.</a:t>
            </a:fld>
            <a:endParaRPr lang="hr-HR"/>
          </a:p>
        </p:txBody>
      </p:sp>
      <p:sp>
        <p:nvSpPr>
          <p:cNvPr id="6" name="Rezervirano mjesto podnožja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36B099-40D1-4240-91A1-8AED67E78C44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hr-HR" smtClean="0"/>
              <a:t>Kliknite da biste uredili stil naslova matrice</a:t>
            </a:r>
            <a:endParaRPr lang="en-US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hr-HR" noProof="0" smtClean="0"/>
              <a:t>Pritisnite ikonu za dodavanje slike</a:t>
            </a:r>
            <a:endParaRPr lang="en-US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78E95E-4955-4E06-921F-F173ACAC9B45}" type="datetimeFigureOut">
              <a:rPr lang="hr-HR"/>
              <a:pPr>
                <a:defRPr/>
              </a:pPr>
              <a:t>6.5.2014.</a:t>
            </a:fld>
            <a:endParaRPr lang="hr-HR"/>
          </a:p>
        </p:txBody>
      </p:sp>
      <p:sp>
        <p:nvSpPr>
          <p:cNvPr id="6" name="Rezervirano mjesto podnožja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994A6-B7FF-48B3-B9A8-118752CFD3A9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zervirano mjesto teksta 8"/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smtClean="0"/>
          </a:p>
        </p:txBody>
      </p:sp>
      <p:sp>
        <p:nvSpPr>
          <p:cNvPr id="24" name="Rezervirano mjesto datuma 23"/>
          <p:cNvSpPr>
            <a:spLocks noGrp="1"/>
          </p:cNvSpPr>
          <p:nvPr>
            <p:ph type="dt" sz="half" idx="2"/>
          </p:nvPr>
        </p:nvSpPr>
        <p:spPr>
          <a:xfrm>
            <a:off x="5791200" y="6203950"/>
            <a:ext cx="2590800" cy="38417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4D557904-7412-44D6-97EE-2D601C93BEC6}" type="datetimeFigureOut">
              <a:rPr lang="hr-HR"/>
              <a:pPr>
                <a:defRPr/>
              </a:pPr>
              <a:t>6.5.2014.</a:t>
            </a:fld>
            <a:endParaRPr lang="hr-HR"/>
          </a:p>
        </p:txBody>
      </p:sp>
      <p:sp>
        <p:nvSpPr>
          <p:cNvPr id="10" name="Rezervirano mjesto podnožja 9"/>
          <p:cNvSpPr>
            <a:spLocks noGrp="1"/>
          </p:cNvSpPr>
          <p:nvPr>
            <p:ph type="ftr" sz="quarter" idx="3"/>
          </p:nvPr>
        </p:nvSpPr>
        <p:spPr>
          <a:xfrm>
            <a:off x="2133600" y="6203950"/>
            <a:ext cx="3581400" cy="3841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2"/>
                </a:solidFill>
                <a:latin typeface="Constantia" pitchFamily="18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22" name="Rezervirano mjesto broja slajda 21"/>
          <p:cNvSpPr>
            <a:spLocks noGrp="1"/>
          </p:cNvSpPr>
          <p:nvPr>
            <p:ph type="sldNum" sz="quarter" idx="4"/>
          </p:nvPr>
        </p:nvSpPr>
        <p:spPr>
          <a:xfrm>
            <a:off x="8410575" y="6181725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 baseline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CA472949-96A8-47A8-832B-4FBFBA602686}" type="slidenum">
              <a:rPr lang="hr-HR"/>
              <a:pPr>
                <a:defRPr/>
              </a:pPr>
              <a:t>‹#›</a:t>
            </a:fld>
            <a:endParaRPr lang="hr-HR"/>
          </a:p>
        </p:txBody>
      </p:sp>
      <p:sp>
        <p:nvSpPr>
          <p:cNvPr id="5" name="Rezervirano mjesto naslova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hr-HR" smtClean="0"/>
              <a:t>Kliknite da biste uredili stil naslova matrice</a:t>
            </a:r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0" r:id="rId1"/>
    <p:sldLayoutId id="2147483719" r:id="rId2"/>
    <p:sldLayoutId id="2147483721" r:id="rId3"/>
    <p:sldLayoutId id="2147483718" r:id="rId4"/>
    <p:sldLayoutId id="2147483722" r:id="rId5"/>
    <p:sldLayoutId id="2147483717" r:id="rId6"/>
    <p:sldLayoutId id="2147483716" r:id="rId7"/>
    <p:sldLayoutId id="2147483715" r:id="rId8"/>
    <p:sldLayoutId id="2147483714" r:id="rId9"/>
    <p:sldLayoutId id="2147483713" r:id="rId10"/>
    <p:sldLayoutId id="214748371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4200" kern="1200" spc="-10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4888" indent="-228600" algn="l" rtl="0" eaLnBrk="0" fontAlgn="base" hangingPunct="0">
        <a:spcBef>
          <a:spcPts val="300"/>
        </a:spcBef>
        <a:spcAft>
          <a:spcPct val="0"/>
        </a:spcAft>
        <a:buClr>
          <a:srgbClr val="B37732"/>
        </a:buClr>
        <a:buSzPct val="85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eaLnBrk="0" fontAlgn="base" hangingPunct="0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spcBef>
          <a:spcPts val="338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457200" y="3700463"/>
            <a:ext cx="8305800" cy="1143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hr-HR" sz="1400" smtClean="0">
                <a:solidFill>
                  <a:schemeClr val="bg1"/>
                </a:solidFill>
              </a:rPr>
              <a:t>Izradila:</a:t>
            </a:r>
            <a:r>
              <a:rPr lang="hr-HR" sz="3200" smtClean="0">
                <a:solidFill>
                  <a:srgbClr val="FF0000"/>
                </a:solidFill>
              </a:rPr>
              <a:t> </a:t>
            </a:r>
          </a:p>
          <a:p>
            <a:pPr eaLnBrk="1" hangingPunct="1">
              <a:lnSpc>
                <a:spcPct val="80000"/>
              </a:lnSpc>
              <a:defRPr/>
            </a:pPr>
            <a:endParaRPr lang="hr-HR" sz="130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hr-HR" sz="2400" smtClean="0">
                <a:solidFill>
                  <a:srgbClr val="FFFF00"/>
                </a:solidFill>
              </a:rPr>
              <a:t>                  Dorotea Borošić  </a:t>
            </a:r>
          </a:p>
          <a:p>
            <a:pPr eaLnBrk="1" hangingPunct="1">
              <a:lnSpc>
                <a:spcPct val="80000"/>
              </a:lnSpc>
              <a:defRPr/>
            </a:pPr>
            <a:endParaRPr lang="hr-HR" sz="1300" smtClean="0"/>
          </a:p>
        </p:txBody>
      </p:sp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hr-HR" smtClean="0">
                <a:solidFill>
                  <a:srgbClr val="FF0000"/>
                </a:solidFill>
              </a:rPr>
              <a:t>HOLOKAUST </a:t>
            </a:r>
            <a:endParaRPr lang="hr-HR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Slika 3" descr="http://www.jutarnji.hr/multimedia/archive/00235/auschwitz_235144S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5600" y="522288"/>
            <a:ext cx="3249613" cy="305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2" name="Rezervirano mjesto sadržaja 2"/>
          <p:cNvSpPr>
            <a:spLocks noGrp="1"/>
          </p:cNvSpPr>
          <p:nvPr>
            <p:ph idx="1"/>
          </p:nvPr>
        </p:nvSpPr>
        <p:spPr>
          <a:xfrm>
            <a:off x="457200" y="1524000"/>
            <a:ext cx="4835525" cy="4572000"/>
          </a:xfrm>
        </p:spPr>
        <p:txBody>
          <a:bodyPr/>
          <a:lstStyle/>
          <a:p>
            <a:pPr eaLnBrk="1" hangingPunct="1"/>
            <a:r>
              <a:rPr lang="hr-HR" smtClean="0"/>
              <a:t>Na temelju te odluke osnovani su posebni koncentracijski logori te logori smrti.</a:t>
            </a:r>
          </a:p>
          <a:p>
            <a:pPr eaLnBrk="1" hangingPunct="1"/>
            <a:r>
              <a:rPr lang="hr-HR" smtClean="0"/>
              <a:t>Logori smrti osnivani su ponajviše na području okupirane Poljske: Auschwitz (Oswiencim), Birkenau (Brzezinka), Treblinka, Mauthausen, Majdanek, Sobibor, Izbica i drugi.</a:t>
            </a:r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hr-HR" smtClean="0">
                <a:solidFill>
                  <a:srgbClr val="FF0000"/>
                </a:solidFill>
              </a:rPr>
              <a:t>LOGORI</a:t>
            </a:r>
            <a:endParaRPr lang="hr-HR">
              <a:solidFill>
                <a:srgbClr val="FF0000"/>
              </a:solidFill>
            </a:endParaRPr>
          </a:p>
        </p:txBody>
      </p:sp>
      <p:pic>
        <p:nvPicPr>
          <p:cNvPr id="25606" name="Slika 4" descr="https://encrypted-tbn2.gstatic.com/images?q=tbn:ANd9GcRldoXREdec_gfRXjVqQo5YMI6spde3hOMwPaD0wgBY-lNzfHyx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4076700"/>
            <a:ext cx="4248150" cy="232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zervirano mjesto sadržaja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hr-HR" dirty="0" smtClean="0"/>
              <a:t>Djevojčica  Ana Frank koja je bila </a:t>
            </a:r>
            <a:r>
              <a:rPr lang="hr-HR" dirty="0" err="1" smtClean="0"/>
              <a:t>Židovkinja</a:t>
            </a:r>
            <a:r>
              <a:rPr lang="hr-HR" dirty="0" smtClean="0"/>
              <a:t> živjela je u vrijeme Drugog svjetskog rata. Kao </a:t>
            </a:r>
            <a:r>
              <a:rPr lang="hr-HR" dirty="0" err="1" smtClean="0"/>
              <a:t>Židovkinja</a:t>
            </a:r>
            <a:r>
              <a:rPr lang="hr-HR" dirty="0" smtClean="0"/>
              <a:t> ona i njezina obitelj trebali su biti istrijebljeni kao i drugi Židovi. Oni su sakriveni na tavanu neke stare firme. Nakon nekog vremena skrivanja razotkriveni su i protjerani u </a:t>
            </a:r>
            <a:r>
              <a:rPr lang="hr-HR" dirty="0" smtClean="0"/>
              <a:t>koncentracijski </a:t>
            </a:r>
            <a:r>
              <a:rPr lang="hr-HR" dirty="0" smtClean="0"/>
              <a:t>logor. Ana je </a:t>
            </a:r>
            <a:r>
              <a:rPr lang="hr-HR" dirty="0" smtClean="0"/>
              <a:t>umrla od tifusa </a:t>
            </a:r>
            <a:r>
              <a:rPr lang="hr-HR" dirty="0" smtClean="0"/>
              <a:t>dva mjeseca prije nego što </a:t>
            </a:r>
            <a:r>
              <a:rPr lang="hr-HR" dirty="0" smtClean="0"/>
              <a:t>je oslobođen </a:t>
            </a:r>
            <a:r>
              <a:rPr lang="hr-HR" dirty="0" smtClean="0"/>
              <a:t>logor </a:t>
            </a:r>
            <a:r>
              <a:rPr lang="hr-HR" dirty="0" smtClean="0"/>
              <a:t>Auschwitz. </a:t>
            </a:r>
            <a:r>
              <a:rPr lang="hr-HR" dirty="0" smtClean="0"/>
              <a:t>Jedini je preživio njezin otac. Ana je u vrijeme skrivanja pisala dnevnik. Njezin dnevnik kasnije je pronađen i objavljen. </a:t>
            </a:r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hr-HR" smtClean="0">
                <a:solidFill>
                  <a:srgbClr val="FF0000"/>
                </a:solidFill>
              </a:rPr>
              <a:t>HOLOKAUST KROZ DJEČJE OČI</a:t>
            </a:r>
            <a:endParaRPr lang="hr-HR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hr-HR"/>
          </a:p>
        </p:txBody>
      </p:sp>
      <p:pic>
        <p:nvPicPr>
          <p:cNvPr id="26626" name="Rezervirano mjesto sadržaja 3" descr="https://encrypted-tbn0.gstatic.com/images?q=tbn:ANd9GcSNxMhKVkhdGiNR7-VmJBbnTrqHnY-11e4mJj5ND4miUKvwYzmS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8313" y="403225"/>
            <a:ext cx="4464050" cy="3673475"/>
          </a:xfrm>
        </p:spPr>
      </p:pic>
      <p:pic>
        <p:nvPicPr>
          <p:cNvPr id="26628" name="Slika 3" descr="http://www.ss-ban-jjelacic-zapresic.skole.hr/files/g_2/hol2012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825" y="2997200"/>
            <a:ext cx="3436938" cy="329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zervirano mjesto sadržaja 2"/>
          <p:cNvSpPr>
            <a:spLocks noGrp="1"/>
          </p:cNvSpPr>
          <p:nvPr>
            <p:ph idx="1"/>
          </p:nvPr>
        </p:nvSpPr>
        <p:spPr>
          <a:xfrm>
            <a:off x="457200" y="1844675"/>
            <a:ext cx="3970338" cy="4251325"/>
          </a:xfrm>
        </p:spPr>
        <p:txBody>
          <a:bodyPr/>
          <a:lstStyle/>
          <a:p>
            <a:pPr eaLnBrk="1" hangingPunct="1"/>
            <a:r>
              <a:rPr lang="hr-HR" smtClean="0"/>
              <a:t>Riječ </a:t>
            </a:r>
            <a:r>
              <a:rPr lang="hr-HR" b="1" smtClean="0"/>
              <a:t>holokaust</a:t>
            </a:r>
            <a:r>
              <a:rPr lang="hr-HR" smtClean="0"/>
              <a:t> označava žrtvu paljenicu, pri kojoj se spaljuje cijela životinja</a:t>
            </a:r>
            <a:endParaRPr lang="hr-HR" smtClean="0">
              <a:solidFill>
                <a:srgbClr val="FFFF00"/>
              </a:solidFill>
            </a:endParaRPr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12192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hr-HR" smtClean="0">
                <a:solidFill>
                  <a:srgbClr val="FF0000"/>
                </a:solidFill>
              </a:rPr>
              <a:t>IZVORNO ZNAČENJE</a:t>
            </a:r>
            <a:endParaRPr lang="hr-HR">
              <a:solidFill>
                <a:srgbClr val="FF0000"/>
              </a:solidFill>
            </a:endParaRPr>
          </a:p>
        </p:txBody>
      </p:sp>
      <p:pic>
        <p:nvPicPr>
          <p:cNvPr id="16387" name="Slika 3" descr="https://encrypted-tbn2.gstatic.com/images?q=tbn:ANd9GcT13MlGF30T42JErBZsGa1bzbWDuMIUKpyoRBkxO4QJcAVbm-S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3438" y="1989138"/>
            <a:ext cx="3960812" cy="357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hr-HR" smtClean="0"/>
              <a:t>Danas u svijetu uobičajenoj upotrebi, "</a:t>
            </a:r>
            <a:r>
              <a:rPr lang="hr-HR" smtClean="0">
                <a:solidFill>
                  <a:srgbClr val="FFFF00"/>
                </a:solidFill>
              </a:rPr>
              <a:t>holokaust</a:t>
            </a:r>
            <a:r>
              <a:rPr lang="hr-HR" smtClean="0"/>
              <a:t>" je naziv za </a:t>
            </a:r>
            <a:r>
              <a:rPr lang="hr-HR" smtClean="0">
                <a:solidFill>
                  <a:srgbClr val="FFFF00"/>
                </a:solidFill>
              </a:rPr>
              <a:t>genocid</a:t>
            </a:r>
            <a:r>
              <a:rPr lang="hr-HR" smtClean="0"/>
              <a:t> nad Židovima (te, u širem značenju, i sustavno istrebljivanje drugih grupa), koje je za vrijeme Drugog svjetskog rata provedeno u Europi na teritoriju pod kontrolom nacističke Njemačke</a:t>
            </a:r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hr-HR" smtClean="0">
                <a:solidFill>
                  <a:srgbClr val="FF0000"/>
                </a:solidFill>
              </a:rPr>
              <a:t>SUVREMENO ZNAČENJE</a:t>
            </a:r>
            <a:endParaRPr lang="hr-HR">
              <a:solidFill>
                <a:srgbClr val="FF0000"/>
              </a:solidFill>
            </a:endParaRPr>
          </a:p>
        </p:txBody>
      </p:sp>
      <p:pic>
        <p:nvPicPr>
          <p:cNvPr id="17413" name="Picture 5" descr="25"/>
          <p:cNvPicPr>
            <a:picLocks noChangeAspect="1" noChangeArrowheads="1"/>
          </p:cNvPicPr>
          <p:nvPr/>
        </p:nvPicPr>
        <p:blipFill>
          <a:blip r:embed="rId2" cstate="print"/>
          <a:srcRect t="18633"/>
          <a:stretch>
            <a:fillRect/>
          </a:stretch>
        </p:blipFill>
        <p:spPr bwMode="auto">
          <a:xfrm>
            <a:off x="2482850" y="3805238"/>
            <a:ext cx="4176713" cy="2497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hr-HR" smtClean="0"/>
              <a:t>Duševni bolesnici su bili prisilno sterilizirani (što se u to doba ponekad primjenjivalo i u drugim zemljama), a kasnije odvođeni u logore i likvidirani. </a:t>
            </a:r>
          </a:p>
          <a:p>
            <a:pPr eaLnBrk="1" hangingPunct="1"/>
            <a:r>
              <a:rPr lang="hr-HR" smtClean="0"/>
              <a:t>Homoseksualnost se smatrala mentalnim poremećajem, pa su i neki od njih likvidirani.</a:t>
            </a:r>
          </a:p>
          <a:p>
            <a:pPr eaLnBrk="1" hangingPunct="1"/>
            <a:endParaRPr lang="hr-HR" smtClean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hr-HR"/>
          </a:p>
        </p:txBody>
      </p:sp>
      <p:pic>
        <p:nvPicPr>
          <p:cNvPr id="18437" name="Picture 5" descr="14"/>
          <p:cNvPicPr>
            <a:picLocks noChangeAspect="1" noChangeArrowheads="1"/>
          </p:cNvPicPr>
          <p:nvPr/>
        </p:nvPicPr>
        <p:blipFill>
          <a:blip r:embed="rId2" cstate="print"/>
          <a:srcRect b="18071"/>
          <a:stretch>
            <a:fillRect/>
          </a:stretch>
        </p:blipFill>
        <p:spPr bwMode="auto">
          <a:xfrm>
            <a:off x="2771775" y="3719513"/>
            <a:ext cx="3449638" cy="278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61" name="Picture 5" descr="2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7175" y="1089025"/>
            <a:ext cx="4537075" cy="370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8" name="Rezervirano mjesto sadržaja 2"/>
          <p:cNvSpPr>
            <a:spLocks noGrp="1"/>
          </p:cNvSpPr>
          <p:nvPr>
            <p:ph idx="1"/>
          </p:nvPr>
        </p:nvSpPr>
        <p:spPr>
          <a:xfrm>
            <a:off x="468313" y="4794250"/>
            <a:ext cx="8229600" cy="1803400"/>
          </a:xfrm>
        </p:spPr>
        <p:txBody>
          <a:bodyPr/>
          <a:lstStyle/>
          <a:p>
            <a:pPr eaLnBrk="1" hangingPunct="1"/>
            <a:r>
              <a:rPr lang="hr-HR" smtClean="0">
                <a:solidFill>
                  <a:srgbClr val="FF0000"/>
                </a:solidFill>
              </a:rPr>
              <a:t>S obzirom, da je riječ "holokaust" postala općepoznata i snažno emocionalno obojena, ponekad je upotrebljavaju i šire, kada se želi označiti masovno i sustavno uništavanje, istrebljenje, genocid</a:t>
            </a:r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hr-HR" dirty="0" smtClean="0">
                <a:solidFill>
                  <a:srgbClr val="FF0000"/>
                </a:solidFill>
              </a:rPr>
              <a:t>PRENESENI </a:t>
            </a:r>
            <a:r>
              <a:rPr lang="hr-HR" dirty="0" smtClean="0">
                <a:solidFill>
                  <a:srgbClr val="FF0000"/>
                </a:solidFill>
              </a:rPr>
              <a:t>SMISAO</a:t>
            </a:r>
            <a:endParaRPr lang="hr-H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hr-HR" smtClean="0"/>
              <a:t> nacisti počinju ostvarivanje jednog od svojih najvažnijih programskih ciljeva</a:t>
            </a:r>
            <a:r>
              <a:rPr lang="hr-HR" smtClean="0">
                <a:solidFill>
                  <a:srgbClr val="FFFF00"/>
                </a:solidFill>
              </a:rPr>
              <a:t>: iskorijeniti svaki utjecaj Židova u njemačkoj politici, ekonomiji i kulturi</a:t>
            </a:r>
          </a:p>
          <a:p>
            <a:pPr eaLnBrk="1" hangingPunct="1"/>
            <a:endParaRPr lang="hr-HR" smtClean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hr-HR" smtClean="0">
                <a:solidFill>
                  <a:srgbClr val="FF0000"/>
                </a:solidFill>
              </a:rPr>
              <a:t>ANTIŽIDOVSKA KAMPANJA</a:t>
            </a:r>
            <a:endParaRPr lang="hr-HR">
              <a:solidFill>
                <a:srgbClr val="FF0000"/>
              </a:solidFill>
            </a:endParaRPr>
          </a:p>
        </p:txBody>
      </p:sp>
      <p:pic>
        <p:nvPicPr>
          <p:cNvPr id="20485" name="Picture 5" descr="1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250" y="3275013"/>
            <a:ext cx="5976938" cy="255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hr-HR" dirty="0" smtClean="0"/>
              <a:t>Donesen je niz antižidovskih propisa </a:t>
            </a:r>
            <a:r>
              <a:rPr lang="hr-HR" dirty="0" smtClean="0">
                <a:solidFill>
                  <a:srgbClr val="FFFF00"/>
                </a:solidFill>
              </a:rPr>
              <a:t>:  Židovi gube njemačko državljanstvo; </a:t>
            </a:r>
            <a:r>
              <a:rPr lang="hr-HR" dirty="0" smtClean="0">
                <a:solidFill>
                  <a:srgbClr val="FFC000"/>
                </a:solidFill>
              </a:rPr>
              <a:t>ne smiju obavljati nikakvu javnu službu (što naročito pogađa intelektualce: znanstvenike, profesore, liječnike, odvjetnike, novinare itd.),</a:t>
            </a:r>
            <a:r>
              <a:rPr lang="hr-HR" dirty="0" smtClean="0"/>
              <a:t> </a:t>
            </a:r>
            <a:r>
              <a:rPr lang="hr-HR" dirty="0" smtClean="0">
                <a:solidFill>
                  <a:srgbClr val="00B0F0"/>
                </a:solidFill>
              </a:rPr>
              <a:t>niti njihova djeca mogu pohađati javne škole; </a:t>
            </a:r>
            <a:r>
              <a:rPr lang="hr-HR" dirty="0" smtClean="0">
                <a:solidFill>
                  <a:srgbClr val="7030A0"/>
                </a:solidFill>
              </a:rPr>
              <a:t>zabranjen je boravak Židova na javnim mjestima (parkovi, knjižnice, muzeji i dr);</a:t>
            </a:r>
            <a:r>
              <a:rPr lang="hr-HR" dirty="0" smtClean="0"/>
              <a:t> </a:t>
            </a:r>
            <a:r>
              <a:rPr lang="hr-HR" dirty="0" smtClean="0">
                <a:solidFill>
                  <a:schemeClr val="accent4">
                    <a:lumMod val="75000"/>
                  </a:schemeClr>
                </a:solidFill>
              </a:rPr>
              <a:t>zabranjeno je sklapanje braka između </a:t>
            </a:r>
            <a:r>
              <a:rPr lang="hr-HR" i="1" dirty="0" smtClean="0">
                <a:solidFill>
                  <a:schemeClr val="accent4">
                    <a:lumMod val="75000"/>
                  </a:schemeClr>
                </a:solidFill>
              </a:rPr>
              <a:t>Arijaca</a:t>
            </a:r>
            <a:r>
              <a:rPr lang="hr-HR" dirty="0" smtClean="0">
                <a:solidFill>
                  <a:schemeClr val="accent4">
                    <a:lumMod val="75000"/>
                  </a:schemeClr>
                </a:solidFill>
              </a:rPr>
              <a:t> i Židova kao i seksualni odnosi; </a:t>
            </a:r>
            <a:r>
              <a:rPr lang="hr-H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zabranjeno je zapošljavanje Arijaca u kućanstvima Židova, itd.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hr-HR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hr-HR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hr-HR" smtClean="0"/>
              <a:t>Obavezno nošenje oznake na odjeći propisano je prvo za Židove</a:t>
            </a:r>
          </a:p>
          <a:p>
            <a:pPr eaLnBrk="1" hangingPunct="1"/>
            <a:r>
              <a:rPr lang="hr-HR" smtClean="0"/>
              <a:t>Židovi su ponovo smješteni u posebne izolirane dijelove gradova (geta), od kojih je najveći bio u Varšavi</a:t>
            </a:r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hr-HR" smtClean="0">
                <a:solidFill>
                  <a:srgbClr val="FF0000"/>
                </a:solidFill>
              </a:rPr>
              <a:t>VARŠAVSKI GETO</a:t>
            </a:r>
            <a:endParaRPr lang="hr-HR">
              <a:solidFill>
                <a:srgbClr val="FF0000"/>
              </a:solidFill>
            </a:endParaRPr>
          </a:p>
        </p:txBody>
      </p:sp>
      <p:pic>
        <p:nvPicPr>
          <p:cNvPr id="23557" name="Picture 5" descr="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6238" y="3357563"/>
            <a:ext cx="2981325" cy="3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zervirano mjesto sadržaja 2"/>
          <p:cNvSpPr>
            <a:spLocks noGrp="1"/>
          </p:cNvSpPr>
          <p:nvPr>
            <p:ph idx="1"/>
          </p:nvPr>
        </p:nvSpPr>
        <p:spPr>
          <a:xfrm>
            <a:off x="4067175" y="260350"/>
            <a:ext cx="4691063" cy="5976938"/>
          </a:xfrm>
        </p:spPr>
        <p:txBody>
          <a:bodyPr/>
          <a:lstStyle/>
          <a:p>
            <a:pPr eaLnBrk="1" hangingPunct="1"/>
            <a:r>
              <a:rPr lang="hr-HR" smtClean="0"/>
              <a:t>Određeno je da svi nesposobni za rad trebaju biti odmah ubijeni, a drugi odvedeni na prisilni rad pod minimalnim životnim uvjetima sve, dok ne umru od iscrpljenosti. Kao oblik masovnih likvidacija naređeno je ubijanje plinom i strijeljanje. Nakon Heyndrichove pogibije (u atentatu u Češkoj) provođenje plana preuzeo je Adolf Eichmann.</a:t>
            </a:r>
          </a:p>
          <a:p>
            <a:pPr eaLnBrk="1" hangingPunct="1"/>
            <a:endParaRPr lang="hr-HR" smtClean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hr-HR"/>
          </a:p>
        </p:txBody>
      </p:sp>
      <p:pic>
        <p:nvPicPr>
          <p:cNvPr id="24581" name="Picture 5" descr="48"/>
          <p:cNvPicPr>
            <a:picLocks noChangeAspect="1" noChangeArrowheads="1"/>
          </p:cNvPicPr>
          <p:nvPr/>
        </p:nvPicPr>
        <p:blipFill>
          <a:blip r:embed="rId2" cstate="print"/>
          <a:srcRect b="19934"/>
          <a:stretch>
            <a:fillRect/>
          </a:stretch>
        </p:blipFill>
        <p:spPr bwMode="auto">
          <a:xfrm>
            <a:off x="395288" y="1052513"/>
            <a:ext cx="3810000" cy="466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ir">
  <a:themeElements>
    <a:clrScheme name="Papi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i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i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98</TotalTime>
  <Words>307</Words>
  <Application>Microsoft Office PowerPoint</Application>
  <PresentationFormat>Prikaz na zaslonu (4:3)</PresentationFormat>
  <Paragraphs>25</Paragraphs>
  <Slides>12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12</vt:i4>
      </vt:variant>
    </vt:vector>
  </HeadingPairs>
  <TitlesOfParts>
    <vt:vector size="13" baseType="lpstr">
      <vt:lpstr>Papir</vt:lpstr>
      <vt:lpstr>HOLOKAUST </vt:lpstr>
      <vt:lpstr>IZVORNO ZNAČENJE</vt:lpstr>
      <vt:lpstr>SUVREMENO ZNAČENJE</vt:lpstr>
      <vt:lpstr>Slajd 4</vt:lpstr>
      <vt:lpstr>PRENESENI SMISAO</vt:lpstr>
      <vt:lpstr>ANTIŽIDOVSKA KAMPANJA</vt:lpstr>
      <vt:lpstr>Slajd 7</vt:lpstr>
      <vt:lpstr>VARŠAVSKI GETO</vt:lpstr>
      <vt:lpstr>Slajd 9</vt:lpstr>
      <vt:lpstr>LOGORI</vt:lpstr>
      <vt:lpstr>HOLOKAUST KROZ DJEČJE OČI</vt:lpstr>
      <vt:lpstr>Slajd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HOLOKAUST</dc:title>
  <dc:creator>Saša</dc:creator>
  <cp:lastModifiedBy>OŠ-SELA</cp:lastModifiedBy>
  <cp:revision>22</cp:revision>
  <dcterms:created xsi:type="dcterms:W3CDTF">2014-03-18T20:21:29Z</dcterms:created>
  <dcterms:modified xsi:type="dcterms:W3CDTF">2014-05-06T06:19:45Z</dcterms:modified>
</cp:coreProperties>
</file>