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57" r:id="rId3"/>
    <p:sldId id="258" r:id="rId4"/>
    <p:sldId id="261" r:id="rId5"/>
    <p:sldId id="259" r:id="rId6"/>
    <p:sldId id="265" r:id="rId7"/>
    <p:sldId id="266" r:id="rId8"/>
    <p:sldId id="262" r:id="rId9"/>
    <p:sldId id="267" r:id="rId10"/>
    <p:sldId id="269" r:id="rId11"/>
    <p:sldId id="270" r:id="rId12"/>
    <p:sldId id="271" r:id="rId13"/>
    <p:sldId id="272" r:id="rId14"/>
    <p:sldId id="273" r:id="rId15"/>
    <p:sldId id="274" r:id="rId16"/>
    <p:sldId id="263" r:id="rId17"/>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2130425"/>
            <a:ext cx="7772400" cy="1470025"/>
          </a:xfrm>
        </p:spPr>
        <p:txBody>
          <a:bodyPr/>
          <a:lstStyle/>
          <a:p>
            <a:r>
              <a:rPr lang="hr-HR" smtClean="0"/>
              <a:t>Kliknite da biste uredili stil naslova matrice</a:t>
            </a:r>
            <a:endParaRPr lang="hr-HR"/>
          </a:p>
        </p:txBody>
      </p:sp>
      <p:sp>
        <p:nvSpPr>
          <p:cNvPr id="3" name="Podnaslov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smtClean="0"/>
              <a:t>Kliknite da biste uredili stil podnaslova matrice</a:t>
            </a:r>
            <a:endParaRPr lang="hr-HR"/>
          </a:p>
        </p:txBody>
      </p:sp>
      <p:sp>
        <p:nvSpPr>
          <p:cNvPr id="4" name="Rezervirano mjesto datuma 3"/>
          <p:cNvSpPr>
            <a:spLocks noGrp="1"/>
          </p:cNvSpPr>
          <p:nvPr>
            <p:ph type="dt" sz="half" idx="10"/>
          </p:nvPr>
        </p:nvSpPr>
        <p:spPr/>
        <p:txBody>
          <a:bodyPr/>
          <a:lstStyle/>
          <a:p>
            <a:fld id="{A0191EC7-8CF2-44D9-A038-9C9F8C074F89}" type="datetimeFigureOut">
              <a:rPr lang="hr-HR" smtClean="0"/>
              <a:pPr/>
              <a:t>13.5.2013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B3E080DB-5452-4416-A184-6A9919B55A60}" type="slidenum">
              <a:rPr lang="hr-HR" smtClean="0"/>
              <a:pPr/>
              <a:t>‹#›</a:t>
            </a:fld>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okomitog teksta 2"/>
          <p:cNvSpPr>
            <a:spLocks noGrp="1"/>
          </p:cNvSpPr>
          <p:nvPr>
            <p:ph type="body" orient="vert" idx="1"/>
          </p:nvPr>
        </p:nvSpPr>
        <p:spPr/>
        <p:txBody>
          <a:bodyPr vert="eaVert"/>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A0191EC7-8CF2-44D9-A038-9C9F8C074F89}" type="datetimeFigureOut">
              <a:rPr lang="hr-HR" smtClean="0"/>
              <a:pPr/>
              <a:t>13.5.2013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B3E080DB-5452-4416-A184-6A9919B55A60}"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6629400" y="274638"/>
            <a:ext cx="2057400" cy="5851525"/>
          </a:xfrm>
        </p:spPr>
        <p:txBody>
          <a:bodyPr vert="eaVert"/>
          <a:lstStyle/>
          <a:p>
            <a:r>
              <a:rPr lang="hr-HR" smtClean="0"/>
              <a:t>Kliknite da biste uredili stil naslova matrice</a:t>
            </a:r>
            <a:endParaRPr lang="hr-HR"/>
          </a:p>
        </p:txBody>
      </p:sp>
      <p:sp>
        <p:nvSpPr>
          <p:cNvPr id="3" name="Rezervirano mjesto okomitog teksta 2"/>
          <p:cNvSpPr>
            <a:spLocks noGrp="1"/>
          </p:cNvSpPr>
          <p:nvPr>
            <p:ph type="body" orient="vert" idx="1"/>
          </p:nvPr>
        </p:nvSpPr>
        <p:spPr>
          <a:xfrm>
            <a:off x="457200" y="274638"/>
            <a:ext cx="6019800" cy="5851525"/>
          </a:xfrm>
        </p:spPr>
        <p:txBody>
          <a:bodyPr vert="eaVert"/>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A0191EC7-8CF2-44D9-A038-9C9F8C074F89}" type="datetimeFigureOut">
              <a:rPr lang="hr-HR" smtClean="0"/>
              <a:pPr/>
              <a:t>13.5.2013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B3E080DB-5452-4416-A184-6A9919B55A60}"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sadržaja 2"/>
          <p:cNvSpPr>
            <a:spLocks noGrp="1"/>
          </p:cNvSpPr>
          <p:nvPr>
            <p:ph idx="1"/>
          </p:nvPr>
        </p:nvSpPr>
        <p:spPr/>
        <p:txBody>
          <a:body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A0191EC7-8CF2-44D9-A038-9C9F8C074F89}" type="datetimeFigureOut">
              <a:rPr lang="hr-HR" smtClean="0"/>
              <a:pPr/>
              <a:t>13.5.2013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B3E080DB-5452-4416-A184-6A9919B55A60}" type="slidenum">
              <a:rPr lang="hr-HR" smtClean="0"/>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hr-HR" smtClean="0"/>
              <a:t>Kliknite da biste uredili stil naslova matrice</a:t>
            </a:r>
            <a:endParaRPr lang="hr-HR"/>
          </a:p>
        </p:txBody>
      </p:sp>
      <p:sp>
        <p:nvSpPr>
          <p:cNvPr id="3" name="Rezervirano mjesto teksta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Kliknite da biste uredili stilove teksta matrice</a:t>
            </a:r>
          </a:p>
        </p:txBody>
      </p:sp>
      <p:sp>
        <p:nvSpPr>
          <p:cNvPr id="4" name="Rezervirano mjesto datuma 3"/>
          <p:cNvSpPr>
            <a:spLocks noGrp="1"/>
          </p:cNvSpPr>
          <p:nvPr>
            <p:ph type="dt" sz="half" idx="10"/>
          </p:nvPr>
        </p:nvSpPr>
        <p:spPr/>
        <p:txBody>
          <a:bodyPr/>
          <a:lstStyle/>
          <a:p>
            <a:fld id="{A0191EC7-8CF2-44D9-A038-9C9F8C074F89}" type="datetimeFigureOut">
              <a:rPr lang="hr-HR" smtClean="0"/>
              <a:pPr/>
              <a:t>13.5.2013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B3E080DB-5452-4416-A184-6A9919B55A60}" type="slidenum">
              <a:rPr lang="hr-HR" smtClean="0"/>
              <a:pPr/>
              <a:t>‹#›</a:t>
            </a:fld>
            <a:endParaRPr lang="hr-H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sadržaja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sadržaja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datuma 4"/>
          <p:cNvSpPr>
            <a:spLocks noGrp="1"/>
          </p:cNvSpPr>
          <p:nvPr>
            <p:ph type="dt" sz="half" idx="10"/>
          </p:nvPr>
        </p:nvSpPr>
        <p:spPr/>
        <p:txBody>
          <a:bodyPr/>
          <a:lstStyle/>
          <a:p>
            <a:fld id="{A0191EC7-8CF2-44D9-A038-9C9F8C074F89}" type="datetimeFigureOut">
              <a:rPr lang="hr-HR" smtClean="0"/>
              <a:pPr/>
              <a:t>13.5.2013</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B3E080DB-5452-4416-A184-6A9919B55A60}" type="slidenum">
              <a:rPr lang="hr-HR" smtClean="0"/>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hr-HR" smtClean="0"/>
              <a:t>Kliknite da biste uredili stil naslova matrice</a:t>
            </a:r>
            <a:endParaRPr lang="hr-HR"/>
          </a:p>
        </p:txBody>
      </p:sp>
      <p:sp>
        <p:nvSpPr>
          <p:cNvPr id="3" name="Rezervirano mjesto tekst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Kliknite da biste uredili stilove teksta matrice</a:t>
            </a:r>
          </a:p>
        </p:txBody>
      </p:sp>
      <p:sp>
        <p:nvSpPr>
          <p:cNvPr id="4" name="Rezervirano mjesto sadržaja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tekst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Kliknite da biste uredili stilove teksta matrice</a:t>
            </a:r>
          </a:p>
        </p:txBody>
      </p:sp>
      <p:sp>
        <p:nvSpPr>
          <p:cNvPr id="6" name="Rezervirano mjesto sadržaja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7" name="Rezervirano mjesto datuma 6"/>
          <p:cNvSpPr>
            <a:spLocks noGrp="1"/>
          </p:cNvSpPr>
          <p:nvPr>
            <p:ph type="dt" sz="half" idx="10"/>
          </p:nvPr>
        </p:nvSpPr>
        <p:spPr/>
        <p:txBody>
          <a:bodyPr/>
          <a:lstStyle/>
          <a:p>
            <a:fld id="{A0191EC7-8CF2-44D9-A038-9C9F8C074F89}" type="datetimeFigureOut">
              <a:rPr lang="hr-HR" smtClean="0"/>
              <a:pPr/>
              <a:t>13.5.2013</a:t>
            </a:fld>
            <a:endParaRPr lang="hr-HR"/>
          </a:p>
        </p:txBody>
      </p:sp>
      <p:sp>
        <p:nvSpPr>
          <p:cNvPr id="8" name="Rezervirano mjesto podnožja 7"/>
          <p:cNvSpPr>
            <a:spLocks noGrp="1"/>
          </p:cNvSpPr>
          <p:nvPr>
            <p:ph type="ftr" sz="quarter" idx="11"/>
          </p:nvPr>
        </p:nvSpPr>
        <p:spPr/>
        <p:txBody>
          <a:bodyPr/>
          <a:lstStyle/>
          <a:p>
            <a:endParaRPr lang="hr-HR"/>
          </a:p>
        </p:txBody>
      </p:sp>
      <p:sp>
        <p:nvSpPr>
          <p:cNvPr id="9" name="Rezervirano mjesto broja slajda 8"/>
          <p:cNvSpPr>
            <a:spLocks noGrp="1"/>
          </p:cNvSpPr>
          <p:nvPr>
            <p:ph type="sldNum" sz="quarter" idx="12"/>
          </p:nvPr>
        </p:nvSpPr>
        <p:spPr/>
        <p:txBody>
          <a:bodyPr/>
          <a:lstStyle/>
          <a:p>
            <a:fld id="{B3E080DB-5452-4416-A184-6A9919B55A60}" type="slidenum">
              <a:rPr lang="hr-HR" smtClean="0"/>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datuma 2"/>
          <p:cNvSpPr>
            <a:spLocks noGrp="1"/>
          </p:cNvSpPr>
          <p:nvPr>
            <p:ph type="dt" sz="half" idx="10"/>
          </p:nvPr>
        </p:nvSpPr>
        <p:spPr/>
        <p:txBody>
          <a:bodyPr/>
          <a:lstStyle/>
          <a:p>
            <a:fld id="{A0191EC7-8CF2-44D9-A038-9C9F8C074F89}" type="datetimeFigureOut">
              <a:rPr lang="hr-HR" smtClean="0"/>
              <a:pPr/>
              <a:t>13.5.2013</a:t>
            </a:fld>
            <a:endParaRPr lang="hr-HR"/>
          </a:p>
        </p:txBody>
      </p:sp>
      <p:sp>
        <p:nvSpPr>
          <p:cNvPr id="4" name="Rezervirano mjesto podnožja 3"/>
          <p:cNvSpPr>
            <a:spLocks noGrp="1"/>
          </p:cNvSpPr>
          <p:nvPr>
            <p:ph type="ftr" sz="quarter" idx="11"/>
          </p:nvPr>
        </p:nvSpPr>
        <p:spPr/>
        <p:txBody>
          <a:bodyPr/>
          <a:lstStyle/>
          <a:p>
            <a:endParaRPr lang="hr-HR"/>
          </a:p>
        </p:txBody>
      </p:sp>
      <p:sp>
        <p:nvSpPr>
          <p:cNvPr id="5" name="Rezervirano mjesto broja slajda 4"/>
          <p:cNvSpPr>
            <a:spLocks noGrp="1"/>
          </p:cNvSpPr>
          <p:nvPr>
            <p:ph type="sldNum" sz="quarter" idx="12"/>
          </p:nvPr>
        </p:nvSpPr>
        <p:spPr/>
        <p:txBody>
          <a:bodyPr/>
          <a:lstStyle/>
          <a:p>
            <a:fld id="{B3E080DB-5452-4416-A184-6A9919B55A60}"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p>
            <a:fld id="{A0191EC7-8CF2-44D9-A038-9C9F8C074F89}" type="datetimeFigureOut">
              <a:rPr lang="hr-HR" smtClean="0"/>
              <a:pPr/>
              <a:t>13.5.2013</a:t>
            </a:fld>
            <a:endParaRPr lang="hr-HR"/>
          </a:p>
        </p:txBody>
      </p:sp>
      <p:sp>
        <p:nvSpPr>
          <p:cNvPr id="3" name="Rezervirano mjesto podnožja 2"/>
          <p:cNvSpPr>
            <a:spLocks noGrp="1"/>
          </p:cNvSpPr>
          <p:nvPr>
            <p:ph type="ftr" sz="quarter" idx="11"/>
          </p:nvPr>
        </p:nvSpPr>
        <p:spPr/>
        <p:txBody>
          <a:bodyPr/>
          <a:lstStyle/>
          <a:p>
            <a:endParaRPr lang="hr-HR"/>
          </a:p>
        </p:txBody>
      </p:sp>
      <p:sp>
        <p:nvSpPr>
          <p:cNvPr id="4" name="Rezervirano mjesto broja slajda 3"/>
          <p:cNvSpPr>
            <a:spLocks noGrp="1"/>
          </p:cNvSpPr>
          <p:nvPr>
            <p:ph type="sldNum" sz="quarter" idx="12"/>
          </p:nvPr>
        </p:nvSpPr>
        <p:spPr/>
        <p:txBody>
          <a:bodyPr/>
          <a:lstStyle/>
          <a:p>
            <a:fld id="{B3E080DB-5452-4416-A184-6A9919B55A60}"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hr-HR" smtClean="0"/>
              <a:t>Kliknite da biste uredili stil naslova matrice</a:t>
            </a:r>
            <a:endParaRPr lang="hr-HR"/>
          </a:p>
        </p:txBody>
      </p:sp>
      <p:sp>
        <p:nvSpPr>
          <p:cNvPr id="3" name="Rezervirano mjesto sadržaja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tekst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Kliknite da biste uredili stilove teksta matrice</a:t>
            </a:r>
          </a:p>
        </p:txBody>
      </p:sp>
      <p:sp>
        <p:nvSpPr>
          <p:cNvPr id="5" name="Rezervirano mjesto datuma 4"/>
          <p:cNvSpPr>
            <a:spLocks noGrp="1"/>
          </p:cNvSpPr>
          <p:nvPr>
            <p:ph type="dt" sz="half" idx="10"/>
          </p:nvPr>
        </p:nvSpPr>
        <p:spPr/>
        <p:txBody>
          <a:bodyPr/>
          <a:lstStyle/>
          <a:p>
            <a:fld id="{A0191EC7-8CF2-44D9-A038-9C9F8C074F89}" type="datetimeFigureOut">
              <a:rPr lang="hr-HR" smtClean="0"/>
              <a:pPr/>
              <a:t>13.5.2013</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B3E080DB-5452-4416-A184-6A9919B55A60}" type="slidenum">
              <a:rPr lang="hr-HR" smtClean="0"/>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hr-HR" smtClean="0"/>
              <a:t>Kliknite da biste uredili stil naslova matrice</a:t>
            </a:r>
            <a:endParaRPr lang="hr-HR"/>
          </a:p>
        </p:txBody>
      </p:sp>
      <p:sp>
        <p:nvSpPr>
          <p:cNvPr id="3" name="Rezervirano mjesto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Kliknite da biste uredili stilove teksta matrice</a:t>
            </a:r>
          </a:p>
        </p:txBody>
      </p:sp>
      <p:sp>
        <p:nvSpPr>
          <p:cNvPr id="5" name="Rezervirano mjesto datuma 4"/>
          <p:cNvSpPr>
            <a:spLocks noGrp="1"/>
          </p:cNvSpPr>
          <p:nvPr>
            <p:ph type="dt" sz="half" idx="10"/>
          </p:nvPr>
        </p:nvSpPr>
        <p:spPr/>
        <p:txBody>
          <a:bodyPr/>
          <a:lstStyle/>
          <a:p>
            <a:fld id="{A0191EC7-8CF2-44D9-A038-9C9F8C074F89}" type="datetimeFigureOut">
              <a:rPr lang="hr-HR" smtClean="0"/>
              <a:pPr/>
              <a:t>13.5.2013</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B3E080DB-5452-4416-A184-6A9919B55A60}" type="slidenum">
              <a:rPr lang="hr-HR" smtClean="0"/>
              <a:pPr/>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Rezervirano mjesto naslova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r-HR" smtClean="0"/>
              <a:t>Kliknite da biste uredili stil naslova matrice</a:t>
            </a:r>
            <a:endParaRPr lang="hr-HR"/>
          </a:p>
        </p:txBody>
      </p:sp>
      <p:sp>
        <p:nvSpPr>
          <p:cNvPr id="3" name="Rezervirano mjesto teksta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191EC7-8CF2-44D9-A038-9C9F8C074F89}" type="datetimeFigureOut">
              <a:rPr lang="hr-HR" smtClean="0"/>
              <a:pPr/>
              <a:t>13.5.2013</a:t>
            </a:fld>
            <a:endParaRPr lang="hr-HR"/>
          </a:p>
        </p:txBody>
      </p:sp>
      <p:sp>
        <p:nvSpPr>
          <p:cNvPr id="5" name="Rezervirano mjesto podnožj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Rezervirano mjesto broja slajd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E080DB-5452-4416-A184-6A9919B55A60}" type="slidenum">
              <a:rPr lang="hr-HR" smtClean="0"/>
              <a:pPr/>
              <a:t>‹#›</a:t>
            </a:fld>
            <a:endParaRPr lang="hr-H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67544" y="332656"/>
            <a:ext cx="8991600" cy="2035696"/>
          </a:xfrm>
        </p:spPr>
        <p:txBody>
          <a:bodyPr>
            <a:noAutofit/>
          </a:bodyPr>
          <a:lstStyle/>
          <a:p>
            <a:r>
              <a:rPr lang="hr-HR" sz="9600" dirty="0" smtClean="0"/>
              <a:t/>
            </a:r>
            <a:br>
              <a:rPr lang="hr-HR" sz="9600" dirty="0" smtClean="0"/>
            </a:br>
            <a:r>
              <a:rPr lang="hr-HR" sz="9600" dirty="0" smtClean="0"/>
              <a:t>SUNCE   </a:t>
            </a:r>
            <a:br>
              <a:rPr lang="hr-HR" sz="9600" dirty="0" smtClean="0"/>
            </a:br>
            <a:r>
              <a:rPr lang="hr-HR" sz="9600" dirty="0" smtClean="0"/>
              <a:t>               </a:t>
            </a:r>
            <a:endParaRPr lang="hr-HR" sz="9600" dirty="0"/>
          </a:p>
        </p:txBody>
      </p:sp>
      <p:pic>
        <p:nvPicPr>
          <p:cNvPr id="6" name="Rezervirano mjesto sadržaja 5" descr="sunce iiii.jpeg"/>
          <p:cNvPicPr>
            <a:picLocks noGrp="1" noChangeAspect="1"/>
          </p:cNvPicPr>
          <p:nvPr>
            <p:ph idx="1"/>
          </p:nvPr>
        </p:nvPicPr>
        <p:blipFill>
          <a:blip r:embed="rId2" cstate="print"/>
          <a:stretch>
            <a:fillRect/>
          </a:stretch>
        </p:blipFill>
        <p:spPr>
          <a:xfrm>
            <a:off x="1979712" y="2204864"/>
            <a:ext cx="5252656" cy="4248472"/>
          </a:xfrm>
        </p:spPr>
      </p:pic>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p:txBody>
          <a:bodyPr/>
          <a:lstStyle/>
          <a:p>
            <a:r>
              <a:rPr lang="hr-HR" dirty="0" smtClean="0"/>
              <a:t>Sunčeve tajne</a:t>
            </a:r>
            <a:endParaRPr lang="hr-HR" dirty="0"/>
          </a:p>
        </p:txBody>
      </p:sp>
      <p:sp>
        <p:nvSpPr>
          <p:cNvPr id="5" name="Rezervirano mjesto sadržaja 4"/>
          <p:cNvSpPr>
            <a:spLocks noGrp="1"/>
          </p:cNvSpPr>
          <p:nvPr>
            <p:ph idx="1"/>
          </p:nvPr>
        </p:nvSpPr>
        <p:spPr/>
        <p:txBody>
          <a:bodyPr>
            <a:normAutofit/>
          </a:bodyPr>
          <a:lstStyle/>
          <a:p>
            <a:r>
              <a:rPr lang="vi-VN" sz="2600" dirty="0" smtClean="0"/>
              <a:t>Prije više od 100 godina astronomi su iz opažanja fotosfere Sunca zaključili da ona posjedu</a:t>
            </a:r>
            <a:r>
              <a:rPr lang="hr-HR" sz="2600" dirty="0" smtClean="0"/>
              <a:t>	</a:t>
            </a:r>
            <a:r>
              <a:rPr lang="vi-VN" sz="2600" dirty="0" smtClean="0"/>
              <a:t>magnetsko polje koje je uod Zemljinog, ali raspoređeno na 10 000 puta  prosjeku dva puta jače veću površinu. Ni danas ne znamo od kuda ono točno dolazi. Možda ono predstavlja ostatak od međuzvjezdanog oblaka iz kojeg je Sunce nastalo prije više od 4,5 milijardi godina, no većina astronoma smatra da je magnetsko polje stvoreno </a:t>
            </a:r>
            <a:r>
              <a:rPr lang="vi-VN" sz="2800" dirty="0" smtClean="0"/>
              <a:t>samim Suncem. </a:t>
            </a:r>
            <a:endParaRPr lang="hr-HR" sz="2800" dirty="0"/>
          </a:p>
        </p:txBody>
      </p:sp>
    </p:spTree>
  </p:cSld>
  <p:clrMapOvr>
    <a:masterClrMapping/>
  </p:clrMapOvr>
  <p:transition>
    <p:cover dir="l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2"/>
          </p:nvPr>
        </p:nvSpPr>
        <p:spPr/>
        <p:txBody>
          <a:bodyPr/>
          <a:lstStyle/>
          <a:p>
            <a:r>
              <a:rPr lang="hr-HR" i="1" dirty="0" err="1" smtClean="0"/>
              <a:t>Sl</a:t>
            </a:r>
            <a:r>
              <a:rPr lang="hr-HR" i="1" dirty="0" smtClean="0"/>
              <a:t>. 1: Prikaz promjene Sunčeve aktivnosti tijekom 10 godina. Kolaž snimki SOHO svemirske letjelice  (NASA/ESA). Snimke Sunca </a:t>
            </a:r>
            <a:r>
              <a:rPr lang="hr-HR" i="1" dirty="0" err="1" smtClean="0"/>
              <a:t>napravljne</a:t>
            </a:r>
            <a:r>
              <a:rPr lang="hr-HR" i="1" dirty="0" smtClean="0"/>
              <a:t> su pomoću EIT instrumenta, koji motri Sunce u ultraljubičastom području elektromagnetskog zračenja</a:t>
            </a:r>
            <a:endParaRPr lang="hr-HR" dirty="0"/>
          </a:p>
        </p:txBody>
      </p:sp>
      <p:pic>
        <p:nvPicPr>
          <p:cNvPr id="5" name="Rezervirano mjesto sadržaja 4" descr="mars.jpg"/>
          <p:cNvPicPr>
            <a:picLocks noGrp="1" noChangeAspect="1"/>
          </p:cNvPicPr>
          <p:nvPr>
            <p:ph sz="half" idx="1"/>
          </p:nvPr>
        </p:nvPicPr>
        <p:blipFill>
          <a:blip r:embed="rId2" cstate="print"/>
          <a:stretch>
            <a:fillRect/>
          </a:stretch>
        </p:blipFill>
        <p:spPr>
          <a:xfrm>
            <a:off x="3863975" y="1204912"/>
            <a:ext cx="4762500" cy="3609975"/>
          </a:xfrm>
        </p:spPr>
      </p:pic>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p:txBody>
          <a:bodyPr/>
          <a:lstStyle/>
          <a:p>
            <a:r>
              <a:rPr lang="hr-HR" dirty="0" smtClean="0"/>
              <a:t>                   Sunčeve  oluje</a:t>
            </a:r>
            <a:endParaRPr lang="hr-HR" dirty="0"/>
          </a:p>
        </p:txBody>
      </p:sp>
      <p:sp>
        <p:nvSpPr>
          <p:cNvPr id="5" name="Rezervirano mjesto sadržaja 4"/>
          <p:cNvSpPr>
            <a:spLocks noGrp="1"/>
          </p:cNvSpPr>
          <p:nvPr>
            <p:ph idx="1"/>
          </p:nvPr>
        </p:nvSpPr>
        <p:spPr/>
        <p:txBody>
          <a:bodyPr>
            <a:normAutofit/>
          </a:bodyPr>
          <a:lstStyle/>
          <a:p>
            <a:r>
              <a:rPr lang="vi-VN" b="1" dirty="0" smtClean="0"/>
              <a:t>- </a:t>
            </a:r>
            <a:r>
              <a:rPr lang="vi-VN" dirty="0" smtClean="0"/>
              <a:t>Sunce izbacuje materiju u međuplanetarni prostor putem stalno prisutnog Sunčevog vjetra, te putem Sunčevih oluja tj. eksplozivnim provalama energije koje nazivamo </a:t>
            </a:r>
            <a:r>
              <a:rPr lang="vi-VN" i="1" dirty="0" smtClean="0"/>
              <a:t>Sunčevim bljeskovima </a:t>
            </a:r>
            <a:r>
              <a:rPr lang="vi-VN" dirty="0" smtClean="0"/>
              <a:t>i erupcijama koje nazivamo </a:t>
            </a:r>
            <a:r>
              <a:rPr lang="vi-VN" i="1" dirty="0" smtClean="0"/>
              <a:t>koronini izbačaji</a:t>
            </a:r>
            <a:r>
              <a:rPr lang="vi-VN" dirty="0" smtClean="0"/>
              <a:t> (</a:t>
            </a:r>
            <a:r>
              <a:rPr lang="vi-VN" i="1" dirty="0" smtClean="0"/>
              <a:t>engl. Coronal Mass Ejection</a:t>
            </a:r>
            <a:r>
              <a:rPr lang="vi-VN" dirty="0" smtClean="0"/>
              <a:t>, skraćeno CME</a:t>
            </a:r>
            <a:r>
              <a:rPr lang="hr-HR" dirty="0" smtClean="0"/>
              <a:t>)</a:t>
            </a:r>
            <a:endParaRPr lang="hr-HR" dirty="0"/>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zervirano mjesto teksta 5"/>
          <p:cNvSpPr>
            <a:spLocks noGrp="1"/>
          </p:cNvSpPr>
          <p:nvPr>
            <p:ph type="body" idx="2"/>
          </p:nvPr>
        </p:nvSpPr>
        <p:spPr/>
        <p:txBody>
          <a:bodyPr/>
          <a:lstStyle/>
          <a:p>
            <a:r>
              <a:rPr lang="hr-HR" i="1" dirty="0" err="1" smtClean="0"/>
              <a:t>Sl</a:t>
            </a:r>
            <a:r>
              <a:rPr lang="hr-HR" i="1" dirty="0" smtClean="0"/>
              <a:t>. 2: Kolaž snimki LASCO C2 </a:t>
            </a:r>
            <a:r>
              <a:rPr lang="hr-HR" i="1" dirty="0" err="1" smtClean="0"/>
              <a:t>koronagrafa</a:t>
            </a:r>
            <a:r>
              <a:rPr lang="hr-HR" i="1" dirty="0" smtClean="0"/>
              <a:t> i EIT teleskopa (instrumenti SOHO svemirske letjelice) na kojoj se jasno vide dva vrlo velika </a:t>
            </a:r>
            <a:r>
              <a:rPr lang="hr-HR" i="1" dirty="0" err="1" smtClean="0"/>
              <a:t>koronina</a:t>
            </a:r>
            <a:r>
              <a:rPr lang="hr-HR" i="1" dirty="0" smtClean="0"/>
              <a:t> izbačaja. Na snimci je lako uočljiv klasičan </a:t>
            </a:r>
            <a:r>
              <a:rPr lang="hr-HR" i="1" dirty="0" err="1" smtClean="0"/>
              <a:t>trodjelni</a:t>
            </a:r>
            <a:r>
              <a:rPr lang="hr-HR" i="1" dirty="0" smtClean="0"/>
              <a:t> oblik </a:t>
            </a:r>
            <a:r>
              <a:rPr lang="hr-HR" i="1" dirty="0" err="1" smtClean="0"/>
              <a:t>koroninih</a:t>
            </a:r>
            <a:r>
              <a:rPr lang="hr-HR" i="1" dirty="0" smtClean="0"/>
              <a:t> izbačaja (</a:t>
            </a:r>
            <a:r>
              <a:rPr lang="hr-HR" i="1" dirty="0" err="1" smtClean="0"/>
              <a:t>svjetli</a:t>
            </a:r>
            <a:r>
              <a:rPr lang="hr-HR" i="1" dirty="0" smtClean="0"/>
              <a:t> vodeći luk, praznina i gusta </a:t>
            </a:r>
            <a:r>
              <a:rPr lang="hr-HR" i="1" dirty="0" err="1" smtClean="0"/>
              <a:t>prominencija</a:t>
            </a:r>
            <a:r>
              <a:rPr lang="hr-HR" i="1" dirty="0" smtClean="0"/>
              <a:t>). </a:t>
            </a:r>
            <a:endParaRPr lang="hr-HR" dirty="0"/>
          </a:p>
        </p:txBody>
      </p:sp>
      <p:pic>
        <p:nvPicPr>
          <p:cNvPr id="7" name="Rezervirano mjesto sadržaja 6" descr="sl3_c2eitnov800-500x390.jpg"/>
          <p:cNvPicPr>
            <a:picLocks noGrp="1" noChangeAspect="1"/>
          </p:cNvPicPr>
          <p:nvPr>
            <p:ph sz="half" idx="1"/>
          </p:nvPr>
        </p:nvPicPr>
        <p:blipFill>
          <a:blip r:embed="rId2" cstate="print"/>
          <a:stretch>
            <a:fillRect/>
          </a:stretch>
        </p:blipFill>
        <p:spPr>
          <a:xfrm>
            <a:off x="3863975" y="1152525"/>
            <a:ext cx="4762500" cy="3714750"/>
          </a:xfrm>
        </p:spPr>
      </p:pic>
    </p:spTree>
  </p:cSld>
  <p:clrMapOvr>
    <a:masterClrMapping/>
  </p:clrMapOvr>
  <p:transition>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p:txBody>
          <a:bodyPr/>
          <a:lstStyle/>
          <a:p>
            <a:r>
              <a:rPr lang="hr-HR" dirty="0" smtClean="0"/>
              <a:t>Sunčev vjetar</a:t>
            </a:r>
            <a:endParaRPr lang="hr-HR" dirty="0"/>
          </a:p>
        </p:txBody>
      </p:sp>
      <p:sp>
        <p:nvSpPr>
          <p:cNvPr id="3" name="Rezervirano mjesto sadržaja 2"/>
          <p:cNvSpPr>
            <a:spLocks noGrp="1"/>
          </p:cNvSpPr>
          <p:nvPr>
            <p:ph idx="4294967295"/>
          </p:nvPr>
        </p:nvSpPr>
        <p:spPr>
          <a:xfrm>
            <a:off x="457200" y="1554163"/>
            <a:ext cx="8686800" cy="4525962"/>
          </a:xfrm>
        </p:spPr>
        <p:txBody>
          <a:bodyPr>
            <a:normAutofit fontScale="70000" lnSpcReduction="20000"/>
          </a:bodyPr>
          <a:lstStyle/>
          <a:p>
            <a:endParaRPr lang="hr-HR" dirty="0" smtClean="0"/>
          </a:p>
          <a:p>
            <a:r>
              <a:rPr lang="vi-VN" dirty="0" smtClean="0"/>
              <a:t>Kada pogledamo snimke pomrčine Sunca očito je da utjecaj Sunca ne prestaje na njegovoj površini. Više od 20 stoljeća astronomi su sumnjali da vidljiva granica Sunčeve atmosfere ili fotosfera Sunca nije i njegov kraj. Godine 1950. bilo je očito iz teorijskih modela atmosfera zvijezda da korona nije stabilna, već da ona predstavlja konstantno otjecanje materijala u međuplanetarni prostor. Astronomi su ovo konstantno otjecanje plina sa Sunca nazvali Sunčev vjetar. Ovaj tok potvrđen je 1960-ih godina lansiranjem svemirskih letjelica, ali i prije toga astronomi su znali dosta o Sunčevom vjetru, a također i o vjetrovima drugih zvijezda. Sunčev vjetar putuje prosječnom brzinom od oko 450 km/s (ovakvom brzinom Sunčevom vjetru je potrebno oko 150 dana da dosegne putanju Plutona), ali može doseći i brzine od oko 1700 km/h</a:t>
            </a:r>
            <a:endParaRPr lang="hr-HR" dirty="0">
              <a:latin typeface="Tahoma" pitchFamily="34" charset="0"/>
              <a:cs typeface="Tahoma" pitchFamily="34" charset="0"/>
            </a:endParaRPr>
          </a:p>
        </p:txBody>
      </p:sp>
    </p:spTree>
  </p:cSld>
  <p:clrMapOvr>
    <a:masterClrMapping/>
  </p:clrMapOvr>
  <p:transition>
    <p:randomBa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zervirano mjesto teksta 5"/>
          <p:cNvSpPr>
            <a:spLocks noGrp="1"/>
          </p:cNvSpPr>
          <p:nvPr>
            <p:ph type="body" idx="2"/>
          </p:nvPr>
        </p:nvSpPr>
        <p:spPr/>
        <p:txBody>
          <a:bodyPr/>
          <a:lstStyle/>
          <a:p>
            <a:r>
              <a:rPr lang="hr-HR" i="1" dirty="0" err="1" smtClean="0"/>
              <a:t>Sl</a:t>
            </a:r>
            <a:r>
              <a:rPr lang="hr-HR" i="1" dirty="0" smtClean="0"/>
              <a:t>. 3: Veliki bljeskovi predstavljaju opasanost za buduće svemirske putnike. Jedan takav bljesak klase X5.7 dogodio se u 10:03UT, 14 srpnja 2000. godine, u blizini aktivnog područja 9077. Snimku Sunca u ultraljubičastoj svjetlosti (valne duljine 195Å) je napravio EIT teleskop smješten na svemirskoj letjelici SOHO. Na snimci se jasno vidi povećanje sjaja dijela površine koje uzrokuju snažni bljeskovi. Ovaj bljesak obuhvatio je </a:t>
            </a:r>
            <a:r>
              <a:rPr lang="hr-HR" i="1" dirty="0" err="1" smtClean="0"/>
              <a:t>područe</a:t>
            </a:r>
            <a:r>
              <a:rPr lang="hr-HR" i="1" dirty="0" smtClean="0"/>
              <a:t> na Suncu veličine oko 230 000 sa 170 000 km.</a:t>
            </a:r>
            <a:endParaRPr lang="hr-HR" dirty="0"/>
          </a:p>
        </p:txBody>
      </p:sp>
      <p:pic>
        <p:nvPicPr>
          <p:cNvPr id="7" name="Rezervirano mjesto sadržaja 6" descr="sl3_20000714_1024_eit195_1024-500x500.jpg"/>
          <p:cNvPicPr>
            <a:picLocks noGrp="1" noChangeAspect="1"/>
          </p:cNvPicPr>
          <p:nvPr>
            <p:ph sz="half" idx="1"/>
          </p:nvPr>
        </p:nvPicPr>
        <p:blipFill>
          <a:blip r:embed="rId2" cstate="print"/>
          <a:stretch>
            <a:fillRect/>
          </a:stretch>
        </p:blipFill>
        <p:spPr>
          <a:xfrm>
            <a:off x="3863975" y="628650"/>
            <a:ext cx="4762500" cy="4762500"/>
          </a:xfrm>
        </p:spPr>
      </p:pic>
    </p:spTree>
  </p:cSld>
  <p:clrMapOvr>
    <a:masterClrMapping/>
  </p:clrMapOvr>
  <p:transition>
    <p:zoom dir="in"/>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hr-HR" sz="900" dirty="0" smtClean="0"/>
              <a:t>Materijali posuđeni od </a:t>
            </a:r>
            <a:r>
              <a:rPr lang="hr-HR" sz="900" dirty="0" err="1" smtClean="0"/>
              <a:t>Googla</a:t>
            </a:r>
            <a:endParaRPr lang="hr-HR" sz="900" dirty="0"/>
          </a:p>
        </p:txBody>
      </p:sp>
      <p:sp>
        <p:nvSpPr>
          <p:cNvPr id="3" name="Rezervirano mjesto sadržaja 2"/>
          <p:cNvSpPr>
            <a:spLocks noGrp="1"/>
          </p:cNvSpPr>
          <p:nvPr>
            <p:ph idx="1"/>
          </p:nvPr>
        </p:nvSpPr>
        <p:spPr>
          <a:xfrm>
            <a:off x="457200" y="1600201"/>
            <a:ext cx="8229600" cy="3686188"/>
          </a:xfrm>
        </p:spPr>
        <p:txBody>
          <a:bodyPr>
            <a:normAutofit fontScale="92500" lnSpcReduction="20000"/>
          </a:bodyPr>
          <a:lstStyle/>
          <a:p>
            <a:pPr algn="ctr">
              <a:buNone/>
            </a:pPr>
            <a:r>
              <a:rPr lang="hr-HR" sz="2000" dirty="0" smtClean="0">
                <a:latin typeface="Arial Rounded MT Bold" pitchFamily="34" charset="0"/>
              </a:rPr>
              <a:t>Prezentaciju  izradili  učenici  6. razreda </a:t>
            </a:r>
            <a:r>
              <a:rPr lang="hr-HR" sz="2000" dirty="0" smtClean="0">
                <a:latin typeface="Arial Rounded MT Bold" pitchFamily="34" charset="0"/>
              </a:rPr>
              <a:t>:</a:t>
            </a:r>
          </a:p>
          <a:p>
            <a:pPr algn="ctr">
              <a:buNone/>
            </a:pPr>
            <a:endParaRPr lang="hr-HR" sz="2000" dirty="0" smtClean="0">
              <a:latin typeface="Arial Rounded MT Bold" pitchFamily="34" charset="0"/>
            </a:endParaRPr>
          </a:p>
          <a:p>
            <a:pPr algn="ctr">
              <a:buNone/>
            </a:pPr>
            <a:r>
              <a:rPr lang="hr-HR" sz="2000" dirty="0" smtClean="0">
                <a:latin typeface="Arial Rounded MT Bold" pitchFamily="34" charset="0"/>
              </a:rPr>
              <a:t>Judita </a:t>
            </a:r>
            <a:r>
              <a:rPr lang="hr-HR" sz="2000" dirty="0" err="1" smtClean="0">
                <a:latin typeface="Arial Rounded MT Bold" pitchFamily="34" charset="0"/>
              </a:rPr>
              <a:t>Aščiš</a:t>
            </a:r>
            <a:endParaRPr lang="hr-HR" sz="2000" dirty="0" smtClean="0">
              <a:latin typeface="Arial Rounded MT Bold" pitchFamily="34" charset="0"/>
            </a:endParaRPr>
          </a:p>
          <a:p>
            <a:pPr algn="ctr">
              <a:buNone/>
            </a:pPr>
            <a:r>
              <a:rPr lang="hr-HR" sz="2000" dirty="0" smtClean="0">
                <a:latin typeface="Arial Rounded MT Bold" pitchFamily="34" charset="0"/>
              </a:rPr>
              <a:t>Irena Poplašen</a:t>
            </a:r>
          </a:p>
          <a:p>
            <a:pPr algn="ctr">
              <a:buNone/>
            </a:pPr>
            <a:r>
              <a:rPr lang="hr-HR" sz="2000" dirty="0" smtClean="0">
                <a:latin typeface="Arial Rounded MT Bold" pitchFamily="34" charset="0"/>
              </a:rPr>
              <a:t>Sara </a:t>
            </a:r>
            <a:r>
              <a:rPr lang="hr-HR" sz="2000" dirty="0" err="1" smtClean="0">
                <a:latin typeface="Arial Rounded MT Bold" pitchFamily="34" charset="0"/>
              </a:rPr>
              <a:t>Šplajt</a:t>
            </a:r>
            <a:endParaRPr lang="hr-HR" sz="2000" dirty="0" smtClean="0">
              <a:latin typeface="Arial Rounded MT Bold" pitchFamily="34" charset="0"/>
            </a:endParaRPr>
          </a:p>
          <a:p>
            <a:pPr algn="ctr">
              <a:buNone/>
            </a:pPr>
            <a:r>
              <a:rPr lang="hr-HR" sz="2000" dirty="0" err="1" smtClean="0">
                <a:latin typeface="Arial Rounded MT Bold" pitchFamily="34" charset="0"/>
              </a:rPr>
              <a:t>Gabrijel</a:t>
            </a:r>
            <a:r>
              <a:rPr lang="hr-HR" sz="2000" dirty="0" smtClean="0">
                <a:latin typeface="Arial Rounded MT Bold" pitchFamily="34" charset="0"/>
              </a:rPr>
              <a:t> </a:t>
            </a:r>
            <a:r>
              <a:rPr lang="hr-HR" sz="2000" dirty="0" err="1" smtClean="0">
                <a:latin typeface="Arial Rounded MT Bold" pitchFamily="34" charset="0"/>
              </a:rPr>
              <a:t>Juhas</a:t>
            </a:r>
            <a:endParaRPr lang="hr-HR" sz="2000" dirty="0" smtClean="0">
              <a:latin typeface="Arial Rounded MT Bold" pitchFamily="34" charset="0"/>
            </a:endParaRPr>
          </a:p>
          <a:p>
            <a:pPr algn="ctr">
              <a:buNone/>
            </a:pPr>
            <a:r>
              <a:rPr lang="hr-HR" sz="2000" dirty="0" smtClean="0">
                <a:latin typeface="Arial Rounded MT Bold" pitchFamily="34" charset="0"/>
              </a:rPr>
              <a:t>Borna </a:t>
            </a:r>
            <a:r>
              <a:rPr lang="hr-HR" sz="2000" dirty="0" err="1" smtClean="0">
                <a:latin typeface="Arial Rounded MT Bold" pitchFamily="34" charset="0"/>
              </a:rPr>
              <a:t>Vardić</a:t>
            </a:r>
            <a:r>
              <a:rPr lang="hr-HR" sz="2000" dirty="0" smtClean="0">
                <a:latin typeface="Arial Rounded MT Bold" pitchFamily="34" charset="0"/>
              </a:rPr>
              <a:t> </a:t>
            </a:r>
          </a:p>
          <a:p>
            <a:pPr algn="ctr">
              <a:buNone/>
            </a:pPr>
            <a:r>
              <a:rPr lang="hr-HR" sz="2000" dirty="0" smtClean="0">
                <a:latin typeface="Arial Rounded MT Bold" pitchFamily="34" charset="0"/>
              </a:rPr>
              <a:t>Stjepan </a:t>
            </a:r>
            <a:r>
              <a:rPr lang="hr-HR" sz="2000" dirty="0" err="1" smtClean="0">
                <a:latin typeface="Arial Rounded MT Bold" pitchFamily="34" charset="0"/>
              </a:rPr>
              <a:t>Vardić</a:t>
            </a:r>
            <a:endParaRPr lang="hr-HR" sz="2000" dirty="0" smtClean="0">
              <a:latin typeface="Arial Rounded MT Bold" pitchFamily="34" charset="0"/>
            </a:endParaRPr>
          </a:p>
          <a:p>
            <a:pPr algn="ctr">
              <a:buNone/>
            </a:pPr>
            <a:r>
              <a:rPr lang="hr-HR" sz="2000" dirty="0" smtClean="0">
                <a:latin typeface="Arial Rounded MT Bold" pitchFamily="34" charset="0"/>
              </a:rPr>
              <a:t>Niko Rončević</a:t>
            </a:r>
          </a:p>
          <a:p>
            <a:pPr algn="ctr">
              <a:buNone/>
            </a:pPr>
            <a:r>
              <a:rPr lang="hr-HR" sz="2000" dirty="0" smtClean="0">
                <a:latin typeface="Arial Rounded MT Bold" pitchFamily="34" charset="0"/>
              </a:rPr>
              <a:t>Željko </a:t>
            </a:r>
            <a:r>
              <a:rPr lang="hr-HR" sz="2000" dirty="0" err="1" smtClean="0">
                <a:latin typeface="Arial Rounded MT Bold" pitchFamily="34" charset="0"/>
              </a:rPr>
              <a:t>Žiraj</a:t>
            </a:r>
            <a:endParaRPr lang="hr-HR" sz="2000" dirty="0" smtClean="0">
              <a:latin typeface="Arial Rounded MT Bold" pitchFamily="34" charset="0"/>
            </a:endParaRPr>
          </a:p>
          <a:p>
            <a:pPr algn="ctr">
              <a:buNone/>
            </a:pPr>
            <a:r>
              <a:rPr lang="hr-HR" sz="2000" dirty="0" smtClean="0">
                <a:latin typeface="Arial Rounded MT Bold" pitchFamily="34" charset="0"/>
              </a:rPr>
              <a:t>Mihael </a:t>
            </a:r>
            <a:r>
              <a:rPr lang="hr-HR" sz="2000" dirty="0" err="1" smtClean="0">
                <a:latin typeface="Arial Rounded MT Bold" pitchFamily="34" charset="0"/>
              </a:rPr>
              <a:t>Paloš</a:t>
            </a:r>
            <a:endParaRPr lang="hr-HR" sz="2000" dirty="0" smtClean="0">
              <a:latin typeface="Arial Rounded MT Bold" pitchFamily="34" charset="0"/>
            </a:endParaRPr>
          </a:p>
          <a:p>
            <a:pPr algn="ctr">
              <a:buNone/>
            </a:pPr>
            <a:r>
              <a:rPr lang="hr-HR" sz="2000" dirty="0" smtClean="0">
                <a:latin typeface="Arial Rounded MT Bold" pitchFamily="34" charset="0"/>
              </a:rPr>
              <a:t>Luka </a:t>
            </a:r>
            <a:r>
              <a:rPr lang="hr-HR" sz="2000" dirty="0" err="1" smtClean="0">
                <a:latin typeface="Arial Rounded MT Bold" pitchFamily="34" charset="0"/>
              </a:rPr>
              <a:t>Paloš</a:t>
            </a:r>
            <a:endParaRPr lang="hr-HR" sz="2000" dirty="0" smtClean="0">
              <a:latin typeface="Arial Rounded MT Bold" pitchFamily="34" charset="0"/>
            </a:endParaRPr>
          </a:p>
          <a:p>
            <a:pPr algn="ctr">
              <a:buNone/>
            </a:pPr>
            <a:endParaRPr lang="hr-HR" sz="2000" dirty="0">
              <a:latin typeface="Arial Rounded MT Bold"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zervirano mjesto sadržaja 4"/>
          <p:cNvSpPr>
            <a:spLocks noGrp="1"/>
          </p:cNvSpPr>
          <p:nvPr>
            <p:ph sz="half" idx="1"/>
          </p:nvPr>
        </p:nvSpPr>
        <p:spPr/>
        <p:txBody>
          <a:bodyPr>
            <a:normAutofit fontScale="92500" lnSpcReduction="10000"/>
          </a:bodyPr>
          <a:lstStyle/>
          <a:p>
            <a:r>
              <a:rPr lang="hr-HR" sz="3200" b="1" dirty="0"/>
              <a:t>Sunce</a:t>
            </a:r>
            <a:r>
              <a:rPr lang="hr-HR" sz="3200" dirty="0"/>
              <a:t> je zvijezda u </a:t>
            </a:r>
            <a:r>
              <a:rPr lang="hr-HR" sz="3200" dirty="0" smtClean="0"/>
              <a:t>centru</a:t>
            </a:r>
            <a:r>
              <a:rPr lang="hr-HR" sz="3200" dirty="0"/>
              <a:t> Sunčevog </a:t>
            </a:r>
            <a:r>
              <a:rPr lang="hr-HR" sz="3200" dirty="0" smtClean="0"/>
              <a:t>sustava.</a:t>
            </a:r>
          </a:p>
          <a:p>
            <a:r>
              <a:rPr lang="hr-HR" sz="3200" dirty="0" smtClean="0"/>
              <a:t>Ona je gotovo savršena kugla.</a:t>
            </a:r>
          </a:p>
          <a:p>
            <a:r>
              <a:rPr lang="hr-HR" sz="3200" dirty="0"/>
              <a:t>Sunce je od Zemlje udaljeno 150 milijuna kilometara ili točnije, 149,6 milijuna kilometara.</a:t>
            </a:r>
          </a:p>
        </p:txBody>
      </p:sp>
      <p:pic>
        <p:nvPicPr>
          <p:cNvPr id="7" name="Rezervirano mjesto sadržaja 6" descr="The_Sun_by_the_Atmospheric_Imaging_Assembly_of_NASA's_Solar_Dynamics_Observatory_-_20100819.jpg"/>
          <p:cNvPicPr>
            <a:picLocks noGrp="1" noChangeAspect="1"/>
          </p:cNvPicPr>
          <p:nvPr>
            <p:ph sz="half" idx="2"/>
          </p:nvPr>
        </p:nvPicPr>
        <p:blipFill>
          <a:blip r:embed="rId2" cstate="print"/>
          <a:stretch>
            <a:fillRect/>
          </a:stretch>
        </p:blipFill>
        <p:spPr>
          <a:xfrm>
            <a:off x="4611575" y="2048412"/>
            <a:ext cx="3659380" cy="3488608"/>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checkerboard(across)">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xit" presetSubtype="10" fill="hold" nodeType="clickEffect">
                                  <p:stCondLst>
                                    <p:cond delay="0"/>
                                  </p:stCondLst>
                                  <p:childTnLst>
                                    <p:animEffect transition="out" filter="checkerboard(across)">
                                      <p:cBhvr>
                                        <p:cTn id="22" dur="500"/>
                                        <p:tgtEl>
                                          <p:spTgt spid="5">
                                            <p:txEl>
                                              <p:pRg st="0" end="0"/>
                                            </p:txEl>
                                          </p:spTgt>
                                        </p:tgtEl>
                                      </p:cBhvr>
                                    </p:animEffect>
                                    <p:set>
                                      <p:cBhvr>
                                        <p:cTn id="23" dur="1" fill="hold">
                                          <p:stCondLst>
                                            <p:cond delay="499"/>
                                          </p:stCondLst>
                                        </p:cTn>
                                        <p:tgtEl>
                                          <p:spTgt spid="5">
                                            <p:txEl>
                                              <p:pRg st="0" end="0"/>
                                            </p:txEl>
                                          </p:spTgt>
                                        </p:tgtEl>
                                        <p:attrNameLst>
                                          <p:attrName>style.visibility</p:attrName>
                                        </p:attrNameLst>
                                      </p:cBhvr>
                                      <p:to>
                                        <p:strVal val="hidden"/>
                                      </p:to>
                                    </p:set>
                                  </p:childTnLst>
                                </p:cTn>
                              </p:par>
                              <p:par>
                                <p:cTn id="24" presetID="5" presetClass="exit" presetSubtype="10" fill="hold" nodeType="withEffect">
                                  <p:stCondLst>
                                    <p:cond delay="0"/>
                                  </p:stCondLst>
                                  <p:childTnLst>
                                    <p:animEffect transition="out" filter="checkerboard(across)">
                                      <p:cBhvr>
                                        <p:cTn id="25" dur="500"/>
                                        <p:tgtEl>
                                          <p:spTgt spid="5">
                                            <p:txEl>
                                              <p:pRg st="1" end="1"/>
                                            </p:txEl>
                                          </p:spTgt>
                                        </p:tgtEl>
                                      </p:cBhvr>
                                    </p:animEffect>
                                    <p:set>
                                      <p:cBhvr>
                                        <p:cTn id="26" dur="1" fill="hold">
                                          <p:stCondLst>
                                            <p:cond delay="499"/>
                                          </p:stCondLst>
                                        </p:cTn>
                                        <p:tgtEl>
                                          <p:spTgt spid="5">
                                            <p:txEl>
                                              <p:pRg st="1" end="1"/>
                                            </p:txEl>
                                          </p:spTgt>
                                        </p:tgtEl>
                                        <p:attrNameLst>
                                          <p:attrName>style.visibility</p:attrName>
                                        </p:attrNameLst>
                                      </p:cBhvr>
                                      <p:to>
                                        <p:strVal val="hidden"/>
                                      </p:to>
                                    </p:set>
                                  </p:childTnLst>
                                </p:cTn>
                              </p:par>
                              <p:par>
                                <p:cTn id="27" presetID="5" presetClass="exit" presetSubtype="10" fill="hold" nodeType="withEffect">
                                  <p:stCondLst>
                                    <p:cond delay="0"/>
                                  </p:stCondLst>
                                  <p:childTnLst>
                                    <p:animEffect transition="out" filter="checkerboard(across)">
                                      <p:cBhvr>
                                        <p:cTn id="28" dur="500"/>
                                        <p:tgtEl>
                                          <p:spTgt spid="5">
                                            <p:txEl>
                                              <p:pRg st="2" end="2"/>
                                            </p:txEl>
                                          </p:spTgt>
                                        </p:tgtEl>
                                      </p:cBhvr>
                                    </p:animEffect>
                                    <p:set>
                                      <p:cBhvr>
                                        <p:cTn id="29" dur="1" fill="hold">
                                          <p:stCondLst>
                                            <p:cond delay="499"/>
                                          </p:stCondLst>
                                        </p:cTn>
                                        <p:tgtEl>
                                          <p:spTgt spid="5">
                                            <p:txEl>
                                              <p:pRg st="2" end="2"/>
                                            </p:txEl>
                                          </p:spTgt>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24" presetClass="exit" presetSubtype="0" fill="hold" nodeType="clickEffect">
                                  <p:stCondLst>
                                    <p:cond delay="0"/>
                                  </p:stCondLst>
                                  <p:childTnLst>
                                    <p:anim to="" calcmode="lin" valueType="num">
                                      <p:cBhvr>
                                        <p:cTn id="33" dur="1"/>
                                        <p:tgtEl>
                                          <p:spTgt spid="7"/>
                                        </p:tgtEl>
                                        <p:attrNameLst>
                                          <p:attrName/>
                                        </p:attrNameLst>
                                      </p:cBhvr>
                                    </p:anim>
                                    <p:set>
                                      <p:cBhvr>
                                        <p:cTn id="34"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sz="half" idx="1"/>
          </p:nvPr>
        </p:nvSpPr>
        <p:spPr/>
        <p:txBody>
          <a:bodyPr>
            <a:noAutofit/>
          </a:bodyPr>
          <a:lstStyle/>
          <a:p>
            <a:r>
              <a:rPr lang="hr-HR" sz="3200" dirty="0"/>
              <a:t>temperatura na površini Sunca dostiže oko 5700° </a:t>
            </a:r>
            <a:r>
              <a:rPr lang="hr-HR" sz="3200" dirty="0" smtClean="0"/>
              <a:t>K</a:t>
            </a:r>
          </a:p>
          <a:p>
            <a:r>
              <a:rPr lang="hr-HR" sz="3200" dirty="0"/>
              <a:t>na Suncu postoje plinovi koji se ne mogu </a:t>
            </a:r>
            <a:r>
              <a:rPr lang="hr-HR" sz="3200" dirty="0" smtClean="0"/>
              <a:t>udisati</a:t>
            </a:r>
          </a:p>
          <a:p>
            <a:r>
              <a:rPr lang="pl-PL" sz="3200" dirty="0"/>
              <a:t>ne postoji kruta površina na kojoj bi mogli stajati</a:t>
            </a:r>
            <a:endParaRPr lang="hr-HR" sz="3200" dirty="0"/>
          </a:p>
        </p:txBody>
      </p:sp>
      <p:pic>
        <p:nvPicPr>
          <p:cNvPr id="5" name="Rezervirano mjesto sadržaja 4" descr="images.jpg"/>
          <p:cNvPicPr>
            <a:picLocks noGrp="1" noChangeAspect="1"/>
          </p:cNvPicPr>
          <p:nvPr>
            <p:ph sz="half" idx="2"/>
          </p:nvPr>
        </p:nvPicPr>
        <p:blipFill>
          <a:blip r:embed="rId2" cstate="print"/>
          <a:stretch>
            <a:fillRect/>
          </a:stretch>
        </p:blipFill>
        <p:spPr>
          <a:xfrm rot="914526">
            <a:off x="4571276" y="2140694"/>
            <a:ext cx="3827236" cy="3275715"/>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amond(in)">
                                      <p:cBhvr>
                                        <p:cTn id="10" dur="2000"/>
                                        <p:tgtEl>
                                          <p:spTgt spid="3">
                                            <p:txEl>
                                              <p:pRg st="1" end="1"/>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amond(in)">
                                      <p:cBhvr>
                                        <p:cTn id="13" dur="20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4"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heel(4)">
                                      <p:cBhvr>
                                        <p:cTn id="18" dur="2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xit" presetSubtype="16" fill="hold" nodeType="clickEffect">
                                  <p:stCondLst>
                                    <p:cond delay="0"/>
                                  </p:stCondLst>
                                  <p:childTnLst>
                                    <p:animEffect transition="out" filter="diamond(in)">
                                      <p:cBhvr>
                                        <p:cTn id="22" dur="2000"/>
                                        <p:tgtEl>
                                          <p:spTgt spid="3">
                                            <p:txEl>
                                              <p:pRg st="0" end="0"/>
                                            </p:txEl>
                                          </p:spTgt>
                                        </p:tgtEl>
                                      </p:cBhvr>
                                    </p:animEffect>
                                    <p:set>
                                      <p:cBhvr>
                                        <p:cTn id="23" dur="1" fill="hold">
                                          <p:stCondLst>
                                            <p:cond delay="1999"/>
                                          </p:stCondLst>
                                        </p:cTn>
                                        <p:tgtEl>
                                          <p:spTgt spid="3">
                                            <p:txEl>
                                              <p:pRg st="0" end="0"/>
                                            </p:txEl>
                                          </p:spTgt>
                                        </p:tgtEl>
                                        <p:attrNameLst>
                                          <p:attrName>style.visibility</p:attrName>
                                        </p:attrNameLst>
                                      </p:cBhvr>
                                      <p:to>
                                        <p:strVal val="hidden"/>
                                      </p:to>
                                    </p:set>
                                  </p:childTnLst>
                                </p:cTn>
                              </p:par>
                              <p:par>
                                <p:cTn id="24" presetID="8" presetClass="exit" presetSubtype="16" fill="hold" nodeType="withEffect">
                                  <p:stCondLst>
                                    <p:cond delay="0"/>
                                  </p:stCondLst>
                                  <p:childTnLst>
                                    <p:animEffect transition="out" filter="diamond(in)">
                                      <p:cBhvr>
                                        <p:cTn id="25" dur="2000"/>
                                        <p:tgtEl>
                                          <p:spTgt spid="3">
                                            <p:txEl>
                                              <p:pRg st="1" end="1"/>
                                            </p:txEl>
                                          </p:spTgt>
                                        </p:tgtEl>
                                      </p:cBhvr>
                                    </p:animEffect>
                                    <p:set>
                                      <p:cBhvr>
                                        <p:cTn id="26" dur="1" fill="hold">
                                          <p:stCondLst>
                                            <p:cond delay="1999"/>
                                          </p:stCondLst>
                                        </p:cTn>
                                        <p:tgtEl>
                                          <p:spTgt spid="3">
                                            <p:txEl>
                                              <p:pRg st="1" end="1"/>
                                            </p:txEl>
                                          </p:spTgt>
                                        </p:tgtEl>
                                        <p:attrNameLst>
                                          <p:attrName>style.visibility</p:attrName>
                                        </p:attrNameLst>
                                      </p:cBhvr>
                                      <p:to>
                                        <p:strVal val="hidden"/>
                                      </p:to>
                                    </p:set>
                                  </p:childTnLst>
                                </p:cTn>
                              </p:par>
                              <p:par>
                                <p:cTn id="27" presetID="8" presetClass="exit" presetSubtype="16" fill="hold" nodeType="withEffect">
                                  <p:stCondLst>
                                    <p:cond delay="0"/>
                                  </p:stCondLst>
                                  <p:childTnLst>
                                    <p:animEffect transition="out" filter="diamond(in)">
                                      <p:cBhvr>
                                        <p:cTn id="28" dur="2000"/>
                                        <p:tgtEl>
                                          <p:spTgt spid="3">
                                            <p:txEl>
                                              <p:pRg st="2" end="2"/>
                                            </p:txEl>
                                          </p:spTgt>
                                        </p:tgtEl>
                                      </p:cBhvr>
                                    </p:animEffect>
                                    <p:set>
                                      <p:cBhvr>
                                        <p:cTn id="29" dur="1" fill="hold">
                                          <p:stCondLst>
                                            <p:cond delay="1999"/>
                                          </p:stCondLst>
                                        </p:cTn>
                                        <p:tgtEl>
                                          <p:spTgt spid="3">
                                            <p:txEl>
                                              <p:pRg st="2" end="2"/>
                                            </p:txEl>
                                          </p:spTgt>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24" presetClass="exit" presetSubtype="0" fill="hold" nodeType="clickEffect">
                                  <p:stCondLst>
                                    <p:cond delay="0"/>
                                  </p:stCondLst>
                                  <p:childTnLst>
                                    <p:anim to="" calcmode="lin" valueType="num">
                                      <p:cBhvr>
                                        <p:cTn id="33" dur="1"/>
                                        <p:tgtEl>
                                          <p:spTgt spid="5"/>
                                        </p:tgtEl>
                                        <p:attrNameLst>
                                          <p:attrName/>
                                        </p:attrNameLst>
                                      </p:cBhvr>
                                    </p:anim>
                                    <p:set>
                                      <p:cBhvr>
                                        <p:cTn id="34"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sz="half" idx="1"/>
          </p:nvPr>
        </p:nvSpPr>
        <p:spPr/>
        <p:txBody>
          <a:bodyPr>
            <a:normAutofit lnSpcReduction="10000"/>
          </a:bodyPr>
          <a:lstStyle/>
          <a:p>
            <a:r>
              <a:rPr lang="hr-HR" sz="3200" dirty="0"/>
              <a:t>Naše Sunce spada u klasu zvijezda koje nazivamo žuti patuljak</a:t>
            </a:r>
            <a:r>
              <a:rPr lang="hr-HR" sz="3200" dirty="0" smtClean="0"/>
              <a:t>.</a:t>
            </a:r>
          </a:p>
          <a:p>
            <a:r>
              <a:rPr lang="hr-HR" sz="3200" dirty="0" smtClean="0"/>
              <a:t>To </a:t>
            </a:r>
            <a:r>
              <a:rPr lang="hr-HR" sz="3200" dirty="0"/>
              <a:t>znači da ima mnogo većih zvijezda od našega Sunca i da ono sjaji žutom svjetlošću</a:t>
            </a:r>
            <a:r>
              <a:rPr lang="hr-HR" dirty="0"/>
              <a:t>.</a:t>
            </a:r>
          </a:p>
        </p:txBody>
      </p:sp>
      <p:pic>
        <p:nvPicPr>
          <p:cNvPr id="5" name="Rezervirano mjesto sadržaja 4" descr="images (1).jpg"/>
          <p:cNvPicPr>
            <a:picLocks noGrp="1" noChangeAspect="1"/>
          </p:cNvPicPr>
          <p:nvPr>
            <p:ph sz="half" idx="2"/>
          </p:nvPr>
        </p:nvPicPr>
        <p:blipFill>
          <a:blip r:embed="rId2" cstate="print"/>
          <a:stretch>
            <a:fillRect/>
          </a:stretch>
        </p:blipFill>
        <p:spPr>
          <a:xfrm rot="614183">
            <a:off x="4211960" y="980728"/>
            <a:ext cx="4592510" cy="2952328"/>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iterate type="lt">
                                    <p:tmPct val="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iterate type="lt">
                                    <p:tmPct val="0"/>
                                  </p:iterate>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 to="" calcmode="lin" valueType="num">
                                      <p:cBhvr>
                                        <p:cTn id="15" dur="1" fill="hold"/>
                                        <p:tgtEl>
                                          <p:spTgt spid="5"/>
                                        </p:tgtEl>
                                        <p:attrNameLst>
                                          <p:attrName/>
                                        </p:attrNameLst>
                                      </p:cBhvr>
                                    </p:anim>
                                  </p:childTnLst>
                                </p:cTn>
                              </p:par>
                            </p:childTnLst>
                          </p:cTn>
                        </p:par>
                      </p:childTnLst>
                    </p:cTn>
                  </p:par>
                  <p:par>
                    <p:cTn id="16" fill="hold">
                      <p:stCondLst>
                        <p:cond delay="indefinite"/>
                      </p:stCondLst>
                      <p:childTnLst>
                        <p:par>
                          <p:cTn id="17" fill="hold">
                            <p:stCondLst>
                              <p:cond delay="0"/>
                            </p:stCondLst>
                            <p:childTnLst>
                              <p:par>
                                <p:cTn id="18" presetID="16" presetClass="emph" presetSubtype="0" fill="hold" nodeType="clickEffect">
                                  <p:stCondLst>
                                    <p:cond delay="0"/>
                                  </p:stCondLst>
                                  <p:iterate type="lt">
                                    <p:tmPct val="4000"/>
                                  </p:iterate>
                                  <p:childTnLst>
                                    <p:set>
                                      <p:cBhvr override="childStyle">
                                        <p:cTn id="19" dur="500" fill="hold"/>
                                        <p:tgtEl>
                                          <p:spTgt spid="3">
                                            <p:txEl>
                                              <p:pRg st="0" end="0"/>
                                            </p:txEl>
                                          </p:spTgt>
                                        </p:tgtEl>
                                        <p:attrNameLst>
                                          <p:attrName>style.color</p:attrName>
                                        </p:attrNameLst>
                                      </p:cBhvr>
                                      <p:to>
                                        <p:clrVal>
                                          <a:schemeClr val="accent2"/>
                                        </p:clrVal>
                                      </p:to>
                                    </p:set>
                                    <p:set>
                                      <p:cBhvr>
                                        <p:cTn id="20" dur="500" fill="hold"/>
                                        <p:tgtEl>
                                          <p:spTgt spid="3">
                                            <p:txEl>
                                              <p:pRg st="0" end="0"/>
                                            </p:txEl>
                                          </p:spTgt>
                                        </p:tgtEl>
                                        <p:attrNameLst>
                                          <p:attrName>fillcolor</p:attrName>
                                        </p:attrNameLst>
                                      </p:cBhvr>
                                      <p:to>
                                        <p:clrVal>
                                          <a:schemeClr val="accent2"/>
                                        </p:clrVal>
                                      </p:to>
                                    </p:set>
                                    <p:set>
                                      <p:cBhvr>
                                        <p:cTn id="21" dur="500" fill="hold"/>
                                        <p:tgtEl>
                                          <p:spTgt spid="3">
                                            <p:txEl>
                                              <p:pRg st="0" end="0"/>
                                            </p:txEl>
                                          </p:spTgt>
                                        </p:tgtEl>
                                        <p:attrNameLst>
                                          <p:attrName>fill.type</p:attrName>
                                        </p:attrNameLst>
                                      </p:cBhvr>
                                      <p:to>
                                        <p:strVal val="solid"/>
                                      </p:to>
                                    </p:set>
                                  </p:childTnLst>
                                </p:cTn>
                              </p:par>
                              <p:par>
                                <p:cTn id="22" presetID="16" presetClass="emph" presetSubtype="0" fill="hold" nodeType="withEffect">
                                  <p:stCondLst>
                                    <p:cond delay="0"/>
                                  </p:stCondLst>
                                  <p:iterate type="lt">
                                    <p:tmPct val="4000"/>
                                  </p:iterate>
                                  <p:childTnLst>
                                    <p:set>
                                      <p:cBhvr override="childStyle">
                                        <p:cTn id="23" dur="500" fill="hold"/>
                                        <p:tgtEl>
                                          <p:spTgt spid="3">
                                            <p:txEl>
                                              <p:pRg st="1" end="1"/>
                                            </p:txEl>
                                          </p:spTgt>
                                        </p:tgtEl>
                                        <p:attrNameLst>
                                          <p:attrName>style.color</p:attrName>
                                        </p:attrNameLst>
                                      </p:cBhvr>
                                      <p:to>
                                        <p:clrVal>
                                          <a:schemeClr val="accent2"/>
                                        </p:clrVal>
                                      </p:to>
                                    </p:set>
                                    <p:set>
                                      <p:cBhvr>
                                        <p:cTn id="24" dur="500" fill="hold"/>
                                        <p:tgtEl>
                                          <p:spTgt spid="3">
                                            <p:txEl>
                                              <p:pRg st="1" end="1"/>
                                            </p:txEl>
                                          </p:spTgt>
                                        </p:tgtEl>
                                        <p:attrNameLst>
                                          <p:attrName>fillcolor</p:attrName>
                                        </p:attrNameLst>
                                      </p:cBhvr>
                                      <p:to>
                                        <p:clrVal>
                                          <a:schemeClr val="accent2"/>
                                        </p:clrVal>
                                      </p:to>
                                    </p:set>
                                    <p:set>
                                      <p:cBhvr>
                                        <p:cTn id="25" dur="500" fill="hold"/>
                                        <p:tgtEl>
                                          <p:spTgt spid="3">
                                            <p:txEl>
                                              <p:pRg st="1" end="1"/>
                                            </p:txEl>
                                          </p:spTgt>
                                        </p:tgtEl>
                                        <p:attrNameLst>
                                          <p:attrName>fill.type</p:attrName>
                                        </p:attrNameLst>
                                      </p:cBhvr>
                                      <p:to>
                                        <p:strVal val="solid"/>
                                      </p:to>
                                    </p:set>
                                  </p:childTnLst>
                                </p:cTn>
                              </p:par>
                            </p:childTnLst>
                          </p:cTn>
                        </p:par>
                      </p:childTnLst>
                    </p:cTn>
                  </p:par>
                  <p:par>
                    <p:cTn id="26" fill="hold">
                      <p:stCondLst>
                        <p:cond delay="indefinite"/>
                      </p:stCondLst>
                      <p:childTnLst>
                        <p:par>
                          <p:cTn id="27" fill="hold">
                            <p:stCondLst>
                              <p:cond delay="0"/>
                            </p:stCondLst>
                            <p:childTnLst>
                              <p:par>
                                <p:cTn id="28" presetID="24" presetClass="exit" presetSubtype="0" fill="hold" nodeType="clickEffect">
                                  <p:stCondLst>
                                    <p:cond delay="0"/>
                                  </p:stCondLst>
                                  <p:childTnLst>
                                    <p:anim to="" calcmode="lin" valueType="num">
                                      <p:cBhvr>
                                        <p:cTn id="29" dur="1"/>
                                        <p:tgtEl>
                                          <p:spTgt spid="5"/>
                                        </p:tgtEl>
                                        <p:attrNameLst>
                                          <p:attrName/>
                                        </p:attrNameLst>
                                      </p:cBhvr>
                                    </p:anim>
                                    <p:set>
                                      <p:cBhvr>
                                        <p:cTn id="30" dur="1" fill="hold">
                                          <p:stCondLst>
                                            <p:cond delay="0"/>
                                          </p:stCondLst>
                                        </p:cTn>
                                        <p:tgtEl>
                                          <p:spTgt spid="5"/>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4" presetClass="exit" presetSubtype="10" fill="hold" nodeType="clickEffect">
                                  <p:stCondLst>
                                    <p:cond delay="0"/>
                                  </p:stCondLst>
                                  <p:iterate type="lt">
                                    <p:tmPct val="0"/>
                                  </p:iterate>
                                  <p:childTnLst>
                                    <p:animEffect transition="out" filter="randombar(horizontal)">
                                      <p:cBhvr>
                                        <p:cTn id="34" dur="500"/>
                                        <p:tgtEl>
                                          <p:spTgt spid="3">
                                            <p:txEl>
                                              <p:pRg st="0" end="0"/>
                                            </p:txEl>
                                          </p:spTgt>
                                        </p:tgtEl>
                                      </p:cBhvr>
                                    </p:animEffect>
                                    <p:set>
                                      <p:cBhvr>
                                        <p:cTn id="35" dur="1" fill="hold">
                                          <p:stCondLst>
                                            <p:cond delay="499"/>
                                          </p:stCondLst>
                                        </p:cTn>
                                        <p:tgtEl>
                                          <p:spTgt spid="3">
                                            <p:txEl>
                                              <p:pRg st="0" end="0"/>
                                            </p:txEl>
                                          </p:spTgt>
                                        </p:tgtEl>
                                        <p:attrNameLst>
                                          <p:attrName>style.visibility</p:attrName>
                                        </p:attrNameLst>
                                      </p:cBhvr>
                                      <p:to>
                                        <p:strVal val="hidden"/>
                                      </p:to>
                                    </p:set>
                                  </p:childTnLst>
                                </p:cTn>
                              </p:par>
                              <p:par>
                                <p:cTn id="36" presetID="14" presetClass="exit" presetSubtype="10" fill="hold" nodeType="withEffect">
                                  <p:stCondLst>
                                    <p:cond delay="0"/>
                                  </p:stCondLst>
                                  <p:iterate type="lt">
                                    <p:tmPct val="0"/>
                                  </p:iterate>
                                  <p:childTnLst>
                                    <p:animEffect transition="out" filter="randombar(horizontal)">
                                      <p:cBhvr>
                                        <p:cTn id="37" dur="500"/>
                                        <p:tgtEl>
                                          <p:spTgt spid="3">
                                            <p:txEl>
                                              <p:pRg st="1" end="1"/>
                                            </p:txEl>
                                          </p:spTgt>
                                        </p:tgtEl>
                                      </p:cBhvr>
                                    </p:animEffect>
                                    <p:set>
                                      <p:cBhvr>
                                        <p:cTn id="38"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sz="half" idx="1"/>
          </p:nvPr>
        </p:nvSpPr>
        <p:spPr>
          <a:xfrm>
            <a:off x="1475656" y="620688"/>
            <a:ext cx="6264696" cy="5328592"/>
          </a:xfrm>
        </p:spPr>
        <p:txBody>
          <a:bodyPr>
            <a:noAutofit/>
          </a:bodyPr>
          <a:lstStyle/>
          <a:p>
            <a:endParaRPr lang="hr-HR" sz="3600" dirty="0" smtClean="0"/>
          </a:p>
          <a:p>
            <a:r>
              <a:rPr lang="hr-HR" sz="3600" dirty="0" smtClean="0"/>
              <a:t>Promjer </a:t>
            </a:r>
            <a:r>
              <a:rPr lang="hr-HR" sz="3600" dirty="0"/>
              <a:t>Sunca iznosi 1,39 milijuna kilometara, a to znači da je od Zemlje veće 109 puta</a:t>
            </a:r>
            <a:r>
              <a:rPr lang="hr-HR" sz="3600" dirty="0" smtClean="0"/>
              <a:t>.</a:t>
            </a:r>
          </a:p>
          <a:p>
            <a:pPr>
              <a:buNone/>
            </a:pPr>
            <a:endParaRPr lang="hr-HR" sz="3600" dirty="0"/>
          </a:p>
          <a:p>
            <a:pPr>
              <a:buNone/>
            </a:pPr>
            <a:r>
              <a:rPr lang="hr-HR" sz="3600" dirty="0" smtClean="0"/>
              <a:t>  </a:t>
            </a:r>
          </a:p>
          <a:p>
            <a:pPr>
              <a:buNone/>
            </a:pPr>
            <a:r>
              <a:rPr lang="hr-HR" sz="3600" dirty="0" smtClean="0"/>
              <a:t>•    Sunce je staro oko 5 milijardi godina</a:t>
            </a:r>
            <a:endParaRPr lang="hr-HR"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heel(4)">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p:cTn id="12"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3" end="3"/>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20"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mph" presetSubtype="0" fill="hold" nodeType="clickEffect">
                                  <p:stCondLst>
                                    <p:cond delay="0"/>
                                  </p:stCondLst>
                                  <p:childTnLst>
                                    <p:anim calcmode="discrete" valueType="str">
                                      <p:cBhvr override="childStyle">
                                        <p:cTn id="25" dur="2000" fill="hold"/>
                                        <p:tgtEl>
                                          <p:spTgt spid="3">
                                            <p:txEl>
                                              <p:pRg st="1" end="1"/>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par>
                                <p:cTn id="26" presetID="10" presetClass="emph" presetSubtype="0" fill="hold" nodeType="withEffect">
                                  <p:stCondLst>
                                    <p:cond delay="0"/>
                                  </p:stCondLst>
                                  <p:childTnLst>
                                    <p:anim calcmode="discrete" valueType="str">
                                      <p:cBhvr override="childStyle">
                                        <p:cTn id="27" dur="2000" fill="hold"/>
                                        <p:tgtEl>
                                          <p:spTgt spid="3">
                                            <p:txEl>
                                              <p:pRg st="3" end="3"/>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par>
                                <p:cTn id="28" presetID="10" presetClass="emph" presetSubtype="0" fill="hold" nodeType="withEffect">
                                  <p:stCondLst>
                                    <p:cond delay="0"/>
                                  </p:stCondLst>
                                  <p:childTnLst>
                                    <p:anim calcmode="discrete" valueType="str">
                                      <p:cBhvr override="childStyle">
                                        <p:cTn id="29" dur="2000" fill="hold"/>
                                        <p:tgtEl>
                                          <p:spTgt spid="3">
                                            <p:txEl>
                                              <p:pRg st="4" end="4"/>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30" fill="hold">
                      <p:stCondLst>
                        <p:cond delay="indefinite"/>
                      </p:stCondLst>
                      <p:childTnLst>
                        <p:par>
                          <p:cTn id="31" fill="hold">
                            <p:stCondLst>
                              <p:cond delay="0"/>
                            </p:stCondLst>
                            <p:childTnLst>
                              <p:par>
                                <p:cTn id="32" presetID="16" presetClass="exit" presetSubtype="26" fill="hold" nodeType="clickEffect">
                                  <p:stCondLst>
                                    <p:cond delay="0"/>
                                  </p:stCondLst>
                                  <p:childTnLst>
                                    <p:animEffect transition="out" filter="barn(inHorizontal)">
                                      <p:cBhvr>
                                        <p:cTn id="33" dur="500"/>
                                        <p:tgtEl>
                                          <p:spTgt spid="3">
                                            <p:txEl>
                                              <p:pRg st="1" end="1"/>
                                            </p:txEl>
                                          </p:spTgt>
                                        </p:tgtEl>
                                      </p:cBhvr>
                                    </p:animEffect>
                                    <p:set>
                                      <p:cBhvr>
                                        <p:cTn id="34" dur="1" fill="hold">
                                          <p:stCondLst>
                                            <p:cond delay="499"/>
                                          </p:stCondLst>
                                        </p:cTn>
                                        <p:tgtEl>
                                          <p:spTgt spid="3">
                                            <p:txEl>
                                              <p:pRg st="1" end="1"/>
                                            </p:txEl>
                                          </p:spTgt>
                                        </p:tgtEl>
                                        <p:attrNameLst>
                                          <p:attrName>style.visibility</p:attrName>
                                        </p:attrNameLst>
                                      </p:cBhvr>
                                      <p:to>
                                        <p:strVal val="hidden"/>
                                      </p:to>
                                    </p:set>
                                  </p:childTnLst>
                                </p:cTn>
                              </p:par>
                              <p:par>
                                <p:cTn id="35" presetID="16" presetClass="exit" presetSubtype="26" fill="hold" nodeType="withEffect">
                                  <p:stCondLst>
                                    <p:cond delay="0"/>
                                  </p:stCondLst>
                                  <p:childTnLst>
                                    <p:animEffect transition="out" filter="barn(inHorizontal)">
                                      <p:cBhvr>
                                        <p:cTn id="36" dur="500"/>
                                        <p:tgtEl>
                                          <p:spTgt spid="3">
                                            <p:txEl>
                                              <p:pRg st="3" end="3"/>
                                            </p:txEl>
                                          </p:spTgt>
                                        </p:tgtEl>
                                      </p:cBhvr>
                                    </p:animEffect>
                                    <p:set>
                                      <p:cBhvr>
                                        <p:cTn id="37" dur="1" fill="hold">
                                          <p:stCondLst>
                                            <p:cond delay="499"/>
                                          </p:stCondLst>
                                        </p:cTn>
                                        <p:tgtEl>
                                          <p:spTgt spid="3">
                                            <p:txEl>
                                              <p:pRg st="3" end="3"/>
                                            </p:txEl>
                                          </p:spTgt>
                                        </p:tgtEl>
                                        <p:attrNameLst>
                                          <p:attrName>style.visibility</p:attrName>
                                        </p:attrNameLst>
                                      </p:cBhvr>
                                      <p:to>
                                        <p:strVal val="hidden"/>
                                      </p:to>
                                    </p:set>
                                  </p:childTnLst>
                                </p:cTn>
                              </p:par>
                              <p:par>
                                <p:cTn id="38" presetID="16" presetClass="exit" presetSubtype="26" fill="hold" nodeType="withEffect">
                                  <p:stCondLst>
                                    <p:cond delay="0"/>
                                  </p:stCondLst>
                                  <p:childTnLst>
                                    <p:animEffect transition="out" filter="barn(inHorizontal)">
                                      <p:cBhvr>
                                        <p:cTn id="39" dur="500"/>
                                        <p:tgtEl>
                                          <p:spTgt spid="3">
                                            <p:txEl>
                                              <p:pRg st="4" end="4"/>
                                            </p:txEl>
                                          </p:spTgt>
                                        </p:tgtEl>
                                      </p:cBhvr>
                                    </p:animEffect>
                                    <p:set>
                                      <p:cBhvr>
                                        <p:cTn id="40"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slov 4"/>
          <p:cNvSpPr>
            <a:spLocks noGrp="1"/>
          </p:cNvSpPr>
          <p:nvPr>
            <p:ph type="title" idx="4294967295"/>
          </p:nvPr>
        </p:nvSpPr>
        <p:spPr>
          <a:xfrm>
            <a:off x="0" y="274638"/>
            <a:ext cx="8229600" cy="1143000"/>
          </a:xfrm>
        </p:spPr>
        <p:txBody>
          <a:bodyPr>
            <a:normAutofit/>
          </a:bodyPr>
          <a:lstStyle/>
          <a:p>
            <a:r>
              <a:rPr lang="hr-HR" sz="4000" dirty="0" smtClean="0"/>
              <a:t>GRAĐA SUNCA </a:t>
            </a:r>
            <a:endParaRPr lang="hr-HR" sz="4000" dirty="0"/>
          </a:p>
        </p:txBody>
      </p:sp>
      <p:sp>
        <p:nvSpPr>
          <p:cNvPr id="6" name="Rezervirano mjesto sadržaja 5"/>
          <p:cNvSpPr>
            <a:spLocks noGrp="1"/>
          </p:cNvSpPr>
          <p:nvPr>
            <p:ph sz="half" idx="4294967295"/>
          </p:nvPr>
        </p:nvSpPr>
        <p:spPr>
          <a:xfrm>
            <a:off x="0" y="2174875"/>
            <a:ext cx="4040188" cy="3951288"/>
          </a:xfrm>
        </p:spPr>
        <p:txBody>
          <a:bodyPr>
            <a:normAutofit fontScale="92500" lnSpcReduction="10000"/>
          </a:bodyPr>
          <a:lstStyle/>
          <a:p>
            <a:r>
              <a:rPr lang="hr-HR" sz="2000" dirty="0"/>
              <a:t>Kao i velika većina zvijezda u svemiru, Sunce se sastoji od 70% vodika, zatim 28% helija, dok ostali elementi čine svega 2</a:t>
            </a:r>
            <a:r>
              <a:rPr lang="hr-HR" sz="2000" dirty="0" smtClean="0"/>
              <a:t>%.</a:t>
            </a:r>
            <a:br>
              <a:rPr lang="hr-HR" sz="2000" dirty="0" smtClean="0"/>
            </a:br>
            <a:r>
              <a:rPr lang="hr-HR" sz="2000" dirty="0" smtClean="0"/>
              <a:t/>
            </a:r>
            <a:br>
              <a:rPr lang="hr-HR" sz="2000" dirty="0" smtClean="0"/>
            </a:br>
            <a:r>
              <a:rPr lang="hr-HR" sz="2000" dirty="0" smtClean="0"/>
              <a:t>Sunce </a:t>
            </a:r>
            <a:r>
              <a:rPr lang="hr-HR" sz="2000" dirty="0"/>
              <a:t>možemo podijeliti na jezgru, </a:t>
            </a:r>
            <a:r>
              <a:rPr lang="hr-HR" sz="2000" dirty="0" smtClean="0"/>
              <a:t>radijacijska </a:t>
            </a:r>
            <a:r>
              <a:rPr lang="hr-HR" sz="2000" dirty="0"/>
              <a:t>zonu, </a:t>
            </a:r>
            <a:r>
              <a:rPr lang="hr-HR" sz="2000" dirty="0" err="1"/>
              <a:t>konvektivnu</a:t>
            </a:r>
            <a:r>
              <a:rPr lang="hr-HR" sz="2000" dirty="0"/>
              <a:t> </a:t>
            </a:r>
            <a:r>
              <a:rPr lang="hr-HR" sz="2000" dirty="0" err="1"/>
              <a:t>zonu</a:t>
            </a:r>
            <a:r>
              <a:rPr lang="hr-HR" sz="2000" dirty="0"/>
              <a:t>, fotosferu, </a:t>
            </a:r>
            <a:r>
              <a:rPr lang="hr-HR" sz="2000" dirty="0" err="1"/>
              <a:t>kromosferu</a:t>
            </a:r>
            <a:r>
              <a:rPr lang="hr-HR" sz="2000" dirty="0"/>
              <a:t> i koronu. </a:t>
            </a:r>
            <a:r>
              <a:rPr lang="hr-HR" sz="2000" dirty="0" smtClean="0"/>
              <a:t/>
            </a:r>
            <a:br>
              <a:rPr lang="hr-HR" sz="2000" dirty="0" smtClean="0"/>
            </a:br>
            <a:r>
              <a:rPr lang="hr-HR" sz="2000" dirty="0" smtClean="0"/>
              <a:t/>
            </a:r>
            <a:br>
              <a:rPr lang="hr-HR" sz="2000" dirty="0" smtClean="0"/>
            </a:br>
            <a:r>
              <a:rPr lang="hr-HR" sz="2000" dirty="0" smtClean="0"/>
              <a:t>Duboko </a:t>
            </a:r>
            <a:r>
              <a:rPr lang="hr-HR" sz="2000" dirty="0"/>
              <a:t>unutar jezgre Sunca gravitacijski tlak je zbio i zagrijao plin do temperature od oko 15 milijuna Celzijevih stupnjeva. </a:t>
            </a:r>
            <a:r>
              <a:rPr lang="hr-HR" sz="2000" dirty="0" smtClean="0"/>
              <a:t/>
            </a:r>
            <a:br>
              <a:rPr lang="hr-HR" sz="2000" dirty="0" smtClean="0"/>
            </a:br>
            <a:endParaRPr lang="hr-HR" sz="2000" dirty="0"/>
          </a:p>
        </p:txBody>
      </p:sp>
      <p:pic>
        <p:nvPicPr>
          <p:cNvPr id="9" name="Slika 8" descr="sol2.jpg"/>
          <p:cNvPicPr>
            <a:picLocks noChangeAspect="1"/>
          </p:cNvPicPr>
          <p:nvPr/>
        </p:nvPicPr>
        <p:blipFill>
          <a:blip r:embed="rId2" cstate="print"/>
          <a:stretch>
            <a:fillRect/>
          </a:stretch>
        </p:blipFill>
        <p:spPr>
          <a:xfrm>
            <a:off x="5580112" y="2132856"/>
            <a:ext cx="2952328" cy="2664296"/>
          </a:xfrm>
          <a:prstGeom prst="rect">
            <a:avLst/>
          </a:prstGeom>
        </p:spPr>
      </p:pic>
    </p:spTree>
  </p:cSld>
  <p:clrMapOvr>
    <a:masterClrMapping/>
  </p:clrMapOvr>
  <p:transition>
    <p:strips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slov 4"/>
          <p:cNvSpPr>
            <a:spLocks noGrp="1"/>
          </p:cNvSpPr>
          <p:nvPr>
            <p:ph type="title"/>
          </p:nvPr>
        </p:nvSpPr>
        <p:spPr>
          <a:xfrm>
            <a:off x="323528" y="260648"/>
            <a:ext cx="8435280" cy="5170586"/>
          </a:xfrm>
        </p:spPr>
        <p:txBody>
          <a:bodyPr>
            <a:normAutofit/>
          </a:bodyPr>
          <a:lstStyle/>
          <a:p>
            <a:r>
              <a:rPr lang="hr-HR" sz="2400" dirty="0">
                <a:latin typeface="+mn-lt"/>
                <a:ea typeface="Arial Unicode MS" pitchFamily="34" charset="-128"/>
                <a:cs typeface="Arial Unicode MS" pitchFamily="34" charset="-128"/>
              </a:rPr>
              <a:t>Unutrašnjost Sunca se sastoji od područja sa različitim temperaturama, gustoćama i mehanizmima prijenosa </a:t>
            </a:r>
            <a:r>
              <a:rPr lang="hr-HR" sz="2400" dirty="0" smtClean="0">
                <a:latin typeface="+mn-lt"/>
                <a:ea typeface="Arial Unicode MS" pitchFamily="34" charset="-128"/>
                <a:cs typeface="Arial Unicode MS" pitchFamily="34" charset="-128"/>
              </a:rPr>
              <a:t>energije.</a:t>
            </a:r>
            <a:br>
              <a:rPr lang="hr-HR" sz="2400" dirty="0" smtClean="0">
                <a:latin typeface="+mn-lt"/>
                <a:ea typeface="Arial Unicode MS" pitchFamily="34" charset="-128"/>
                <a:cs typeface="Arial Unicode MS" pitchFamily="34" charset="-128"/>
              </a:rPr>
            </a:br>
            <a:r>
              <a:rPr lang="hr-HR" sz="2400" dirty="0" smtClean="0">
                <a:latin typeface="+mn-lt"/>
                <a:ea typeface="Arial Unicode MS" pitchFamily="34" charset="-128"/>
                <a:cs typeface="Arial Unicode MS" pitchFamily="34" charset="-128"/>
              </a:rPr>
              <a:t/>
            </a:r>
            <a:br>
              <a:rPr lang="hr-HR" sz="2400" dirty="0" smtClean="0">
                <a:latin typeface="+mn-lt"/>
                <a:ea typeface="Arial Unicode MS" pitchFamily="34" charset="-128"/>
                <a:cs typeface="Arial Unicode MS" pitchFamily="34" charset="-128"/>
              </a:rPr>
            </a:br>
            <a:r>
              <a:rPr lang="hr-HR" sz="2400" dirty="0" smtClean="0">
                <a:latin typeface="+mn-lt"/>
                <a:ea typeface="Arial Unicode MS" pitchFamily="34" charset="-128"/>
                <a:cs typeface="Arial Unicode MS" pitchFamily="34" charset="-128"/>
              </a:rPr>
              <a:t> </a:t>
            </a:r>
            <a:r>
              <a:rPr lang="hr-HR" sz="2400" dirty="0">
                <a:latin typeface="+mn-lt"/>
                <a:ea typeface="Arial Unicode MS" pitchFamily="34" charset="-128"/>
                <a:cs typeface="Arial Unicode MS" pitchFamily="34" charset="-128"/>
              </a:rPr>
              <a:t>U području koje astronomi zovu </a:t>
            </a:r>
            <a:r>
              <a:rPr lang="hr-HR" sz="2400" dirty="0" err="1">
                <a:latin typeface="+mn-lt"/>
                <a:ea typeface="Arial Unicode MS" pitchFamily="34" charset="-128"/>
                <a:cs typeface="Arial Unicode MS" pitchFamily="34" charset="-128"/>
              </a:rPr>
              <a:t>radijativna</a:t>
            </a:r>
            <a:r>
              <a:rPr lang="hr-HR" sz="2400" dirty="0">
                <a:latin typeface="+mn-lt"/>
                <a:ea typeface="Arial Unicode MS" pitchFamily="34" charset="-128"/>
                <a:cs typeface="Arial Unicode MS" pitchFamily="34" charset="-128"/>
              </a:rPr>
              <a:t> zona, najefikasniji način prijenosa energije iz jezgre u unutrašnjost Sunca je zračenje</a:t>
            </a:r>
            <a:r>
              <a:rPr lang="hr-HR" sz="2400" dirty="0" smtClean="0">
                <a:latin typeface="+mn-lt"/>
                <a:ea typeface="Arial Unicode MS" pitchFamily="34" charset="-128"/>
                <a:cs typeface="Arial Unicode MS" pitchFamily="34" charset="-128"/>
              </a:rPr>
              <a:t>.</a:t>
            </a:r>
            <a:br>
              <a:rPr lang="hr-HR" sz="2400" dirty="0" smtClean="0">
                <a:latin typeface="+mn-lt"/>
                <a:ea typeface="Arial Unicode MS" pitchFamily="34" charset="-128"/>
                <a:cs typeface="Arial Unicode MS" pitchFamily="34" charset="-128"/>
              </a:rPr>
            </a:br>
            <a:r>
              <a:rPr lang="hr-HR" sz="2400" dirty="0" smtClean="0">
                <a:latin typeface="+mn-lt"/>
                <a:ea typeface="Arial Unicode MS" pitchFamily="34" charset="-128"/>
                <a:cs typeface="Arial Unicode MS" pitchFamily="34" charset="-128"/>
              </a:rPr>
              <a:t/>
            </a:r>
            <a:br>
              <a:rPr lang="hr-HR" sz="2400" dirty="0" smtClean="0">
                <a:latin typeface="+mn-lt"/>
                <a:ea typeface="Arial Unicode MS" pitchFamily="34" charset="-128"/>
                <a:cs typeface="Arial Unicode MS" pitchFamily="34" charset="-128"/>
              </a:rPr>
            </a:br>
            <a:r>
              <a:rPr lang="hr-HR" sz="2400" dirty="0" smtClean="0">
                <a:latin typeface="+mn-lt"/>
                <a:ea typeface="Arial Unicode MS" pitchFamily="34" charset="-128"/>
                <a:cs typeface="Arial Unicode MS" pitchFamily="34" charset="-128"/>
              </a:rPr>
              <a:t> </a:t>
            </a:r>
            <a:r>
              <a:rPr lang="hr-HR" sz="2400" dirty="0">
                <a:latin typeface="+mn-lt"/>
                <a:ea typeface="Arial Unicode MS" pitchFamily="34" charset="-128"/>
                <a:cs typeface="Arial Unicode MS" pitchFamily="34" charset="-128"/>
              </a:rPr>
              <a:t>Zbog vrlo velike gustoće materije emitirani fotoni u jezgri ne putuju daleko, jer se sudaraju sa česticama ili atomima koji im stoje na putu i pri tome bivaju apsorbirani. </a:t>
            </a:r>
          </a:p>
        </p:txBody>
      </p:sp>
    </p:spTree>
  </p:cSld>
  <p:clrMapOvr>
    <a:masterClrMapping/>
  </p:clrMapOvr>
  <p:transition>
    <p:wheel spokes="2"/>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2"/>
          <p:cNvSpPr txBox="1">
            <a:spLocks/>
          </p:cNvSpPr>
          <p:nvPr/>
        </p:nvSpPr>
        <p:spPr>
          <a:xfrm>
            <a:off x="467545" y="571480"/>
            <a:ext cx="4675959" cy="5857916"/>
          </a:xfrm>
          <a:prstGeom prst="rect">
            <a:avLst/>
          </a:prstGeom>
          <a:solidFill>
            <a:schemeClr val="tx2">
              <a:lumMod val="25000"/>
              <a:lumOff val="75000"/>
            </a:schemeClr>
          </a:solidFill>
          <a:ln>
            <a:solidFill>
              <a:schemeClr val="bg1">
                <a:lumMod val="65000"/>
              </a:schemeClr>
            </a:solidFill>
          </a:ln>
        </p:spPr>
        <p:txBody>
          <a:bodyPr>
            <a:normAutofit fontScale="925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hr-HR" sz="2400" b="0" i="0" u="none" strike="noStrike" kern="1200" cap="none" spc="0" normalizeH="0" baseline="0" noProof="0" smtClean="0">
                <a:ln>
                  <a:noFill/>
                </a:ln>
                <a:solidFill>
                  <a:schemeClr val="bg2">
                    <a:lumMod val="10000"/>
                  </a:schemeClr>
                </a:solidFill>
                <a:effectLst/>
                <a:uLnTx/>
                <a:uFillTx/>
                <a:latin typeface="+mn-lt"/>
                <a:ea typeface="+mn-ea"/>
                <a:cs typeface="+mn-cs"/>
              </a:rPr>
              <a:t>Foton može biti ponovno emitiran (reemitiran) u bilo kojem smjeru, ali zbog toga jer su temperatura i tlak znatno veći prema središtu, fotoni će se postupno kretati prema van.</a:t>
            </a:r>
            <a:br>
              <a:rPr kumimoji="0" lang="hr-HR" sz="2400" b="0" i="0" u="none" strike="noStrike" kern="1200" cap="none" spc="0" normalizeH="0" baseline="0" noProof="0" smtClean="0">
                <a:ln>
                  <a:noFill/>
                </a:ln>
                <a:solidFill>
                  <a:schemeClr val="bg2">
                    <a:lumMod val="10000"/>
                  </a:schemeClr>
                </a:solidFill>
                <a:effectLst/>
                <a:uLnTx/>
                <a:uFillTx/>
                <a:latin typeface="+mn-lt"/>
                <a:ea typeface="+mn-ea"/>
                <a:cs typeface="+mn-cs"/>
              </a:rPr>
            </a:br>
            <a:r>
              <a:rPr kumimoji="0" lang="hr-HR" sz="2400" b="0" i="0" u="none" strike="noStrike" kern="1200" cap="none" spc="0" normalizeH="0" baseline="0" noProof="0" smtClean="0">
                <a:ln>
                  <a:noFill/>
                </a:ln>
                <a:solidFill>
                  <a:schemeClr val="bg2">
                    <a:lumMod val="10000"/>
                  </a:schemeClr>
                </a:solidFill>
                <a:effectLst/>
                <a:uLnTx/>
                <a:uFillTx/>
                <a:latin typeface="+mn-lt"/>
                <a:ea typeface="+mn-ea"/>
                <a:cs typeface="+mn-cs"/>
              </a:rPr>
              <a:t/>
            </a:r>
            <a:br>
              <a:rPr kumimoji="0" lang="hr-HR" sz="2400" b="0" i="0" u="none" strike="noStrike" kern="1200" cap="none" spc="0" normalizeH="0" baseline="0" noProof="0" smtClean="0">
                <a:ln>
                  <a:noFill/>
                </a:ln>
                <a:solidFill>
                  <a:schemeClr val="bg2">
                    <a:lumMod val="10000"/>
                  </a:schemeClr>
                </a:solidFill>
                <a:effectLst/>
                <a:uLnTx/>
                <a:uFillTx/>
                <a:latin typeface="+mn-lt"/>
                <a:ea typeface="+mn-ea"/>
                <a:cs typeface="+mn-cs"/>
              </a:rPr>
            </a:br>
            <a:r>
              <a:rPr kumimoji="0" lang="hr-HR" sz="2400" b="0" i="0" u="none" strike="noStrike" kern="1200" cap="none" spc="0" normalizeH="0" baseline="0" noProof="0" smtClean="0">
                <a:ln>
                  <a:noFill/>
                </a:ln>
                <a:solidFill>
                  <a:schemeClr val="bg2">
                    <a:lumMod val="10000"/>
                  </a:schemeClr>
                </a:solidFill>
                <a:effectLst/>
                <a:uLnTx/>
                <a:uFillTx/>
                <a:latin typeface="+mn-lt"/>
                <a:ea typeface="+mn-ea"/>
                <a:cs typeface="+mn-cs"/>
              </a:rPr>
              <a:t> Kada bi se mogao neometano gibati, foton bi za samo dvije sekunde došao iz jezgre do površine, ali umjesto toga putovanje može potrajati i do milijun godina.</a:t>
            </a:r>
            <a:br>
              <a:rPr kumimoji="0" lang="hr-HR" sz="2400" b="0" i="0" u="none" strike="noStrike" kern="1200" cap="none" spc="0" normalizeH="0" baseline="0" noProof="0" smtClean="0">
                <a:ln>
                  <a:noFill/>
                </a:ln>
                <a:solidFill>
                  <a:schemeClr val="bg2">
                    <a:lumMod val="10000"/>
                  </a:schemeClr>
                </a:solidFill>
                <a:effectLst/>
                <a:uLnTx/>
                <a:uFillTx/>
                <a:latin typeface="+mn-lt"/>
                <a:ea typeface="+mn-ea"/>
                <a:cs typeface="+mn-cs"/>
              </a:rPr>
            </a:br>
            <a:r>
              <a:rPr kumimoji="0" lang="hr-HR" sz="2400" b="0" i="0" u="none" strike="noStrike" kern="1200" cap="none" spc="0" normalizeH="0" baseline="0" noProof="0" smtClean="0">
                <a:ln>
                  <a:noFill/>
                </a:ln>
                <a:solidFill>
                  <a:schemeClr val="bg2">
                    <a:lumMod val="10000"/>
                  </a:schemeClr>
                </a:solidFill>
                <a:effectLst/>
                <a:uLnTx/>
                <a:uFillTx/>
                <a:latin typeface="+mn-lt"/>
                <a:ea typeface="+mn-ea"/>
                <a:cs typeface="+mn-cs"/>
              </a:rPr>
              <a:t/>
            </a:r>
            <a:br>
              <a:rPr kumimoji="0" lang="hr-HR" sz="2400" b="0" i="0" u="none" strike="noStrike" kern="1200" cap="none" spc="0" normalizeH="0" baseline="0" noProof="0" smtClean="0">
                <a:ln>
                  <a:noFill/>
                </a:ln>
                <a:solidFill>
                  <a:schemeClr val="bg2">
                    <a:lumMod val="10000"/>
                  </a:schemeClr>
                </a:solidFill>
                <a:effectLst/>
                <a:uLnTx/>
                <a:uFillTx/>
                <a:latin typeface="+mn-lt"/>
                <a:ea typeface="+mn-ea"/>
                <a:cs typeface="+mn-cs"/>
              </a:rPr>
            </a:br>
            <a:r>
              <a:rPr kumimoji="0" lang="hr-HR" sz="2400" b="0" i="0" u="none" strike="noStrike" kern="1200" cap="none" spc="0" normalizeH="0" baseline="0" noProof="0" smtClean="0">
                <a:ln>
                  <a:noFill/>
                </a:ln>
                <a:solidFill>
                  <a:schemeClr val="bg2">
                    <a:lumMod val="10000"/>
                  </a:schemeClr>
                </a:solidFill>
                <a:effectLst/>
                <a:uLnTx/>
                <a:uFillTx/>
                <a:latin typeface="+mn-lt"/>
                <a:ea typeface="+mn-ea"/>
                <a:cs typeface="+mn-cs"/>
              </a:rPr>
              <a:t> Opadanje temperature prema vanjskim slojevima uzrokuje sve veću neprozirnost plina za zračenja.</a:t>
            </a:r>
            <a:endParaRPr kumimoji="0" lang="hr-HR" sz="2400" b="0" i="0" u="none" strike="noStrike" kern="1200" cap="none" spc="0" normalizeH="0" baseline="0" noProof="0" dirty="0">
              <a:ln>
                <a:noFill/>
              </a:ln>
              <a:solidFill>
                <a:schemeClr val="bg2">
                  <a:lumMod val="10000"/>
                </a:schemeClr>
              </a:solidFill>
              <a:effectLst/>
              <a:uLnTx/>
              <a:uFillTx/>
              <a:latin typeface="+mn-lt"/>
              <a:ea typeface="+mn-ea"/>
              <a:cs typeface="+mn-cs"/>
            </a:endParaRPr>
          </a:p>
        </p:txBody>
      </p:sp>
      <p:pic>
        <p:nvPicPr>
          <p:cNvPr id="3" name="Slika 2" descr="dddddddddddddd.jpg"/>
          <p:cNvPicPr>
            <a:picLocks noChangeAspect="1"/>
          </p:cNvPicPr>
          <p:nvPr/>
        </p:nvPicPr>
        <p:blipFill>
          <a:blip r:embed="rId2" cstate="print"/>
          <a:stretch>
            <a:fillRect/>
          </a:stretch>
        </p:blipFill>
        <p:spPr>
          <a:xfrm>
            <a:off x="5508104" y="2060848"/>
            <a:ext cx="3168352" cy="324036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slov 4"/>
          <p:cNvSpPr>
            <a:spLocks noGrp="1"/>
          </p:cNvSpPr>
          <p:nvPr>
            <p:ph type="title"/>
          </p:nvPr>
        </p:nvSpPr>
        <p:spPr>
          <a:xfrm>
            <a:off x="467544" y="500042"/>
            <a:ext cx="5461778" cy="5305222"/>
          </a:xfrm>
        </p:spPr>
        <p:txBody>
          <a:bodyPr>
            <a:noAutofit/>
          </a:bodyPr>
          <a:lstStyle/>
          <a:p>
            <a:r>
              <a:rPr lang="vi-VN" sz="2400" b="0" dirty="0" smtClean="0"/>
              <a:t>Temperatura postupno raste iznad fotosfere u sloju Sunčeve atmosfere koji se zove kromosfera.</a:t>
            </a:r>
            <a:r>
              <a:rPr lang="hr-HR" sz="2400" b="0" dirty="0" smtClean="0"/>
              <a:t/>
            </a:r>
            <a:br>
              <a:rPr lang="hr-HR" sz="2400" b="0" dirty="0" smtClean="0"/>
            </a:br>
            <a:r>
              <a:rPr lang="hr-HR" sz="2400" b="0" dirty="0" smtClean="0"/>
              <a:t/>
            </a:r>
            <a:br>
              <a:rPr lang="hr-HR" sz="2400" b="0" dirty="0" smtClean="0"/>
            </a:br>
            <a:r>
              <a:rPr lang="vi-VN" sz="2400" b="0" dirty="0" smtClean="0"/>
              <a:t> Ovaj sloj Sunca jasno možemo vidjeti tijekom potpune pomrčine Sunca, a debljina mu je svega nekoliko tisuća kilometara.</a:t>
            </a:r>
            <a:r>
              <a:rPr lang="hr-HR" sz="2400" b="0" dirty="0" smtClean="0"/>
              <a:t/>
            </a:r>
            <a:br>
              <a:rPr lang="hr-HR" sz="2400" b="0" dirty="0" smtClean="0"/>
            </a:br>
            <a:r>
              <a:rPr lang="hr-HR" sz="2400" b="0" dirty="0" smtClean="0"/>
              <a:t/>
            </a:r>
            <a:br>
              <a:rPr lang="hr-HR" sz="2400" b="0" dirty="0" smtClean="0"/>
            </a:br>
            <a:r>
              <a:rPr lang="vi-VN" sz="2400" b="0" dirty="0" smtClean="0"/>
              <a:t> Sloj vidimo u crvenoj boji zbog toga jer su u njemu pobuđeni atomi vodika na visokoj temperaturi, pri čemu zrače fotone valnih duljina crvene svjetlosti.</a:t>
            </a:r>
            <a:endParaRPr lang="hr-HR" sz="2400" dirty="0"/>
          </a:p>
        </p:txBody>
      </p:sp>
      <p:pic>
        <p:nvPicPr>
          <p:cNvPr id="6" name="Slika 5" descr="naj.jpg"/>
          <p:cNvPicPr>
            <a:picLocks noChangeAspect="1"/>
          </p:cNvPicPr>
          <p:nvPr/>
        </p:nvPicPr>
        <p:blipFill>
          <a:blip r:embed="rId2" cstate="print"/>
          <a:stretch>
            <a:fillRect/>
          </a:stretch>
        </p:blipFill>
        <p:spPr>
          <a:xfrm>
            <a:off x="5940151" y="1434221"/>
            <a:ext cx="2538523" cy="2426828"/>
          </a:xfrm>
          <a:prstGeom prst="rect">
            <a:avLst/>
          </a:prstGeom>
        </p:spPr>
      </p:pic>
    </p:spTree>
  </p:cSld>
  <p:clrMapOvr>
    <a:masterClrMapping/>
  </p:clrMapOvr>
  <p:transition>
    <p:randomBar/>
  </p:transition>
  <p:timing>
    <p:tnLst>
      <p:par>
        <p:cTn id="1" dur="indefinite" restart="never" nodeType="tmRoot"/>
      </p:par>
    </p:tnLst>
  </p:timing>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137</TotalTime>
  <Words>561</Words>
  <Application>Microsoft Office PowerPoint</Application>
  <PresentationFormat>Prikaz na zaslonu (4:3)</PresentationFormat>
  <Paragraphs>42</Paragraphs>
  <Slides>16</Slides>
  <Notes>0</Notes>
  <HiddenSlides>0</HiddenSlides>
  <MMClips>0</MMClips>
  <ScaleCrop>false</ScaleCrop>
  <HeadingPairs>
    <vt:vector size="4" baseType="variant">
      <vt:variant>
        <vt:lpstr>Tema</vt:lpstr>
      </vt:variant>
      <vt:variant>
        <vt:i4>1</vt:i4>
      </vt:variant>
      <vt:variant>
        <vt:lpstr>Naslovi slajdova</vt:lpstr>
      </vt:variant>
      <vt:variant>
        <vt:i4>16</vt:i4>
      </vt:variant>
    </vt:vector>
  </HeadingPairs>
  <TitlesOfParts>
    <vt:vector size="17" baseType="lpstr">
      <vt:lpstr>Office tema</vt:lpstr>
      <vt:lpstr> SUNCE                   </vt:lpstr>
      <vt:lpstr>Slajd 2</vt:lpstr>
      <vt:lpstr>Slajd 3</vt:lpstr>
      <vt:lpstr>Slajd 4</vt:lpstr>
      <vt:lpstr>Slajd 5</vt:lpstr>
      <vt:lpstr>GRAĐA SUNCA </vt:lpstr>
      <vt:lpstr>Unutrašnjost Sunca se sastoji od područja sa različitim temperaturama, gustoćama i mehanizmima prijenosa energije.   U području koje astronomi zovu radijativna zona, najefikasniji način prijenosa energije iz jezgre u unutrašnjost Sunca je zračenje.   Zbog vrlo velike gustoće materije emitirani fotoni u jezgri ne putuju daleko, jer se sudaraju sa česticama ili atomima koji im stoje na putu i pri tome bivaju apsorbirani. </vt:lpstr>
      <vt:lpstr>Slajd 8</vt:lpstr>
      <vt:lpstr>Temperatura postupno raste iznad fotosfere u sloju Sunčeve atmosfere koji se zove kromosfera.   Ovaj sloj Sunca jasno možemo vidjeti tijekom potpune pomrčine Sunca, a debljina mu je svega nekoliko tisuća kilometara.   Sloj vidimo u crvenoj boji zbog toga jer su u njemu pobuđeni atomi vodika na visokoj temperaturi, pri čemu zrače fotone valnih duljina crvene svjetlosti.</vt:lpstr>
      <vt:lpstr>Sunčeve tajne</vt:lpstr>
      <vt:lpstr>Slajd 11</vt:lpstr>
      <vt:lpstr>                   Sunčeve  oluje</vt:lpstr>
      <vt:lpstr>Slajd 13</vt:lpstr>
      <vt:lpstr>Sunčev vjetar</vt:lpstr>
      <vt:lpstr>Slajd 15</vt:lpstr>
      <vt:lpstr>Materijali posuđeni od Googla</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SUNCE</dc:title>
  <dc:creator>Korisnik</dc:creator>
  <cp:lastModifiedBy>zaxo7</cp:lastModifiedBy>
  <cp:revision>21</cp:revision>
  <dcterms:created xsi:type="dcterms:W3CDTF">2013-05-03T07:08:50Z</dcterms:created>
  <dcterms:modified xsi:type="dcterms:W3CDTF">2013-05-13T10:37:22Z</dcterms:modified>
</cp:coreProperties>
</file>