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0"/>
  </p:notesMasterIdLst>
  <p:sldIdLst>
    <p:sldId id="256" r:id="rId2"/>
    <p:sldId id="258" r:id="rId3"/>
    <p:sldId id="269" r:id="rId4"/>
    <p:sldId id="270" r:id="rId5"/>
    <p:sldId id="271" r:id="rId6"/>
    <p:sldId id="259" r:id="rId7"/>
    <p:sldId id="262" r:id="rId8"/>
    <p:sldId id="264" r:id="rId9"/>
    <p:sldId id="260" r:id="rId10"/>
    <p:sldId id="266" r:id="rId11"/>
    <p:sldId id="267" r:id="rId12"/>
    <p:sldId id="268" r:id="rId13"/>
    <p:sldId id="274" r:id="rId14"/>
    <p:sldId id="272" r:id="rId15"/>
    <p:sldId id="273" r:id="rId16"/>
    <p:sldId id="275" r:id="rId17"/>
    <p:sldId id="278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sr-Latn-R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D86"/>
    <a:srgbClr val="88F8FE"/>
    <a:srgbClr val="EB4BE0"/>
    <a:srgbClr val="66CCFF"/>
    <a:srgbClr val="C2644A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13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E01B3F-E595-4B35-97D1-2FF5E1E2A232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6EEA5-FCFB-424D-BFA3-FB96338D2CE4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82FD77-0795-40FC-AA38-067A6618B5C9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sr-Latn-R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EA6E7-ADF1-420E-9A9A-C0EF0BDA74B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9232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6447-FE17-4337-9370-08F6516BCD9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5745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4818-DB53-4F1D-AE07-1C51AD16734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0496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10EDE-85A7-481A-93EF-D9C3AF1BAED0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52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B69B8-AEA8-4B21-A722-D2398E23530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4292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91DE5-4A2B-4E10-97BC-DC418E4343D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6580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D3BA9-57C6-4233-AF65-B9DDBA63663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1389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08928-85C0-4568-B084-3E979196992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0828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6C97F-828A-4D2C-85B6-CF862146C13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0470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F25C-BBD1-4569-AC2D-C7EE5CDC1F4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9377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6B7A6-4CCC-45C8-BA4B-830060D606A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9405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hr-HR" alt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B11A65-2E9E-4B34-9491-85A88E72A05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ubtitle 3"/>
          <p:cNvSpPr>
            <a:spLocks noGrp="1"/>
          </p:cNvSpPr>
          <p:nvPr>
            <p:ph type="subTitle" idx="1"/>
          </p:nvPr>
        </p:nvSpPr>
        <p:spPr>
          <a:xfrm>
            <a:off x="4702175" y="6256338"/>
            <a:ext cx="4219575" cy="322262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hr-HR" altLang="sr-Latn-RS" dirty="0"/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2312988" y="1287463"/>
            <a:ext cx="477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7200"/>
              <a:t>DESETLJEĆE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847975"/>
            <a:ext cx="50482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4713" y="2182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3688" y="2851150"/>
            <a:ext cx="788987" cy="5778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1.</a:t>
            </a:r>
            <a:endParaRPr lang="hr-H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093788" y="2849563"/>
            <a:ext cx="777875" cy="57626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2. </a:t>
            </a:r>
            <a:endParaRPr lang="hr-HR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1881188" y="2849563"/>
            <a:ext cx="777875" cy="57626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3. </a:t>
            </a:r>
            <a:endParaRPr lang="hr-HR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2681288" y="2846388"/>
            <a:ext cx="777875" cy="5778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4. </a:t>
            </a:r>
            <a:endParaRPr lang="hr-HR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3479800" y="2844800"/>
            <a:ext cx="755650" cy="5762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5. </a:t>
            </a:r>
            <a:endParaRPr lang="hr-HR" sz="2400" b="1" dirty="0"/>
          </a:p>
        </p:txBody>
      </p:sp>
      <p:sp>
        <p:nvSpPr>
          <p:cNvPr id="24" name="Rectangle 23"/>
          <p:cNvSpPr/>
          <p:nvPr/>
        </p:nvSpPr>
        <p:spPr>
          <a:xfrm>
            <a:off x="4265613" y="2841625"/>
            <a:ext cx="755650" cy="5842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6. </a:t>
            </a:r>
            <a:endParaRPr lang="hr-HR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5037138" y="2844800"/>
            <a:ext cx="755650" cy="58578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7. </a:t>
            </a:r>
            <a:endParaRPr lang="hr-HR" sz="2400" b="1" dirty="0"/>
          </a:p>
        </p:txBody>
      </p:sp>
      <p:sp>
        <p:nvSpPr>
          <p:cNvPr id="32" name="Rectangle 31"/>
          <p:cNvSpPr/>
          <p:nvPr/>
        </p:nvSpPr>
        <p:spPr>
          <a:xfrm>
            <a:off x="5808663" y="2851150"/>
            <a:ext cx="754062" cy="5762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8. </a:t>
            </a:r>
            <a:endParaRPr lang="hr-HR" sz="2400" b="1" dirty="0"/>
          </a:p>
        </p:txBody>
      </p:sp>
      <p:sp>
        <p:nvSpPr>
          <p:cNvPr id="40" name="Rectangle 39"/>
          <p:cNvSpPr/>
          <p:nvPr/>
        </p:nvSpPr>
        <p:spPr>
          <a:xfrm>
            <a:off x="1671638" y="4565605"/>
            <a:ext cx="6157911" cy="91439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7030A0"/>
                </a:solidFill>
                <a:latin typeface="+mn-lt"/>
              </a:rPr>
              <a:t>DESETLJEĆE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583363" y="2843213"/>
            <a:ext cx="755650" cy="5778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9. </a:t>
            </a:r>
            <a:endParaRPr lang="hr-HR" sz="2400" b="1" dirty="0"/>
          </a:p>
        </p:txBody>
      </p:sp>
      <p:sp>
        <p:nvSpPr>
          <p:cNvPr id="37" name="Rectangle 36"/>
          <p:cNvSpPr/>
          <p:nvPr/>
        </p:nvSpPr>
        <p:spPr>
          <a:xfrm>
            <a:off x="7345363" y="2843213"/>
            <a:ext cx="884237" cy="58261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10. </a:t>
            </a:r>
            <a:endParaRPr lang="hr-HR" sz="2400" b="1" dirty="0"/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179388" y="606425"/>
            <a:ext cx="8229600" cy="1652588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b="1" kern="0" dirty="0">
                <a:solidFill>
                  <a:srgbClr val="004D86"/>
                </a:solidFill>
                <a:latin typeface="Comic Sans MS" pitchFamily="66" charset="0"/>
              </a:rPr>
              <a:t>RAZDOBLJE OD DESET  GODINA</a:t>
            </a:r>
            <a:endParaRPr lang="hr-HR" sz="4400" kern="0" dirty="0">
              <a:solidFill>
                <a:srgbClr val="004D86"/>
              </a:solidFill>
              <a:latin typeface="Comic Sans MS" pitchFamily="66" charset="0"/>
            </a:endParaRP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1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2" grpId="0" animBg="1"/>
      <p:bldP spid="63" grpId="0" animBg="1"/>
      <p:bldP spid="37" grpId="0" animBg="1"/>
      <p:bldP spid="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996950" y="3222625"/>
            <a:ext cx="1149350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2011. g</a:t>
            </a:r>
          </a:p>
        </p:txBody>
      </p:sp>
      <p:cxnSp>
        <p:nvCxnSpPr>
          <p:cNvPr id="53" name="Straight Connector 52"/>
          <p:cNvCxnSpPr/>
          <p:nvPr/>
        </p:nvCxnSpPr>
        <p:spPr>
          <a:xfrm rot="5400000">
            <a:off x="1276350" y="2913063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0" y="2913063"/>
            <a:ext cx="8824913" cy="1905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1781175" y="2898776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2360612" y="2884488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1528763" y="3484563"/>
            <a:ext cx="1149350" cy="261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2012. g</a:t>
            </a:r>
          </a:p>
        </p:txBody>
      </p:sp>
      <p:cxnSp>
        <p:nvCxnSpPr>
          <p:cNvPr id="83" name="Straight Connector 82"/>
          <p:cNvCxnSpPr/>
          <p:nvPr/>
        </p:nvCxnSpPr>
        <p:spPr>
          <a:xfrm rot="5400000">
            <a:off x="2897982" y="2896394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3448844" y="2896394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3974307" y="2896394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4526757" y="2896394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5049837" y="2897188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5601494" y="2896394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6143625" y="2895601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6696075" y="2895601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733425" y="2898776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206375" y="2886076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2070100" y="3243263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2013. g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643188" y="3490913"/>
            <a:ext cx="1150937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2014. g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157538" y="3206750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2015. g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771900" y="3476625"/>
            <a:ext cx="1150938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2016. g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240213" y="3140075"/>
            <a:ext cx="114935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2017. g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830763" y="3476625"/>
            <a:ext cx="1150937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2018.g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308600" y="3195638"/>
            <a:ext cx="1150938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  2019. g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864225" y="3486150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rgbClr val="FFFFFF"/>
                </a:solidFill>
                <a:latin typeface="Agency FB" pitchFamily="34" charset="0"/>
              </a:rPr>
              <a:t>2014. g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924550" y="3486150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2020. g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398463" y="3570288"/>
            <a:ext cx="1108075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200" b="1" dirty="0">
                <a:solidFill>
                  <a:srgbClr val="FFFFFF"/>
                </a:solidFill>
                <a:latin typeface="Agency FB" pitchFamily="34" charset="0"/>
              </a:rPr>
              <a:t>22020</a:t>
            </a:r>
            <a:r>
              <a:rPr lang="hr-HR" sz="1600" b="1" dirty="0">
                <a:solidFill>
                  <a:prstClr val="black"/>
                </a:solidFill>
                <a:latin typeface="Agency FB" pitchFamily="34" charset="0"/>
              </a:rPr>
              <a:t>2010. 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200" b="1" dirty="0">
                <a:solidFill>
                  <a:srgbClr val="FFFFFF"/>
                </a:solidFill>
                <a:latin typeface="Agency FB" pitchFamily="34" charset="0"/>
              </a:rPr>
              <a:t>09004</a:t>
            </a:r>
            <a:r>
              <a:rPr lang="hr-HR" sz="1600" b="1" dirty="0">
                <a:solidFill>
                  <a:srgbClr val="FFFFFF"/>
                </a:solidFill>
                <a:latin typeface="Agency FB" pitchFamily="34" charset="0"/>
              </a:rPr>
              <a:t>. g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-14288" y="3182938"/>
            <a:ext cx="1149351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2009. g</a:t>
            </a:r>
          </a:p>
        </p:txBody>
      </p:sp>
      <p:sp>
        <p:nvSpPr>
          <p:cNvPr id="106" name="Rectangle 3"/>
          <p:cNvSpPr txBox="1">
            <a:spLocks noChangeArrowheads="1"/>
          </p:cNvSpPr>
          <p:nvPr/>
        </p:nvSpPr>
        <p:spPr>
          <a:xfrm>
            <a:off x="0" y="498475"/>
            <a:ext cx="3270250" cy="8763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b="1" kern="0" dirty="0">
                <a:solidFill>
                  <a:srgbClr val="004D86"/>
                </a:solidFill>
                <a:latin typeface="Comic Sans MS" pitchFamily="66" charset="0"/>
              </a:rPr>
              <a:t>10 godina</a:t>
            </a:r>
            <a:endParaRPr lang="hr-HR" sz="4400" kern="0" dirty="0">
              <a:solidFill>
                <a:srgbClr val="004D86"/>
              </a:solidFill>
              <a:latin typeface="Comic Sans MS" pitchFamily="66" charset="0"/>
            </a:endParaRPr>
          </a:p>
        </p:txBody>
      </p:sp>
      <p:sp>
        <p:nvSpPr>
          <p:cNvPr id="107" name="Rectangle 3"/>
          <p:cNvSpPr txBox="1">
            <a:spLocks noChangeArrowheads="1"/>
          </p:cNvSpPr>
          <p:nvPr/>
        </p:nvSpPr>
        <p:spPr>
          <a:xfrm>
            <a:off x="2560638" y="374650"/>
            <a:ext cx="1566862" cy="804863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6000" kern="0" dirty="0">
                <a:solidFill>
                  <a:srgbClr val="FF0000"/>
                </a:solidFill>
                <a:latin typeface="Comic Sans MS" pitchFamily="66" charset="0"/>
              </a:rPr>
              <a:t>=</a:t>
            </a:r>
            <a:r>
              <a:rPr lang="hr-HR" sz="4400" u="sng" kern="0" dirty="0">
                <a:latin typeface="Comic Sans MS" pitchFamily="66" charset="0"/>
              </a:rPr>
              <a:t> 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hr-HR" sz="4400" u="sng" kern="0" dirty="0">
              <a:solidFill>
                <a:srgbClr val="CC1204"/>
              </a:solidFill>
              <a:latin typeface="Comic Sans MS" pitchFamily="66" charset="0"/>
            </a:endParaRPr>
          </a:p>
        </p:txBody>
      </p:sp>
      <p:sp>
        <p:nvSpPr>
          <p:cNvPr id="108" name="Rectangle 3"/>
          <p:cNvSpPr txBox="1">
            <a:spLocks noChangeArrowheads="1"/>
          </p:cNvSpPr>
          <p:nvPr/>
        </p:nvSpPr>
        <p:spPr>
          <a:xfrm>
            <a:off x="3157538" y="515938"/>
            <a:ext cx="6092825" cy="8763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b="1" kern="0" dirty="0">
                <a:solidFill>
                  <a:srgbClr val="FFFFFF"/>
                </a:solidFill>
                <a:latin typeface="Comic Sans MS" pitchFamily="66" charset="0"/>
              </a:rPr>
              <a:t>jedno DESETLJEĆE </a:t>
            </a:r>
            <a:endParaRPr lang="hr-HR" sz="4400" kern="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4" name="Right Brace 33"/>
          <p:cNvSpPr/>
          <p:nvPr/>
        </p:nvSpPr>
        <p:spPr>
          <a:xfrm rot="16200000">
            <a:off x="3281363" y="-614362"/>
            <a:ext cx="831850" cy="5429250"/>
          </a:xfrm>
          <a:prstGeom prst="rightBrace">
            <a:avLst>
              <a:gd name="adj1" fmla="val 8333"/>
              <a:gd name="adj2" fmla="val 47604"/>
            </a:avLst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-177800" y="4560888"/>
            <a:ext cx="9321800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r-HR" altLang="sr-Latn-RS" sz="3200" b="1">
                <a:solidFill>
                  <a:srgbClr val="004D8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Navršavanjem desetog rođendana </a:t>
            </a:r>
          </a:p>
          <a:p>
            <a:pPr algn="ctr" eaLnBrk="1" hangingPunct="1">
              <a:spcBef>
                <a:spcPct val="20000"/>
              </a:spcBef>
            </a:pPr>
            <a:r>
              <a:rPr lang="hr-HR" altLang="sr-Latn-RS" sz="3200" b="1">
                <a:solidFill>
                  <a:srgbClr val="004D8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stari smo 10 godina ili jedno desetljeće.</a:t>
            </a:r>
            <a:endParaRPr lang="hr-HR" altLang="sr-Latn-RS" sz="3200">
              <a:solidFill>
                <a:srgbClr val="004D86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7264400" y="2922588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499225" y="3248025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2021. g</a:t>
            </a: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8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6" grpId="0"/>
      <p:bldP spid="107" grpId="0"/>
      <p:bldP spid="108" grpId="0"/>
      <p:bldP spid="34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451100" y="490538"/>
            <a:ext cx="3935413" cy="8763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kern="0" dirty="0">
                <a:solidFill>
                  <a:srgbClr val="004D86"/>
                </a:solidFill>
                <a:latin typeface="Comic Sans MS" pitchFamily="66" charset="0"/>
              </a:rPr>
              <a:t>Desetljeće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1952625"/>
            <a:ext cx="883920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r-HR" altLang="sr-Latn-RS" sz="3600" b="1">
                <a:solidFill>
                  <a:srgbClr val="004D8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Desetljeće je vremensko razdoblje od 10 godina.</a:t>
            </a:r>
          </a:p>
          <a:p>
            <a:pPr eaLnBrk="1" hangingPunct="1">
              <a:spcBef>
                <a:spcPct val="20000"/>
              </a:spcBef>
            </a:pPr>
            <a:endParaRPr lang="hr-HR" altLang="sr-Latn-RS" sz="3600" b="1">
              <a:solidFill>
                <a:srgbClr val="004D86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r-HR" altLang="sr-Latn-RS" sz="3600" b="1">
                <a:solidFill>
                  <a:srgbClr val="004D8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Vremenska crta ili lenta vremena je prikaz vremenskog slijeda događaja.</a:t>
            </a:r>
          </a:p>
        </p:txBody>
      </p:sp>
      <p:pic>
        <p:nvPicPr>
          <p:cNvPr id="5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743200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UČITELJICA GORANKA IMA 30 GODINA.</a:t>
            </a:r>
            <a:br>
              <a:rPr lang="hr-HR" altLang="sr-Latn-RS" smtClean="0"/>
            </a:br>
            <a:r>
              <a:rPr lang="hr-HR" altLang="sr-Latn-RS" smtClean="0"/>
              <a:t/>
            </a:r>
            <a:br>
              <a:rPr lang="hr-HR" altLang="sr-Latn-RS" smtClean="0"/>
            </a:br>
            <a:endParaRPr lang="en-US" altLang="sr-Latn-RS" smtClean="0"/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sr-Latn-RS" smtClean="0"/>
              <a:t>Koliko je to desetljeća?</a:t>
            </a:r>
            <a:br>
              <a:rPr lang="en-US" altLang="sr-Latn-RS" smtClean="0"/>
            </a:br>
            <a:endParaRPr lang="en-US" altLang="sr-Latn-RS" smtClean="0"/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z="3600" smtClean="0"/>
              <a:t>1. desetljeće</a:t>
            </a:r>
            <a:endParaRPr lang="en-US" altLang="sr-Latn-RS" sz="360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228725"/>
            <a:ext cx="8229600" cy="5294313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hr-HR" altLang="sr-Latn-RS" smtClean="0"/>
              <a:t>ROĐENJE 1990. g. i 1. GODINA ŽIVOTA (1991.)</a:t>
            </a:r>
          </a:p>
          <a:p>
            <a:pPr marL="0" indent="0" algn="ctr" eaLnBrk="1" hangingPunct="1">
              <a:buFontTx/>
              <a:buNone/>
            </a:pPr>
            <a:endParaRPr lang="hr-HR" altLang="sr-Latn-RS" smtClean="0"/>
          </a:p>
          <a:p>
            <a:pPr marL="0" indent="0" algn="ctr" eaLnBrk="1" hangingPunct="1">
              <a:buFontTx/>
              <a:buNone/>
            </a:pPr>
            <a:endParaRPr lang="en-US" altLang="sr-Latn-RS" smtClean="0"/>
          </a:p>
        </p:txBody>
      </p:sp>
      <p:pic>
        <p:nvPicPr>
          <p:cNvPr id="18436" name="Picture 2" descr="C:\Documents and Settings\Goranka Vukovic\My Documents\My Pictures\im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2262188"/>
            <a:ext cx="6030912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UČENJE SJEDENJA I</a:t>
            </a:r>
            <a:r>
              <a:rPr lang="en-US" altLang="sr-Latn-RS" smtClean="0"/>
              <a:t/>
            </a:r>
            <a:br>
              <a:rPr lang="en-US" altLang="sr-Latn-RS" smtClean="0"/>
            </a:br>
            <a:r>
              <a:rPr lang="hr-HR" altLang="sr-Latn-RS" smtClean="0"/>
              <a:t>HODANJA </a:t>
            </a:r>
            <a:endParaRPr lang="en-US" altLang="sr-Latn-RS" smtClean="0"/>
          </a:p>
        </p:txBody>
      </p:sp>
      <p:pic>
        <p:nvPicPr>
          <p:cNvPr id="19459" name="Picture 2" descr="C:\Documents and Settings\Goranka Vukovic\My Documents\My Pictures\img00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690688"/>
            <a:ext cx="7318375" cy="4530725"/>
          </a:xfr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 2. GODINA (1992.)</a:t>
            </a:r>
            <a:endParaRPr lang="en-US" altLang="sr-Latn-RS" smtClean="0"/>
          </a:p>
        </p:txBody>
      </p:sp>
      <p:pic>
        <p:nvPicPr>
          <p:cNvPr id="20483" name="Picture 2" descr="C:\Documents and Settings\Goranka Vukovic\My Documents\My Pictures\198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8938" y="1577975"/>
            <a:ext cx="5478462" cy="4900613"/>
          </a:xfr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838" y="1825625"/>
            <a:ext cx="6156325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3. i 4. godina (1993. i 1994.)</a:t>
            </a:r>
            <a:endParaRPr lang="en-US" altLang="sr-Latn-RS" smtClean="0"/>
          </a:p>
        </p:txBody>
      </p:sp>
      <p:pic>
        <p:nvPicPr>
          <p:cNvPr id="2253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1446213"/>
            <a:ext cx="7069137" cy="45593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5. godina (1995.)</a:t>
            </a:r>
            <a:endParaRPr lang="en-US" altLang="sr-Latn-RS" smtClean="0"/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46213"/>
            <a:ext cx="5691188" cy="4735512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811" y="2432563"/>
            <a:ext cx="8255786" cy="1294226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9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 Koliko imaš godina?</a:t>
            </a:r>
            <a:endParaRPr lang="en-US" sz="9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04" y="3079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7. godina (1997.) </a:t>
            </a:r>
            <a:br>
              <a:rPr lang="hr-HR" altLang="sr-Latn-RS" smtClean="0"/>
            </a:br>
            <a:r>
              <a:rPr lang="hr-HR" altLang="sr-Latn-RS" smtClean="0"/>
              <a:t>Polazak u 1. razred</a:t>
            </a:r>
            <a:endParaRPr lang="en-US" altLang="sr-Latn-RS" smtClean="0"/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75" y="1825625"/>
            <a:ext cx="3067050" cy="435133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2. razred</a:t>
            </a:r>
            <a:endParaRPr lang="en-US" altLang="sr-Latn-RS" smtClean="0"/>
          </a:p>
        </p:txBody>
      </p:sp>
      <p:pic>
        <p:nvPicPr>
          <p:cNvPr id="2560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113" y="1296988"/>
            <a:ext cx="4681537" cy="5322887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3. razred</a:t>
            </a:r>
            <a:endParaRPr lang="en-US" altLang="sr-Latn-RS" smtClean="0"/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24013"/>
            <a:ext cx="6332538" cy="4230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hr-HR" altLang="sr-Latn-RS" sz="3600" smtClean="0"/>
              <a:t>4. razred = 10 godina = 1 desetljeće</a:t>
            </a:r>
            <a:endParaRPr lang="en-US" altLang="sr-Latn-RS" sz="3600" smtClean="0"/>
          </a:p>
        </p:txBody>
      </p:sp>
      <p:pic>
        <p:nvPicPr>
          <p:cNvPr id="2765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90688"/>
            <a:ext cx="4376738" cy="495776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5. razred</a:t>
            </a:r>
            <a:endParaRPr lang="en-US" altLang="sr-Latn-RS" smtClean="0"/>
          </a:p>
        </p:txBody>
      </p:sp>
      <p:pic>
        <p:nvPicPr>
          <p:cNvPr id="2867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950" y="1377950"/>
            <a:ext cx="7259638" cy="4803775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8. razred (14. godina)</a:t>
            </a:r>
            <a:endParaRPr lang="en-US" altLang="sr-Latn-RS" smtClean="0"/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113" y="1833563"/>
            <a:ext cx="6327775" cy="4335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15. – 18.  godine - SREDNJA ŠKOLA</a:t>
            </a:r>
            <a:endParaRPr lang="en-US" altLang="sr-Latn-RS" smtClean="0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0513" y="1825625"/>
            <a:ext cx="6022975" cy="4351338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smtClean="0"/>
              <a:t>20. godina = 2. desetljeće</a:t>
            </a:r>
            <a:br>
              <a:rPr lang="hr-HR" altLang="sr-Latn-RS" smtClean="0"/>
            </a:br>
            <a:r>
              <a:rPr lang="hr-HR" altLang="sr-Latn-RS" smtClean="0"/>
              <a:t>FAKULTET</a:t>
            </a:r>
            <a:endParaRPr lang="en-US" altLang="sr-Latn-RS" smtClean="0"/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808163"/>
            <a:ext cx="3789362" cy="4351337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30. GODINA = 3. DESETLJEĆE </a:t>
            </a:r>
            <a:endParaRPr lang="en-US" altLang="sr-Latn-RS" smtClean="0"/>
          </a:p>
        </p:txBody>
      </p:sp>
      <p:pic>
        <p:nvPicPr>
          <p:cNvPr id="32771" name="Picture 2" descr="G:\PICTURES\WORK\3. D 13-14\20.12.13. BOŽIĆNI SAJAM\DSC04315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1825625"/>
            <a:ext cx="6673850" cy="4351338"/>
          </a:xfrm>
          <a:noFill/>
        </p:spPr>
      </p:pic>
      <p:pic>
        <p:nvPicPr>
          <p:cNvPr id="2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7350" y="617538"/>
            <a:ext cx="8229600" cy="6000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sz="2700" smtClean="0">
                <a:solidFill>
                  <a:srgbClr val="7030A0"/>
                </a:solidFill>
                <a:latin typeface="Comic Sans MS" panose="030F0702030302020204" pitchFamily="66" charset="0"/>
              </a:rPr>
              <a:t>Pogledaj što se otprilike događalo u tvom životu u jednom desetljeću.</a:t>
            </a:r>
          </a:p>
          <a:p>
            <a:pPr algn="ctr" eaLnBrk="1" hangingPunct="1">
              <a:buFontTx/>
              <a:buNone/>
            </a:pPr>
            <a:r>
              <a:rPr lang="hr-HR" altLang="sr-Latn-RS" sz="2700" smtClean="0">
                <a:solidFill>
                  <a:srgbClr val="FF0000"/>
                </a:solidFill>
                <a:latin typeface="Comic Sans MS" panose="030F0702030302020204" pitchFamily="66" charset="0"/>
              </a:rPr>
              <a:t>	1., 2. i 3. godina života</a:t>
            </a:r>
          </a:p>
          <a:p>
            <a:pPr eaLnBrk="1" hangingPunct="1">
              <a:buFontTx/>
              <a:buNone/>
            </a:pPr>
            <a:r>
              <a:rPr lang="hr-HR" altLang="sr-Latn-RS" sz="2700" smtClean="0">
                <a:solidFill>
                  <a:srgbClr val="7030A0"/>
                </a:solidFill>
                <a:latin typeface="Comic Sans MS" panose="030F0702030302020204" pitchFamily="66" charset="0"/>
              </a:rPr>
              <a:t>	</a:t>
            </a:r>
          </a:p>
          <a:p>
            <a:pPr eaLnBrk="1" hangingPunct="1">
              <a:buFontTx/>
              <a:buNone/>
            </a:pPr>
            <a:endParaRPr lang="hr-HR" altLang="sr-Latn-RS" sz="270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sr-Latn-RS" sz="270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sr-Latn-RS" sz="270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sr-Latn-RS" sz="270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sr-Latn-RS" sz="270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hr-HR" altLang="sr-Latn-RS" sz="270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sr-Latn-RS" sz="2700" smtClean="0">
                <a:solidFill>
                  <a:srgbClr val="7030A0"/>
                </a:solidFill>
                <a:latin typeface="Comic Sans MS" panose="030F0702030302020204" pitchFamily="66" charset="0"/>
              </a:rPr>
              <a:t>Učiš sjediti, hodati, govoriti, samostalno jesti, igrati se.</a:t>
            </a:r>
            <a:endParaRPr lang="hr-HR" altLang="sr-Latn-RS" smtClean="0"/>
          </a:p>
        </p:txBody>
      </p:sp>
      <p:pic>
        <p:nvPicPr>
          <p:cNvPr id="512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2595563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2709863"/>
            <a:ext cx="16589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2381250"/>
            <a:ext cx="12287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00125" y="428625"/>
            <a:ext cx="700087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27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4., 5. i 6. godina života</a:t>
            </a:r>
          </a:p>
          <a:p>
            <a:pPr eaLnBrk="1" hangingPunct="1"/>
            <a:r>
              <a:rPr lang="hr-HR" altLang="sr-Latn-RS" sz="2700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Krećeš u vrtić, igraš se s prijateljima, učiš  </a:t>
            </a:r>
          </a:p>
          <a:p>
            <a:pPr eaLnBrk="1" hangingPunct="1"/>
            <a:r>
              <a:rPr lang="hr-HR" altLang="sr-Latn-RS" sz="2700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priče, gledaš slikovnice.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267075"/>
            <a:ext cx="131921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371975"/>
            <a:ext cx="2617788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11413"/>
            <a:ext cx="2005013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357188"/>
            <a:ext cx="82486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7., 8. i 9. godina života </a:t>
            </a:r>
          </a:p>
          <a:p>
            <a:pPr eaLnBrk="1" hangingPunct="1"/>
            <a:r>
              <a:rPr lang="hr-HR" altLang="sr-Latn-RS" sz="2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Krećeš u 1. r., čitaš, pišeš, računaš, upoznaješ okolinu, ideš u 2. pa u 3. r.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00113" y="6010275"/>
            <a:ext cx="65516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r-HR" altLang="sr-Latn-RS" sz="2600">
                <a:solidFill>
                  <a:srgbClr val="CC12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godina</a:t>
            </a:r>
            <a:r>
              <a:rPr lang="hr-HR" altLang="sr-Latn-RS" sz="2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bit ćeš u 4. r.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2322513"/>
            <a:ext cx="38354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608" y="1919953"/>
            <a:ext cx="8651630" cy="91439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7030A0"/>
                </a:solidFill>
                <a:latin typeface="+mn-lt"/>
              </a:rPr>
              <a:t>Godine se broje  od nadnevka  rođenja.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2125" y="2771775"/>
            <a:ext cx="788988" cy="5762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0.</a:t>
            </a:r>
            <a:endParaRPr lang="hr-HR" sz="2400" b="1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 rot="5400000">
            <a:off x="507206" y="3713957"/>
            <a:ext cx="746125" cy="14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77938" y="2768600"/>
            <a:ext cx="787400" cy="5778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1.</a:t>
            </a:r>
            <a:endParaRPr lang="hr-HR" sz="2400" b="1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050132" y="3950494"/>
            <a:ext cx="1268412" cy="31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78038" y="2771775"/>
            <a:ext cx="777875" cy="585788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2.</a:t>
            </a:r>
            <a:endParaRPr lang="hr-HR" sz="2400" b="1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037556" y="3739357"/>
            <a:ext cx="746125" cy="14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851150" y="2767013"/>
            <a:ext cx="777875" cy="585787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3.</a:t>
            </a:r>
            <a:endParaRPr lang="hr-HR" sz="2400" b="1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rot="5400000">
            <a:off x="2621757" y="3953668"/>
            <a:ext cx="1219200" cy="174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51250" y="2778125"/>
            <a:ext cx="777875" cy="5778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4.</a:t>
            </a:r>
            <a:endParaRPr lang="hr-HR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3652044" y="3723482"/>
            <a:ext cx="746125" cy="142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449763" y="2770188"/>
            <a:ext cx="755650" cy="58261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5.</a:t>
            </a:r>
            <a:endParaRPr lang="hr-HR" sz="2400" b="1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rot="5400000">
            <a:off x="4162425" y="3979863"/>
            <a:ext cx="1292225" cy="38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35575" y="2770188"/>
            <a:ext cx="755650" cy="58261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6.</a:t>
            </a:r>
            <a:endParaRPr lang="hr-HR" sz="2400" b="1" dirty="0"/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5183981" y="3733007"/>
            <a:ext cx="746125" cy="14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07100" y="2771775"/>
            <a:ext cx="754063" cy="576263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7.</a:t>
            </a:r>
            <a:endParaRPr lang="hr-HR" sz="2400" b="1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5770563" y="3976687"/>
            <a:ext cx="1225550" cy="222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778625" y="2768600"/>
            <a:ext cx="754063" cy="5778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</a:rPr>
              <a:t>8.</a:t>
            </a:r>
            <a:endParaRPr lang="hr-HR" sz="2400" b="1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6828631" y="3718719"/>
            <a:ext cx="746125" cy="14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8299450" y="2489200"/>
            <a:ext cx="844550" cy="11699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6947" y="492369"/>
            <a:ext cx="8651630" cy="91439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7030A0"/>
                </a:solidFill>
                <a:latin typeface="+mn-lt"/>
              </a:rPr>
              <a:t>Vremenski  slijed  događaja.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6225" y="4216400"/>
            <a:ext cx="127635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2011. 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125538" y="4665663"/>
            <a:ext cx="127635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2012. 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93888" y="4216400"/>
            <a:ext cx="127793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2013. g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95663" y="4221163"/>
            <a:ext cx="127793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2015. 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90800" y="4678363"/>
            <a:ext cx="127793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2014. 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216400" y="4664075"/>
            <a:ext cx="127793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2016. 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986338" y="4230688"/>
            <a:ext cx="127635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2017. 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813425" y="4664075"/>
            <a:ext cx="127635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2018. g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596063" y="4202113"/>
            <a:ext cx="127793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2019. g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526338" y="2770188"/>
            <a:ext cx="754062" cy="58261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>
                <a:solidFill>
                  <a:schemeClr val="tx1"/>
                </a:solidFill>
              </a:rPr>
              <a:t>9.</a:t>
            </a:r>
            <a:endParaRPr lang="hr-HR" sz="2400" b="1" dirty="0"/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7301706" y="3940969"/>
            <a:ext cx="1223963" cy="222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329488" y="4657725"/>
            <a:ext cx="127793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tx1"/>
                </a:solidFill>
                <a:latin typeface="Arial Narrow" pitchFamily="34" charset="0"/>
              </a:rPr>
              <a:t>2020. g</a:t>
            </a:r>
          </a:p>
        </p:txBody>
      </p:sp>
      <p:pic>
        <p:nvPicPr>
          <p:cNvPr id="5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800" decel="10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6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2" grpId="0" animBg="1"/>
      <p:bldP spid="38" grpId="0" animBg="1"/>
      <p:bldP spid="50" grpId="0"/>
      <p:bldP spid="51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3" grpId="0" animBg="1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96947" y="492369"/>
            <a:ext cx="8651630" cy="91439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7030A0"/>
                </a:solidFill>
                <a:latin typeface="+mn-lt"/>
              </a:rPr>
              <a:t>Vremenski  slijed  događaja.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55725" y="3114675"/>
            <a:ext cx="1149350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2011. g</a:t>
            </a:r>
          </a:p>
        </p:txBody>
      </p:sp>
      <p:cxnSp>
        <p:nvCxnSpPr>
          <p:cNvPr id="53" name="Straight Connector 52"/>
          <p:cNvCxnSpPr/>
          <p:nvPr/>
        </p:nvCxnSpPr>
        <p:spPr>
          <a:xfrm rot="5400000">
            <a:off x="1606550" y="2828926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77825" y="2825750"/>
            <a:ext cx="8128000" cy="1905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2114550" y="2825751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2665412" y="2825751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1879600" y="3384550"/>
            <a:ext cx="1149350" cy="261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2012. g</a:t>
            </a:r>
          </a:p>
        </p:txBody>
      </p:sp>
      <p:cxnSp>
        <p:nvCxnSpPr>
          <p:cNvPr id="83" name="Straight Connector 82"/>
          <p:cNvCxnSpPr/>
          <p:nvPr/>
        </p:nvCxnSpPr>
        <p:spPr>
          <a:xfrm rot="5400000">
            <a:off x="3202782" y="2839244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3739356" y="2853532"/>
            <a:ext cx="5000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4279106" y="2853532"/>
            <a:ext cx="5000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6995319" y="2867819"/>
            <a:ext cx="5000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4832350" y="2854326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5355431" y="2853532"/>
            <a:ext cx="5000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5911850" y="2851151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>
            <a:off x="6419850" y="2854326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>
            <a:off x="1050925" y="2813051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525462" y="2827338"/>
            <a:ext cx="498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2390775" y="3117850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2013. g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992438" y="3333750"/>
            <a:ext cx="1150937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2014. g</a:t>
            </a:r>
          </a:p>
        </p:txBody>
      </p:sp>
      <p:sp>
        <p:nvSpPr>
          <p:cNvPr id="97" name="Rectangle 96"/>
          <p:cNvSpPr/>
          <p:nvPr/>
        </p:nvSpPr>
        <p:spPr>
          <a:xfrm>
            <a:off x="3468688" y="3135313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2015. g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038600" y="3375025"/>
            <a:ext cx="1150938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2016. g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543425" y="3125788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2017. g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099050" y="3341688"/>
            <a:ext cx="1150938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2018. g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670550" y="3168650"/>
            <a:ext cx="1150938" cy="23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2019. g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6184900" y="3357563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2020. g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697663" y="3105150"/>
            <a:ext cx="1149350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rgbClr val="FFFFFF"/>
                </a:solidFill>
                <a:latin typeface="Agency FB" pitchFamily="34" charset="0"/>
              </a:rPr>
              <a:t>2016. g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808038" y="3316288"/>
            <a:ext cx="1149350" cy="296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2010. g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204788" y="3108325"/>
            <a:ext cx="1150937" cy="2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1600" b="1" dirty="0">
                <a:solidFill>
                  <a:schemeClr val="tx1"/>
                </a:solidFill>
                <a:latin typeface="Agency FB" pitchFamily="34" charset="0"/>
              </a:rPr>
              <a:t>2009. g</a:t>
            </a:r>
          </a:p>
        </p:txBody>
      </p:sp>
      <p:sp>
        <p:nvSpPr>
          <p:cNvPr id="106" name="Rectangle 3"/>
          <p:cNvSpPr txBox="1">
            <a:spLocks noChangeArrowheads="1"/>
          </p:cNvSpPr>
          <p:nvPr/>
        </p:nvSpPr>
        <p:spPr>
          <a:xfrm>
            <a:off x="279400" y="3889375"/>
            <a:ext cx="8229600" cy="8763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b="1" kern="0" dirty="0">
                <a:solidFill>
                  <a:srgbClr val="004D86"/>
                </a:solidFill>
                <a:latin typeface="Comic Sans MS" pitchFamily="66" charset="0"/>
              </a:rPr>
              <a:t>VREMENSKA CRTA</a:t>
            </a:r>
            <a:endParaRPr lang="hr-HR" sz="4400" kern="0" dirty="0">
              <a:solidFill>
                <a:srgbClr val="004D86"/>
              </a:solidFill>
              <a:latin typeface="Comic Sans MS" pitchFamily="66" charset="0"/>
            </a:endParaRPr>
          </a:p>
        </p:txBody>
      </p:sp>
      <p:sp>
        <p:nvSpPr>
          <p:cNvPr id="107" name="Rectangle 3"/>
          <p:cNvSpPr txBox="1">
            <a:spLocks noChangeArrowheads="1"/>
          </p:cNvSpPr>
          <p:nvPr/>
        </p:nvSpPr>
        <p:spPr>
          <a:xfrm>
            <a:off x="3478213" y="4572000"/>
            <a:ext cx="1565275" cy="803275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kern="0" dirty="0">
                <a:latin typeface="Comic Sans MS" pitchFamily="66" charset="0"/>
              </a:rPr>
              <a:t>ili</a:t>
            </a:r>
            <a:r>
              <a:rPr lang="hr-HR" sz="4400" u="sng" kern="0" dirty="0">
                <a:latin typeface="Comic Sans MS" pitchFamily="66" charset="0"/>
              </a:rPr>
              <a:t> 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hr-HR" sz="4400" u="sng" kern="0" dirty="0">
              <a:solidFill>
                <a:srgbClr val="CC1204"/>
              </a:solidFill>
              <a:latin typeface="Comic Sans MS" pitchFamily="66" charset="0"/>
            </a:endParaRPr>
          </a:p>
        </p:txBody>
      </p:sp>
      <p:sp>
        <p:nvSpPr>
          <p:cNvPr id="108" name="Rectangle 3"/>
          <p:cNvSpPr txBox="1">
            <a:spLocks noChangeArrowheads="1"/>
          </p:cNvSpPr>
          <p:nvPr/>
        </p:nvSpPr>
        <p:spPr>
          <a:xfrm>
            <a:off x="223838" y="5357813"/>
            <a:ext cx="8229600" cy="876300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r-HR" sz="4400" b="1" kern="0" dirty="0">
                <a:solidFill>
                  <a:srgbClr val="CC1204"/>
                </a:solidFill>
                <a:latin typeface="Comic Sans MS" pitchFamily="66" charset="0"/>
              </a:rPr>
              <a:t>LENTA VREMENA</a:t>
            </a:r>
            <a:endParaRPr lang="hr-HR" sz="4400" kern="0" dirty="0">
              <a:solidFill>
                <a:srgbClr val="CC1204"/>
              </a:solidFill>
              <a:latin typeface="Comic Sans MS" pitchFamily="66" charset="0"/>
            </a:endParaRP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800" decel="100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800" decel="100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800" decel="100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800" decel="10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2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800" decel="100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800" decel="1000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800" decel="1000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decel="10000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153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" grpId="0"/>
      <p:bldP spid="82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 build="p"/>
      <p:bldP spid="107" grpId="0" build="p"/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5567" y="1658696"/>
            <a:ext cx="8651630" cy="91439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7030A0"/>
                </a:solidFill>
                <a:latin typeface="+mn-lt"/>
              </a:rPr>
              <a:t>U koji ćeš razred ići iduće školske godine? </a:t>
            </a:r>
            <a:endParaRPr lang="en-US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Snimljeni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461</Words>
  <Application>Microsoft Office PowerPoint</Application>
  <PresentationFormat>Prikaz na zaslonu (4:3)</PresentationFormat>
  <Paragraphs>114</Paragraphs>
  <Slides>28</Slides>
  <Notes>2</Notes>
  <HiddenSlides>0</HiddenSlides>
  <MMClips>12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28</vt:i4>
      </vt:variant>
    </vt:vector>
  </HeadingPairs>
  <TitlesOfParts>
    <vt:vector size="35" baseType="lpstr">
      <vt:lpstr>Agency FB</vt:lpstr>
      <vt:lpstr>Arial</vt:lpstr>
      <vt:lpstr>Arial Narrow</vt:lpstr>
      <vt:lpstr>Calibri</vt:lpstr>
      <vt:lpstr>Calibri Light</vt:lpstr>
      <vt:lpstr>Comic Sans MS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UČITELJICA GORANKA IMA 30 GODINA.  </vt:lpstr>
      <vt:lpstr>1. desetljeće</vt:lpstr>
      <vt:lpstr>UČENJE SJEDENJA I HODANJA </vt:lpstr>
      <vt:lpstr> 2. GODINA (1992.)</vt:lpstr>
      <vt:lpstr>PowerPoint prezentacija</vt:lpstr>
      <vt:lpstr>3. i 4. godina (1993. i 1994.)</vt:lpstr>
      <vt:lpstr>5. godina (1995.)</vt:lpstr>
      <vt:lpstr>7. godina (1997.)  Polazak u 1. razred</vt:lpstr>
      <vt:lpstr>2. razred</vt:lpstr>
      <vt:lpstr>3. razred</vt:lpstr>
      <vt:lpstr>4. razred = 10 godina = 1 desetljeće</vt:lpstr>
      <vt:lpstr>5. razred</vt:lpstr>
      <vt:lpstr>8. razred (14. godina)</vt:lpstr>
      <vt:lpstr>15. – 18.  godine - SREDNJA ŠKOLA</vt:lpstr>
      <vt:lpstr>20. godina = 2. desetljeće FAKULTET</vt:lpstr>
      <vt:lpstr>30. GODINA = 3. DESETLJEĆE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Antoneta</dc:creator>
  <cp:lastModifiedBy>Nastava</cp:lastModifiedBy>
  <cp:revision>391</cp:revision>
  <dcterms:created xsi:type="dcterms:W3CDTF">2011-01-15T09:06:12Z</dcterms:created>
  <dcterms:modified xsi:type="dcterms:W3CDTF">2020-03-18T10:45:25Z</dcterms:modified>
</cp:coreProperties>
</file>