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080625" cy="7559675"/>
  <p:notesSz cx="7559675" cy="106918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57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c:style val="2"/>
  <c:chart>
    <c:autoTitleDeleted val="1"/>
    <c:plotArea>
      <c:layout>
        <c:manualLayout>
          <c:xMode val="edge"/>
          <c:yMode val="edge"/>
          <c:x val="3.9213170836005985E-2"/>
          <c:y val="9.0009068923821031E-2"/>
          <c:w val="0.8263416720119735"/>
          <c:h val="0.85829806529625141"/>
        </c:manualLayout>
      </c:layout>
      <c:barChart>
        <c:barDir val="col"/>
        <c:grouping val="clustered"/>
        <c:varyColors val="0"/>
        <c:ser>
          <c:idx val="0"/>
          <c:order val="0"/>
          <c:tx>
            <c:v>Column 1</c:v>
          </c:tx>
          <c:spPr>
            <a:solidFill>
              <a:srgbClr val="004586"/>
            </a:solidFill>
            <a:ln>
              <a:noFill/>
            </a:ln>
          </c:spPr>
          <c:invertIfNegative val="0"/>
          <c:cat>
            <c:strLit>
              <c:ptCount val="4"/>
              <c:pt idx="0">
                <c:v>Row 1</c:v>
              </c:pt>
              <c:pt idx="1">
                <c:v>Row 2</c:v>
              </c:pt>
              <c:pt idx="2">
                <c:v>Row 3</c:v>
              </c:pt>
              <c:pt idx="3">
                <c:v>Row 4</c:v>
              </c:pt>
            </c:strLit>
          </c:cat>
          <c:val>
            <c:numLit>
              <c:formatCode>General</c:formatCode>
              <c:ptCount val="4"/>
              <c:pt idx="0">
                <c:v>9.1</c:v>
              </c:pt>
              <c:pt idx="1">
                <c:v>2.4</c:v>
              </c:pt>
              <c:pt idx="2">
                <c:v>3.1</c:v>
              </c:pt>
              <c:pt idx="3">
                <c:v>4.3</c:v>
              </c:pt>
            </c:numLit>
          </c:val>
        </c:ser>
        <c:ser>
          <c:idx val="1"/>
          <c:order val="1"/>
          <c:tx>
            <c:v>Column 2</c:v>
          </c:tx>
          <c:spPr>
            <a:solidFill>
              <a:srgbClr val="FF420E"/>
            </a:solidFill>
            <a:ln>
              <a:noFill/>
            </a:ln>
          </c:spPr>
          <c:invertIfNegative val="0"/>
          <c:cat>
            <c:strLit>
              <c:ptCount val="4"/>
              <c:pt idx="0">
                <c:v>Row 1</c:v>
              </c:pt>
              <c:pt idx="1">
                <c:v>Row 2</c:v>
              </c:pt>
              <c:pt idx="2">
                <c:v>Row 3</c:v>
              </c:pt>
              <c:pt idx="3">
                <c:v>Row 4</c:v>
              </c:pt>
            </c:strLit>
          </c:cat>
          <c:val>
            <c:numLit>
              <c:formatCode>General</c:formatCode>
              <c:ptCount val="4"/>
              <c:pt idx="0">
                <c:v>3.2</c:v>
              </c:pt>
              <c:pt idx="1">
                <c:v>8.8000000000000007</c:v>
              </c:pt>
              <c:pt idx="2">
                <c:v>1.5</c:v>
              </c:pt>
              <c:pt idx="3">
                <c:v>9.02</c:v>
              </c:pt>
            </c:numLit>
          </c:val>
        </c:ser>
        <c:ser>
          <c:idx val="2"/>
          <c:order val="2"/>
          <c:tx>
            <c:v>Column 3</c:v>
          </c:tx>
          <c:spPr>
            <a:solidFill>
              <a:srgbClr val="FFD320"/>
            </a:solidFill>
            <a:ln>
              <a:noFill/>
            </a:ln>
          </c:spPr>
          <c:invertIfNegative val="0"/>
          <c:cat>
            <c:strLit>
              <c:ptCount val="4"/>
              <c:pt idx="0">
                <c:v>Row 1</c:v>
              </c:pt>
              <c:pt idx="1">
                <c:v>Row 2</c:v>
              </c:pt>
              <c:pt idx="2">
                <c:v>Row 3</c:v>
              </c:pt>
              <c:pt idx="3">
                <c:v>Row 4</c:v>
              </c:pt>
            </c:strLit>
          </c:cat>
          <c:val>
            <c:numLit>
              <c:formatCode>General</c:formatCode>
              <c:ptCount val="4"/>
              <c:pt idx="0">
                <c:v>4.54</c:v>
              </c:pt>
              <c:pt idx="1">
                <c:v>9.65</c:v>
              </c:pt>
              <c:pt idx="2">
                <c:v>3.7</c:v>
              </c:pt>
              <c:pt idx="3">
                <c:v>6.2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2884608"/>
        <c:axId val="1692882432"/>
      </c:barChart>
      <c:valAx>
        <c:axId val="1692882432"/>
        <c:scaling>
          <c:orientation val="minMax"/>
        </c:scaling>
        <c:delete val="0"/>
        <c:axPos val="l"/>
        <c:majorGridlines>
          <c:spPr>
            <a:ln>
              <a:solidFill>
                <a:srgbClr val="B3B3B3"/>
              </a:solidFill>
            </a:ln>
          </c:spPr>
        </c:majorGridlines>
        <c:numFmt formatCode="General" sourceLinked="0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sr-Latn-RS"/>
          </a:p>
        </c:txPr>
        <c:crossAx val="1692884608"/>
        <c:crossesAt val="0"/>
        <c:crossBetween val="between"/>
      </c:valAx>
      <c:catAx>
        <c:axId val="1692884608"/>
        <c:scaling>
          <c:orientation val="minMax"/>
        </c:scaling>
        <c:delete val="0"/>
        <c:axPos val="b"/>
        <c:numFmt formatCode="[$-100041A]dd&quot;.&quot;mm&quot;.&quot;yyyy" sourceLinked="0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sr-Latn-RS"/>
          </a:p>
        </c:txPr>
        <c:crossAx val="1692882432"/>
        <c:crossesAt val="0"/>
        <c:auto val="1"/>
        <c:lblAlgn val="ctr"/>
        <c:lblOffset val="100"/>
        <c:noMultiLvlLbl val="0"/>
      </c:catAx>
      <c:spPr>
        <a:noFill/>
        <a:ln>
          <a:solidFill>
            <a:srgbClr val="B3B3B3"/>
          </a:solidFill>
          <a:prstDash val="solid"/>
        </a:ln>
      </c:spPr>
    </c:plotArea>
    <c:legend>
      <c:legendPos val="r"/>
      <c:layout/>
      <c:overlay val="0"/>
      <c:spPr>
        <a:noFill/>
        <a:ln>
          <a:noFill/>
        </a:ln>
      </c:spPr>
      <c:txPr>
        <a:bodyPr/>
        <a:lstStyle/>
        <a:p>
          <a:pPr>
            <a:defRPr sz="1000" b="0"/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3193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12920" y="1027079"/>
            <a:ext cx="4933800" cy="370044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1169640" y="5086800"/>
            <a:ext cx="5226120" cy="4107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16602"/>
      </p:ext>
    </p:extLst>
  </p:cSld>
  <p:clrMap bg1="lt1" tx1="dk1" bg2="lt2" tx2="dk2" accent1="accent1" accent2="accent2" accent3="accent3" accent4="accent4" accent5="accent5" accent6="accent6" hlink="hlink" folHlink="folHlink"/>
  <p:notesStyle>
    <a:lvl1pPr rtl="0" hangingPunct="0">
      <a:tabLst/>
      <a:defRPr lang="en-US" sz="2400" b="0" i="0" u="none" strike="noStrike">
        <a:ln>
          <a:noFill/>
        </a:ln>
        <a:solidFill>
          <a:srgbClr val="000000"/>
        </a:solidFill>
        <a:latin typeface="Thorndale" pitchFamily="18"/>
        <a:cs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54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57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53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14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3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43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78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71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98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698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725" y="700088"/>
            <a:ext cx="2151063" cy="6200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1363" y="700088"/>
            <a:ext cx="6303962" cy="6200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14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573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913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325" y="2138363"/>
            <a:ext cx="4132263" cy="4762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6988" y="2138363"/>
            <a:ext cx="4133850" cy="4762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189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454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245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070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830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845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lum bright="-50000"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Placeholder 2"/>
          <p:cNvSpPr txBox="1">
            <a:spLocks noGrp="1"/>
          </p:cNvSpPr>
          <p:nvPr>
            <p:ph type="title"/>
          </p:nvPr>
        </p:nvSpPr>
        <p:spPr>
          <a:xfrm>
            <a:off x="740879" y="699480"/>
            <a:ext cx="860796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1"/>
          </p:nvPr>
        </p:nvSpPr>
        <p:spPr>
          <a:xfrm>
            <a:off x="822600" y="2137680"/>
            <a:ext cx="8418240" cy="4762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4000" b="1" i="1" u="none" strike="noStrike">
          <a:ln>
            <a:noFill/>
          </a:ln>
          <a:solidFill>
            <a:srgbClr val="99284C"/>
          </a:solidFill>
          <a:latin typeface="Albany" pitchFamily="34"/>
          <a:cs typeface="Arial Unicode MS" pitchFamily="2"/>
        </a:defRPr>
      </a:lvl1pPr>
    </p:titleStyle>
    <p:bodyStyle>
      <a:lvl1pPr marL="0" marR="0" indent="0" algn="l" rtl="0" hangingPunct="0">
        <a:tabLst/>
        <a:defRPr lang="en-US" sz="3200" b="0" i="0" u="none" strike="noStrike">
          <a:ln>
            <a:noFill/>
          </a:ln>
          <a:solidFill>
            <a:srgbClr val="333333"/>
          </a:solidFill>
          <a:latin typeface="Albany" pitchFamily="34"/>
          <a:cs typeface="Arial Unicode MS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 noGrp="1"/>
          </p:cNvSpPr>
          <p:nvPr>
            <p:ph type="subTitle" idx="4294967295"/>
          </p:nvPr>
        </p:nvSpPr>
        <p:spPr>
          <a:xfrm>
            <a:off x="822600" y="2137680"/>
            <a:ext cx="8418240" cy="4763159"/>
          </a:xfrm>
        </p:spPr>
        <p:txBody>
          <a:bodyPr anchor="ctr">
            <a:spAutoFit/>
          </a:bodyPr>
          <a:lstStyle/>
          <a:p>
            <a:pPr lvl="0" algn="ctr"/>
            <a:endParaRPr lang="en-US">
              <a:solidFill>
                <a:srgbClr val="99284C"/>
              </a:solidFill>
            </a:endParaRPr>
          </a:p>
          <a:p>
            <a:pPr lvl="0" algn="ctr"/>
            <a:endParaRPr lang="en-US">
              <a:solidFill>
                <a:srgbClr val="99284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8000" y="1440000"/>
            <a:ext cx="4676400" cy="430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VEGETARIJANSKA PREHRANA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3646" y="525078"/>
            <a:ext cx="7374730" cy="64744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600" b="1" i="0" u="none" strike="noStrike" kern="1200" dirty="0">
                <a:ln>
                  <a:noFill/>
                </a:ln>
                <a:solidFill>
                  <a:srgbClr val="FFFF00"/>
                </a:solidFill>
                <a:latin typeface="Book Antiqua" panose="02040602050305030304" pitchFamily="18" charset="0"/>
                <a:ea typeface="Microsoft YaHei" pitchFamily="2"/>
                <a:cs typeface="Mangal" pitchFamily="2"/>
              </a:rPr>
              <a:t>VEGETARIJANSKA PREHRANA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1294200"/>
            <a:ext cx="8944494" cy="5821496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ong-term G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marL="216000" lvl="0" indent="-360000"/>
            <a:r>
              <a:rPr lang="en-US" sz="4400" dirty="0" err="1">
                <a:solidFill>
                  <a:srgbClr val="CC0066"/>
                </a:solidFill>
                <a:latin typeface="Book Antiqua" pitchFamily="18"/>
              </a:rPr>
              <a:t>Pohani</a:t>
            </a:r>
            <a:r>
              <a:rPr lang="en-US" sz="4400" dirty="0">
                <a:solidFill>
                  <a:srgbClr val="CC0066"/>
                </a:solidFill>
                <a:latin typeface="Book Antiqua" pitchFamily="18"/>
              </a:rPr>
              <a:t> </a:t>
            </a:r>
            <a:r>
              <a:rPr lang="en-US" sz="4400" dirty="0" err="1">
                <a:solidFill>
                  <a:srgbClr val="CC0066"/>
                </a:solidFill>
                <a:latin typeface="Book Antiqua" pitchFamily="18"/>
              </a:rPr>
              <a:t>seitan</a:t>
            </a:r>
            <a:endParaRPr lang="en-US" sz="4400" dirty="0">
              <a:solidFill>
                <a:srgbClr val="CC0066"/>
              </a:solidFill>
              <a:latin typeface="Book Antiqua" pitchFamily="18"/>
            </a:endParaRPr>
          </a:p>
        </p:txBody>
      </p:sp>
      <p:sp>
        <p:nvSpPr>
          <p:cNvPr id="4" name="Subtitle 3"/>
          <p:cNvSpPr txBox="1">
            <a:spLocks noGrp="1"/>
          </p:cNvSpPr>
          <p:nvPr>
            <p:ph type="subTitle" idx="4294967295"/>
          </p:nvPr>
        </p:nvSpPr>
        <p:spPr>
          <a:xfrm>
            <a:off x="720000" y="2137680"/>
            <a:ext cx="8418240" cy="4762799"/>
          </a:xfrm>
        </p:spPr>
        <p:txBody>
          <a:bodyPr anchor="ctr"/>
          <a:lstStyle/>
          <a:p>
            <a:pPr lvl="0" algn="ctr"/>
            <a:r>
              <a:rPr lang="en-US" dirty="0" smtClean="0">
                <a:solidFill>
                  <a:srgbClr val="FFFF99"/>
                </a:solidFill>
                <a:latin typeface="Book Antiqua" pitchFamily="18"/>
              </a:rPr>
              <a:t>.</a:t>
            </a:r>
            <a:endParaRPr lang="en-US" dirty="0">
              <a:solidFill>
                <a:srgbClr val="FFFF99"/>
              </a:solidFill>
              <a:latin typeface="Book Antiqua" pitchFamily="1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99" y="1695796"/>
            <a:ext cx="8961120" cy="53367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0879" y="2502566"/>
            <a:ext cx="839736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/>
            <a:r>
              <a:rPr lang="pl-PL" sz="4000" dirty="0">
                <a:solidFill>
                  <a:srgbClr val="FFFF00"/>
                </a:solidFill>
                <a:latin typeface="Book Antiqua" panose="02040602050305030304" pitchFamily="18" charset="0"/>
              </a:rPr>
              <a:t>Seitan je gluten iz pšenice bogat proteinima</a:t>
            </a:r>
            <a:endParaRPr lang="pl-PL" sz="4000" dirty="0">
              <a:solidFill>
                <a:srgbClr val="99284C"/>
              </a:solidFill>
              <a:latin typeface="Albany"/>
            </a:endParaRPr>
          </a:p>
          <a:p>
            <a:pPr marR="0" algn="ctr"/>
            <a:r>
              <a:rPr lang="hr-HR" sz="4000" dirty="0">
                <a:solidFill>
                  <a:srgbClr val="FFFF00"/>
                </a:solidFill>
                <a:latin typeface="Book Antiqua" panose="02040602050305030304" pitchFamily="18" charset="0"/>
              </a:rPr>
              <a:t>Dobiva se ispiranjem škroba iz brašna </a:t>
            </a:r>
            <a:endParaRPr lang="hr-HR" sz="4000" dirty="0">
              <a:solidFill>
                <a:srgbClr val="99284C"/>
              </a:solidFill>
              <a:latin typeface="Albany"/>
            </a:endParaRPr>
          </a:p>
          <a:p>
            <a:pPr marR="0" algn="ctr"/>
            <a:r>
              <a:rPr lang="hr-HR" sz="4000" dirty="0">
                <a:solidFill>
                  <a:srgbClr val="FFFF00"/>
                </a:solidFill>
                <a:latin typeface="Book Antiqua" panose="02040602050305030304" pitchFamily="18" charset="0"/>
              </a:rPr>
              <a:t>cijelovitog zrna pšenice</a:t>
            </a:r>
            <a:r>
              <a:rPr lang="hr-HR" sz="4000" dirty="0">
                <a:solidFill>
                  <a:srgbClr val="FFFF99"/>
                </a:solidFill>
                <a:latin typeface="Book Antiqua" panose="02040602050305030304" pitchFamily="18" charset="0"/>
              </a:rPr>
              <a:t>.</a:t>
            </a:r>
            <a:endParaRPr lang="hr-HR" sz="4000" dirty="0">
              <a:solidFill>
                <a:srgbClr val="99284C"/>
              </a:solidFill>
              <a:latin typeface="Albany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ustomer Wish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marL="216000" lvl="0" indent="-360000"/>
            <a:r>
              <a:rPr lang="en-US" sz="4400">
                <a:solidFill>
                  <a:srgbClr val="CC0066"/>
                </a:solidFill>
                <a:latin typeface="Book Antiqua" pitchFamily="18"/>
              </a:rPr>
              <a:t>Sojini medaljoni</a:t>
            </a:r>
          </a:p>
        </p:txBody>
      </p:sp>
      <p:graphicFrame>
        <p:nvGraphicFramePr>
          <p:cNvPr id="3" name="Chart Placeholder 2"/>
          <p:cNvGraphicFramePr>
            <a:graphicFrameLocks noGrp="1"/>
          </p:cNvGraphicFramePr>
          <p:nvPr>
            <p:ph type="chart" idx="4294967295"/>
          </p:nvPr>
        </p:nvGraphicFramePr>
        <p:xfrm>
          <a:off x="930600" y="2101680"/>
          <a:ext cx="8418240" cy="4763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91" y="1961640"/>
            <a:ext cx="8796748" cy="51292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93630" y="3586855"/>
            <a:ext cx="83136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600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Soja je bogata proteinima, mineralima</a:t>
            </a:r>
          </a:p>
          <a:p>
            <a:pPr algn="ctr"/>
            <a:r>
              <a:rPr lang="hr-HR" sz="3600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 i vitaminima</a:t>
            </a:r>
          </a:p>
          <a:p>
            <a:pPr algn="ctr"/>
            <a:r>
              <a:rPr lang="hr-HR" sz="3600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Od ostalih proizvoda od soje koristimo sojino mlijeko,</a:t>
            </a:r>
          </a:p>
          <a:p>
            <a:pPr algn="ctr"/>
            <a:r>
              <a:rPr lang="hr-HR" sz="3600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sojine ljuspice,sojino brašno, soja sos.</a:t>
            </a:r>
            <a:endParaRPr lang="hr-HR" sz="3600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ulfilling Customer Nee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 sz="4400" dirty="0" err="1">
                <a:solidFill>
                  <a:srgbClr val="CC0066"/>
                </a:solidFill>
                <a:latin typeface="Book Antiqua" pitchFamily="18"/>
              </a:rPr>
              <a:t>Punjene</a:t>
            </a:r>
            <a:r>
              <a:rPr lang="en-US" sz="4400" dirty="0">
                <a:solidFill>
                  <a:srgbClr val="CC0066"/>
                </a:solidFill>
                <a:latin typeface="Book Antiqua" pitchFamily="18"/>
              </a:rPr>
              <a:t> </a:t>
            </a:r>
            <a:r>
              <a:rPr lang="en-US" sz="4400" dirty="0" err="1">
                <a:solidFill>
                  <a:srgbClr val="CC0066"/>
                </a:solidFill>
                <a:latin typeface="Book Antiqua" pitchFamily="18"/>
              </a:rPr>
              <a:t>tikvice</a:t>
            </a:r>
            <a:r>
              <a:rPr lang="en-US" sz="4400" dirty="0">
                <a:solidFill>
                  <a:srgbClr val="CC0066"/>
                </a:solidFill>
                <a:latin typeface="Book Antiqua" pitchFamily="18"/>
              </a:rPr>
              <a:t> </a:t>
            </a:r>
            <a:r>
              <a:rPr lang="en-US" sz="4400" dirty="0" err="1">
                <a:solidFill>
                  <a:srgbClr val="CC0066"/>
                </a:solidFill>
                <a:latin typeface="Book Antiqua" pitchFamily="18"/>
              </a:rPr>
              <a:t>sa</a:t>
            </a:r>
            <a:r>
              <a:rPr lang="en-US" sz="4400" dirty="0">
                <a:solidFill>
                  <a:srgbClr val="CC0066"/>
                </a:solidFill>
                <a:latin typeface="Book Antiqua" pitchFamily="18"/>
              </a:rPr>
              <a:t> </a:t>
            </a:r>
            <a:r>
              <a:rPr lang="en-US" sz="4400" dirty="0" err="1">
                <a:solidFill>
                  <a:srgbClr val="CC0066"/>
                </a:solidFill>
                <a:latin typeface="Book Antiqua" pitchFamily="18"/>
              </a:rPr>
              <a:t>povrćem</a:t>
            </a:r>
            <a:endParaRPr lang="en-US" sz="4400" dirty="0">
              <a:solidFill>
                <a:srgbClr val="CC0066"/>
              </a:solidFill>
              <a:latin typeface="Book Antiqua" pitchFamily="18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 rot="18000">
            <a:off x="863711" y="2004525"/>
            <a:ext cx="8418240" cy="476315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8" y="2003396"/>
            <a:ext cx="8443066" cy="48071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8799" y="4804756"/>
            <a:ext cx="5872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Vrlo zdrav i lagan obrok.</a:t>
            </a:r>
            <a:endParaRPr lang="hr-HR" sz="4000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st Analy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marL="216000" lvl="0" indent="-360000"/>
            <a:r>
              <a:rPr lang="en-US" sz="4400">
                <a:solidFill>
                  <a:srgbClr val="FF0066"/>
                </a:solidFill>
                <a:latin typeface="Book Antiqua" pitchFamily="18"/>
              </a:rPr>
              <a:t>Tofu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20000" y="2088000"/>
            <a:ext cx="8418240" cy="4763159"/>
          </a:xfrm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7760" y="1650239"/>
            <a:ext cx="8418240" cy="476315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60" y="1650600"/>
            <a:ext cx="8418240" cy="476315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088001"/>
            <a:ext cx="8418239" cy="488951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47404" y="3456673"/>
            <a:ext cx="788046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Tofu je sir od soje.Dobiva se iz sojinog mlijeka.</a:t>
            </a:r>
          </a:p>
          <a:p>
            <a:pPr algn="ctr"/>
            <a:r>
              <a:rPr lang="hr-HR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Bogat je bjelančevinama i vrlo je </a:t>
            </a:r>
            <a:endParaRPr lang="hr-HR" sz="32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hr-HR" sz="3200" dirty="0">
                <a:solidFill>
                  <a:srgbClr val="002060"/>
                </a:solidFill>
                <a:latin typeface="Book Antiqua" panose="02040602050305030304" pitchFamily="18" charset="0"/>
              </a:rPr>
              <a:t>z</a:t>
            </a:r>
            <a:r>
              <a:rPr lang="hr-HR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drav.</a:t>
            </a:r>
            <a:endParaRPr lang="hr-HR" sz="3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marL="216000" lvl="0" indent="-360000"/>
            <a:r>
              <a:rPr lang="en-US" sz="4400">
                <a:solidFill>
                  <a:srgbClr val="FF0066"/>
                </a:solidFill>
                <a:latin typeface="Book Antiqua" pitchFamily="18"/>
              </a:rPr>
              <a:t>Vegetarijanska sarma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20000" y="2088000"/>
            <a:ext cx="8418240" cy="4763159"/>
          </a:xfrm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20000" y="2088360"/>
            <a:ext cx="8418240" cy="4763159"/>
          </a:xfr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087640"/>
            <a:ext cx="8397361" cy="47631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20950" y="2748787"/>
            <a:ext cx="5038725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algn="ctr"/>
            <a:r>
              <a:rPr lang="hr-HR" sz="3600" b="0" i="0" u="none" strike="noStrike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Kod pripreme vegetarijanske sarme uz povrće</a:t>
            </a:r>
            <a:endParaRPr lang="hr-HR" sz="3600" dirty="0">
              <a:solidFill>
                <a:srgbClr val="FFFFFF"/>
              </a:solidFill>
              <a:latin typeface="Mangal" panose="02040503050203030202" pitchFamily="18" charset="0"/>
            </a:endParaRPr>
          </a:p>
          <a:p>
            <a:pPr marR="0" algn="ctr"/>
            <a:r>
              <a:rPr lang="hr-HR" sz="3600" b="0" i="0" u="none" strike="noStrike" baseline="0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 stavljamo sojine ljuspice</a:t>
            </a:r>
            <a:r>
              <a:rPr lang="hr-HR" sz="3200" b="0" i="0" u="none" strike="noStrike" baseline="0" dirty="0" smtClean="0">
                <a:solidFill>
                  <a:srgbClr val="FFFFFF"/>
                </a:solidFill>
                <a:latin typeface="Mangal" panose="02040503050203030202" pitchFamily="18" charset="0"/>
              </a:rPr>
              <a:t>.</a:t>
            </a:r>
            <a:endParaRPr lang="hr-HR" dirty="0">
              <a:solidFill>
                <a:srgbClr val="FFFFFF"/>
              </a:solidFill>
              <a:latin typeface="Mangal" panose="02040503050203030202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trengths and Advan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 sz="4400">
                <a:solidFill>
                  <a:srgbClr val="CC0066"/>
                </a:solidFill>
                <a:latin typeface="Book Antiqua" pitchFamily="18"/>
              </a:rPr>
              <a:t>Popečci od prosa i povrća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930600" y="2220840"/>
            <a:ext cx="8418240" cy="476315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00" y="2220840"/>
            <a:ext cx="8418239" cy="47631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4873" y="4406900"/>
            <a:ext cx="80799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Proso je lako probavljiva žitarica.Sadrži više </a:t>
            </a:r>
          </a:p>
          <a:p>
            <a:pPr algn="ctr"/>
            <a:r>
              <a:rPr lang="hr-HR" sz="3600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željeza od ostalih žitarica.</a:t>
            </a:r>
          </a:p>
          <a:p>
            <a:pPr algn="ctr"/>
            <a:r>
              <a:rPr lang="hr-HR" sz="3600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Ne sadrži gluten.</a:t>
            </a:r>
            <a:endParaRPr lang="hr-HR" sz="3600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ext Steps of 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6" y="515389"/>
            <a:ext cx="9010997" cy="65338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20950" y="3318173"/>
            <a:ext cx="5038725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4800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I za kraj svima po  krišku slasne voćne torte.</a:t>
            </a:r>
          </a:p>
          <a:p>
            <a:pPr algn="ctr"/>
            <a:endParaRPr lang="pl-PL" sz="4800" dirty="0" smtClean="0">
              <a:solidFill>
                <a:srgbClr val="FFFF0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pl-PL" sz="4800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:-)</a:t>
            </a:r>
            <a:endParaRPr lang="hr-HR" sz="4800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s-novelt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../../../../../Program%20Files%20(x86)/OpenOffice%204/share/template/en-US/presnt/prs-novelty.otp</Template>
  <TotalTime>125</TotalTime>
  <Words>124</Words>
  <Application>Microsoft Office PowerPoint</Application>
  <PresentationFormat>Custom</PresentationFormat>
  <Paragraphs>28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 Unicode MS</vt:lpstr>
      <vt:lpstr>Microsoft YaHei</vt:lpstr>
      <vt:lpstr>Albany</vt:lpstr>
      <vt:lpstr>Arial</vt:lpstr>
      <vt:lpstr>Book Antiqua</vt:lpstr>
      <vt:lpstr>Calibri</vt:lpstr>
      <vt:lpstr>Mangal</vt:lpstr>
      <vt:lpstr>Thorndale</vt:lpstr>
      <vt:lpstr>prs-novelty</vt:lpstr>
      <vt:lpstr>PowerPoint Presentation</vt:lpstr>
      <vt:lpstr>Pohani seitan</vt:lpstr>
      <vt:lpstr>Sojini medaljoni</vt:lpstr>
      <vt:lpstr>Punjene tikvice sa povrćem</vt:lpstr>
      <vt:lpstr>Tofu</vt:lpstr>
      <vt:lpstr>Vegetarijanska sarma</vt:lpstr>
      <vt:lpstr>Popečci od prosa i povrća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a New Product</dc:title>
  <dc:creator>Nikola Gjurić</dc:creator>
  <dc:description>General introduction of a new product taking customer wishes into account</dc:description>
  <cp:lastModifiedBy>Nikola Gjurić</cp:lastModifiedBy>
  <cp:revision>15</cp:revision>
  <dcterms:created xsi:type="dcterms:W3CDTF">2015-02-25T17:39:41Z</dcterms:created>
  <dcterms:modified xsi:type="dcterms:W3CDTF">2015-02-25T23:59:37Z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0">
    <vt:lpwstr/>
  </property>
  <property fmtid="{D5CDD505-2E9C-101B-9397-08002B2CF9AE}" pid="3" name="Info 1">
    <vt:lpwstr/>
  </property>
  <property fmtid="{D5CDD505-2E9C-101B-9397-08002B2CF9AE}" pid="4" name="Info 2">
    <vt:lpwstr/>
  </property>
  <property fmtid="{D5CDD505-2E9C-101B-9397-08002B2CF9AE}" pid="5" name="Info 3">
    <vt:lpwstr/>
  </property>
</Properties>
</file>