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9" r:id="rId1"/>
  </p:sldMasterIdLst>
  <p:notesMasterIdLst>
    <p:notesMasterId r:id="rId30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81" r:id="rId11"/>
    <p:sldId id="270" r:id="rId12"/>
    <p:sldId id="271" r:id="rId13"/>
    <p:sldId id="283" r:id="rId14"/>
    <p:sldId id="267" r:id="rId15"/>
    <p:sldId id="279" r:id="rId16"/>
    <p:sldId id="265" r:id="rId17"/>
    <p:sldId id="274" r:id="rId18"/>
    <p:sldId id="266" r:id="rId19"/>
    <p:sldId id="275" r:id="rId20"/>
    <p:sldId id="276" r:id="rId21"/>
    <p:sldId id="277" r:id="rId22"/>
    <p:sldId id="272" r:id="rId23"/>
    <p:sldId id="273" r:id="rId24"/>
    <p:sldId id="269" r:id="rId25"/>
    <p:sldId id="268" r:id="rId26"/>
    <p:sldId id="278" r:id="rId27"/>
    <p:sldId id="28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90AFB-6116-4C04-88A7-105B23D181AC}" type="datetimeFigureOut">
              <a:rPr lang="en-US"/>
              <a:t>6/6/2017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3139F-689A-497B-925A-BD53FE5A77B2}" type="slidenum">
              <a:rPr lang="en-US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687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4682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380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560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444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691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9199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3067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9218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4535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7075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778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4927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398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1792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494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2433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8788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0555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1343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8350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693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87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2360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973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718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149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0556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3139F-689A-497B-925A-BD53FE5A77B2}" type="slidenum">
              <a:rPr lang="en-US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229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74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5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4116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dirty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dirty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601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dirty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66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8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0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8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3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5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1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8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dirty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7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oprivnica.eu/Galerija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0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35.jpeg"/><Relationship Id="rId17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2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gif"/><Relationship Id="rId1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  <p:extLst>
              <p:ext uri="{D42A27DB-BD31-4B8C-83A1-F6EECF244321}">
                <p14:modId xmlns:p14="http://schemas.microsoft.com/office/powerpoint/2010/main" val="2757626576"/>
              </p:ext>
            </p:extLst>
          </p:nvPr>
        </p:nvSpPr>
        <p:spPr>
          <a:xfrm>
            <a:off x="2619375" y="742950"/>
            <a:ext cx="8915400" cy="1430916"/>
          </a:xfrm>
        </p:spPr>
        <p:txBody>
          <a:bodyPr>
            <a:normAutofit/>
          </a:bodyPr>
          <a:lstStyle/>
          <a:p>
            <a:r>
              <a:rPr lang="hr-HR" sz="6000"/>
              <a:t>KOPRIVNICA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  <p:extLst>
              <p:ext uri="{D42A27DB-BD31-4B8C-83A1-F6EECF244321}">
                <p14:modId xmlns:p14="http://schemas.microsoft.com/office/powerpoint/2010/main" val="3823700621"/>
              </p:ext>
            </p:extLst>
          </p:nvPr>
        </p:nvSpPr>
        <p:spPr>
          <a:xfrm>
            <a:off x="2200275" y="2562225"/>
            <a:ext cx="9070975" cy="10564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800"/>
              <a:t>Melani Milišić 8.d</a:t>
            </a:r>
          </a:p>
        </p:txBody>
      </p:sp>
      <p:pic>
        <p:nvPicPr>
          <p:cNvPr id="6" name="Slika 6" descr="koprivnica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84" y="2734747"/>
            <a:ext cx="5766141" cy="3885128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extLst>
              <p:ext uri="{D42A27DB-BD31-4B8C-83A1-F6EECF244321}">
                <p14:modId xmlns:p14="http://schemas.microsoft.com/office/powerpoint/2010/main" val="1652870673"/>
              </p:ext>
            </p:extLst>
          </p:nvPr>
        </p:nvSpPr>
        <p:spPr>
          <a:xfrm>
            <a:off x="1857375" y="5193802"/>
            <a:ext cx="310215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4"/>
              </a:rPr>
              <a:t>SLIKE</a:t>
            </a:r>
          </a:p>
        </p:txBody>
      </p:sp>
    </p:spTree>
    <p:extLst>
      <p:ext uri="{BB962C8B-B14F-4D97-AF65-F5344CB8AC3E}">
        <p14:creationId xmlns:p14="http://schemas.microsoft.com/office/powerpoint/2010/main" val="385510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636504455"/>
              </p:ext>
            </p:extLst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nsolas"/>
                <a:cs typeface="Consolas"/>
              </a:rPr>
              <a:t>CARLSBERG CROATIA</a:t>
            </a:r>
          </a:p>
        </p:txBody>
      </p:sp>
      <p:pic>
        <p:nvPicPr>
          <p:cNvPr id="6" name="Picture 6" descr="carlsberg_proizvod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3" y="1358139"/>
            <a:ext cx="4108440" cy="3337686"/>
          </a:xfrm>
          <a:prstGeom prst="rect">
            <a:avLst/>
          </a:prstGeom>
        </p:spPr>
      </p:pic>
      <p:pic>
        <p:nvPicPr>
          <p:cNvPr id="8" name="Picture 8" descr="Panonska_pivova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323" y="180975"/>
            <a:ext cx="2743200" cy="1314450"/>
          </a:xfrm>
          <a:prstGeom prst="rect">
            <a:avLst/>
          </a:prstGeom>
        </p:spPr>
      </p:pic>
      <p:pic>
        <p:nvPicPr>
          <p:cNvPr id="10" name="Picture 10" descr="Carlsberg-Croatia-Koprivnica-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278" y="2090856"/>
            <a:ext cx="6779213" cy="3300294"/>
          </a:xfrm>
          <a:prstGeom prst="rect">
            <a:avLst/>
          </a:prstGeom>
        </p:spPr>
      </p:pic>
      <p:pic>
        <p:nvPicPr>
          <p:cNvPr id="4" name="Picture 4" descr="carlsber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813" y="4654891"/>
            <a:ext cx="3084196" cy="19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466539219"/>
              </p:ext>
            </p:extLst>
          </p:nvPr>
        </p:nvSpPr>
        <p:spPr/>
        <p:txBody>
          <a:bodyPr/>
          <a:lstStyle/>
          <a:p>
            <a:r>
              <a:rPr lang="en-US" dirty="0"/>
              <a:t>MANIFESTACIJE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659315659"/>
              </p:ext>
            </p:extLst>
          </p:nvPr>
        </p:nvSpPr>
        <p:spPr>
          <a:xfrm>
            <a:off x="1682750" y="1698625"/>
            <a:ext cx="9821863" cy="48555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 err="1"/>
              <a:t>Renesani</a:t>
            </a:r>
            <a:r>
              <a:rPr lang="en-US" sz="3000" dirty="0"/>
              <a:t> festival</a:t>
            </a:r>
          </a:p>
          <a:p>
            <a:r>
              <a:rPr lang="en-US" sz="3000" dirty="0"/>
              <a:t>Podravski motivi</a:t>
            </a:r>
          </a:p>
          <a:p>
            <a:r>
              <a:rPr lang="en-US" sz="3000" dirty="0"/>
              <a:t>Koprivnički fašnik</a:t>
            </a:r>
          </a:p>
          <a:p>
            <a:r>
              <a:rPr lang="en-US" sz="3000" dirty="0"/>
              <a:t>Jagnjedovačka </a:t>
            </a:r>
            <a:r>
              <a:rPr lang="en-US" sz="3000" dirty="0" err="1"/>
              <a:t>legeda</a:t>
            </a:r>
          </a:p>
          <a:p>
            <a:r>
              <a:rPr lang="en-US" sz="3000" dirty="0"/>
              <a:t>Ribolovci svome gradu</a:t>
            </a:r>
          </a:p>
          <a:p>
            <a:r>
              <a:rPr lang="en-US" sz="3000" dirty="0"/>
              <a:t>Predblagdanska događanja(klizalište)</a:t>
            </a:r>
          </a:p>
        </p:txBody>
      </p:sp>
    </p:spTree>
    <p:extLst>
      <p:ext uri="{BB962C8B-B14F-4D97-AF65-F5344CB8AC3E}">
        <p14:creationId xmlns:p14="http://schemas.microsoft.com/office/powerpoint/2010/main" val="329441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1-3.jpg"/>
          <p:cNvPicPr>
            <a:picLocks noChangeAspect="1"/>
          </p:cNvPicPr>
          <p:nvPr/>
        </p:nvPicPr>
        <p:blipFill rotWithShape="1">
          <a:blip r:embed="rId3"/>
          <a:srcRect l="2986" t="2240" r="2986" b="5226"/>
          <a:stretch/>
        </p:blipFill>
        <p:spPr>
          <a:xfrm>
            <a:off x="3152775" y="1976755"/>
            <a:ext cx="3560156" cy="2347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00209453"/>
              </p:ext>
            </p:extLst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Renesansni festival</a:t>
            </a:r>
          </a:p>
        </p:txBody>
      </p:sp>
      <p:pic>
        <p:nvPicPr>
          <p:cNvPr id="4" name="Picture 4" descr="9d7d32da90fa2d12bea02f0c361f04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325" y="4535488"/>
            <a:ext cx="3550135" cy="2033587"/>
          </a:xfrm>
          <a:prstGeom prst="rect">
            <a:avLst/>
          </a:prstGeom>
        </p:spPr>
      </p:pic>
      <p:pic>
        <p:nvPicPr>
          <p:cNvPr id="6" name="Picture 6" descr="koprivnica-renesansni-festiv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307" y="1857375"/>
            <a:ext cx="5354298" cy="2675449"/>
          </a:xfrm>
          <a:prstGeom prst="rect">
            <a:avLst/>
          </a:prstGeom>
        </p:spPr>
      </p:pic>
      <p:pic>
        <p:nvPicPr>
          <p:cNvPr id="8" name="Picture 8" descr="renesansni-festival-0485165049b28a2e7391472baeb12560_head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938" y="4319588"/>
            <a:ext cx="4029075" cy="2241247"/>
          </a:xfrm>
          <a:prstGeom prst="rect">
            <a:avLst/>
          </a:prstGeom>
        </p:spPr>
      </p:pic>
      <p:pic>
        <p:nvPicPr>
          <p:cNvPr id="12" name="Picture 12" descr="10922759_1609409969280478_2888107122078941131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550" y="77770"/>
            <a:ext cx="2743200" cy="1828800"/>
          </a:xfrm>
          <a:prstGeom prst="rect">
            <a:avLst/>
          </a:prstGeom>
        </p:spPr>
      </p:pic>
      <p:pic>
        <p:nvPicPr>
          <p:cNvPr id="14" name="Picture 14" descr="image000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84" y="4277084"/>
            <a:ext cx="3851066" cy="2309064"/>
          </a:xfrm>
          <a:prstGeom prst="rect">
            <a:avLst/>
          </a:prstGeom>
        </p:spPr>
      </p:pic>
      <p:pic>
        <p:nvPicPr>
          <p:cNvPr id="16" name="Picture 16" descr="Renesansni-festival-u-Koprivnici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685" y="1941060"/>
            <a:ext cx="3506340" cy="23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v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252413"/>
            <a:ext cx="9771416" cy="62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840756561"/>
              </p:ext>
            </p:extLst>
          </p:nvPr>
        </p:nvSpPr>
        <p:spPr/>
        <p:txBody>
          <a:bodyPr/>
          <a:lstStyle/>
          <a:p>
            <a:r>
              <a:rPr lang="en-US" dirty="0"/>
              <a:t>JVP-Koprivnica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993892297"/>
              </p:ext>
            </p:extLst>
          </p:nvPr>
        </p:nvSpPr>
        <p:spPr>
          <a:xfrm>
            <a:off x="1114425" y="1657350"/>
            <a:ext cx="10711374" cy="42132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Javna vatrogasna postrojba Grada Koprivnice</a:t>
            </a:r>
          </a:p>
          <a:p>
            <a:r>
              <a:rPr lang="en-US" sz="3000" dirty="0"/>
              <a:t>Osnovano je dobrovoljno vatrogasno društvo prije 130g</a:t>
            </a:r>
          </a:p>
          <a:p>
            <a:r>
              <a:rPr lang="en-US" sz="3000" dirty="0"/>
              <a:t>Osim redovne vatrogasne djelatnosti </a:t>
            </a:r>
          </a:p>
          <a:p>
            <a:pPr marL="0" indent="0">
              <a:buNone/>
            </a:pPr>
            <a:r>
              <a:rPr lang="en-US" sz="3000" dirty="0"/>
              <a:t> vatrogasci po potrebi pružaju</a:t>
            </a:r>
            <a:endParaRPr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000" dirty="0"/>
              <a:t> I druge usluge</a:t>
            </a:r>
            <a:endParaRPr dirty="0">
              <a:solidFill>
                <a:schemeClr val="tx1"/>
              </a:solidFill>
            </a:endParaRP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4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14300"/>
            <a:ext cx="1880597" cy="1924110"/>
          </a:xfrm>
          <a:prstGeom prst="rect">
            <a:avLst/>
          </a:prstGeom>
        </p:spPr>
      </p:pic>
      <p:pic>
        <p:nvPicPr>
          <p:cNvPr id="8" name="Picture 8" descr="dv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910" y="3061336"/>
            <a:ext cx="2516490" cy="3434714"/>
          </a:xfrm>
          <a:prstGeom prst="rect">
            <a:avLst/>
          </a:prstGeom>
        </p:spPr>
      </p:pic>
      <p:pic>
        <p:nvPicPr>
          <p:cNvPr id="10" name="Picture 10" descr="toranj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0" y="4448175"/>
            <a:ext cx="3650042" cy="21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2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578433729"/>
              </p:ext>
            </p:extLst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CENTAR </a:t>
            </a:r>
            <a:r>
              <a:rPr lang="en-US" dirty="0" err="1">
                <a:latin typeface="Georgia"/>
              </a:rPr>
              <a:t>KOPRIVNICE</a:t>
            </a:r>
          </a:p>
        </p:txBody>
      </p:sp>
      <p:pic>
        <p:nvPicPr>
          <p:cNvPr id="4" name="Picture 4" descr="koprivnica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1476375"/>
            <a:ext cx="3971086" cy="2670437"/>
          </a:xfrm>
          <a:prstGeom prst="rect">
            <a:avLst/>
          </a:prstGeom>
        </p:spPr>
      </p:pic>
      <p:pic>
        <p:nvPicPr>
          <p:cNvPr id="6" name="Picture 6" descr="koprivni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639" y="1476375"/>
            <a:ext cx="3574761" cy="2681865"/>
          </a:xfrm>
          <a:prstGeom prst="rect">
            <a:avLst/>
          </a:prstGeom>
        </p:spPr>
      </p:pic>
      <p:pic>
        <p:nvPicPr>
          <p:cNvPr id="8" name="Picture 8" descr="koprivnica-centar-fonta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010" y="4165600"/>
            <a:ext cx="3711903" cy="2489200"/>
          </a:xfrm>
          <a:prstGeom prst="rect">
            <a:avLst/>
          </a:prstGeom>
        </p:spPr>
      </p:pic>
      <p:pic>
        <p:nvPicPr>
          <p:cNvPr id="10" name="Picture 10" descr="large_1351239762grad_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0" y="4164941"/>
            <a:ext cx="4349108" cy="2504919"/>
          </a:xfrm>
          <a:prstGeom prst="rect">
            <a:avLst/>
          </a:prstGeom>
        </p:spPr>
      </p:pic>
      <p:pic>
        <p:nvPicPr>
          <p:cNvPr id="12" name="Picture 12" descr="12215635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14" y="1579766"/>
            <a:ext cx="3423935" cy="25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9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1553441089"/>
              </p:ext>
            </p:extLst>
          </p:nvPr>
        </p:nvSpPr>
        <p:spPr/>
        <p:txBody>
          <a:bodyPr/>
          <a:lstStyle/>
          <a:p>
            <a:r>
              <a:rPr lang="en-US" dirty="0"/>
              <a:t>ZANIMLJIVOSTI I ZNAMENITOSTI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4130239454"/>
              </p:ext>
            </p:extLst>
          </p:nvPr>
        </p:nvSpPr>
        <p:spPr>
          <a:xfrm>
            <a:off x="1436688" y="1643063"/>
            <a:ext cx="10105710" cy="44199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Zaštitnik - Sveti Nikola </a:t>
            </a:r>
            <a:r>
              <a:rPr lang="en-US" sz="3000" dirty="0" err="1"/>
              <a:t>biskup</a:t>
            </a:r>
          </a:p>
          <a:p>
            <a:r>
              <a:rPr lang="en-US" sz="3000" dirty="0"/>
              <a:t>Grad Koprivnica obuhvaća 9 naselja</a:t>
            </a:r>
          </a:p>
          <a:p>
            <a:r>
              <a:rPr lang="en-US" sz="3000" dirty="0"/>
              <a:t>Ima svoj grb I svečanu pjesmu</a:t>
            </a:r>
          </a:p>
          <a:p>
            <a:r>
              <a:rPr lang="en-US" sz="3000" dirty="0"/>
              <a:t>NK Slaven Belupo</a:t>
            </a:r>
          </a:p>
          <a:p>
            <a:r>
              <a:rPr lang="en-US" sz="3000" dirty="0"/>
              <a:t>RK Podravka Vegeta</a:t>
            </a:r>
          </a:p>
          <a:p>
            <a:r>
              <a:rPr lang="en-US" sz="3000" dirty="0" err="1">
                <a:solidFill>
                  <a:srgbClr val="464646"/>
                </a:solidFill>
              </a:rPr>
              <a:t>Franjevački</a:t>
            </a:r>
            <a:r>
              <a:rPr lang="en-US" sz="3000" dirty="0">
                <a:solidFill>
                  <a:srgbClr val="464646"/>
                </a:solidFill>
              </a:rPr>
              <a:t> samostan </a:t>
            </a:r>
            <a:r>
              <a:rPr lang="en-US" sz="3000" dirty="0" err="1">
                <a:solidFill>
                  <a:srgbClr val="464646"/>
                </a:solidFill>
              </a:rPr>
              <a:t>i</a:t>
            </a:r>
            <a:r>
              <a:rPr lang="en-US" sz="3000" dirty="0">
                <a:solidFill>
                  <a:srgbClr val="464646"/>
                </a:solidFill>
              </a:rPr>
              <a:t> crkva Sv. Antuna </a:t>
            </a:r>
            <a:r>
              <a:rPr lang="en-US" sz="3000" dirty="0" err="1">
                <a:solidFill>
                  <a:srgbClr val="464646"/>
                </a:solidFill>
              </a:rPr>
              <a:t>Padovanskoga</a:t>
            </a:r>
            <a:endParaRPr lang="en-US" sz="3000" dirty="0" err="1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195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736324024"/>
              </p:ext>
            </p:extLst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Crkva Svetog Nikole</a:t>
            </a:r>
          </a:p>
        </p:txBody>
      </p:sp>
      <p:pic>
        <p:nvPicPr>
          <p:cNvPr id="4" name="Picture 4" descr="220px-Koprivnica_Church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66330" y="571500"/>
            <a:ext cx="4211466" cy="5602452"/>
          </a:xfrm>
          <a:prstGeom prst="rect">
            <a:avLst/>
          </a:prstGeom>
        </p:spPr>
      </p:pic>
      <p:pic>
        <p:nvPicPr>
          <p:cNvPr id="6" name="Picture 6" descr="12243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70038"/>
            <a:ext cx="4253976" cy="3190482"/>
          </a:xfrm>
          <a:prstGeom prst="rect">
            <a:avLst/>
          </a:prstGeom>
        </p:spPr>
      </p:pic>
      <p:pic>
        <p:nvPicPr>
          <p:cNvPr id="8" name="Picture 8" descr="Crkva-Sv.-Nikole-2-680x10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4" y="2524125"/>
            <a:ext cx="27336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extLst>
              <p:ext uri="{D42A27DB-BD31-4B8C-83A1-F6EECF244321}">
                <p14:modId xmlns:p14="http://schemas.microsoft.com/office/powerpoint/2010/main" val="753278636"/>
              </p:ext>
            </p:extLst>
          </p:nvPr>
        </p:nvSpPr>
        <p:spPr>
          <a:xfrm>
            <a:off x="1895475" y="504825"/>
            <a:ext cx="2743200" cy="560153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464646"/>
                </a:solidFill>
              </a:rPr>
              <a:t>KOPRIVNICA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Još uvijek sva blistaš, stara mi damo,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dok gledam Te izdaleka.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Još smrklo se nije, a Ti pališ svjetla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k‘o netko kad nekoga čeka. </a:t>
            </a:r>
            <a:endParaRPr lang="en-US" sz="2000"/>
          </a:p>
          <a:p>
            <a:pPr algn="ctr"/>
            <a:r>
              <a:rPr lang="en-US" sz="2000" i="1" dirty="0">
                <a:solidFill>
                  <a:srgbClr val="464646"/>
                </a:solidFill>
              </a:rPr>
              <a:t>I živim ja opet sve prekrasne čase,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te jedine</a:t>
            </a:r>
            <a:r>
              <a:rPr lang="en-US" sz="2000" b="1" i="1" dirty="0">
                <a:solidFill>
                  <a:srgbClr val="464646"/>
                </a:solidFill>
              </a:rPr>
              <a:t>, </a:t>
            </a:r>
            <a:r>
              <a:rPr lang="en-US" sz="2000" i="1" dirty="0">
                <a:solidFill>
                  <a:srgbClr val="464646"/>
                </a:solidFill>
              </a:rPr>
              <a:t>s Tobom, u sreći,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 err="1">
                <a:solidFill>
                  <a:srgbClr val="464646"/>
                </a:solidFill>
              </a:rPr>
              <a:t>i</a:t>
            </a:r>
            <a:r>
              <a:rPr lang="en-US" sz="2000" i="1" dirty="0">
                <a:solidFill>
                  <a:srgbClr val="464646"/>
                </a:solidFill>
              </a:rPr>
              <a:t> pitam se, uopće da l ‘ znat‘ ćeš tko sam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kad stanem pred Tebe bez riječi. </a:t>
            </a:r>
            <a:endParaRPr sz="2000"/>
          </a:p>
          <a:p>
            <a:pPr algn="ctr"/>
            <a:endParaRPr lang="en-US" i="1" dirty="0">
              <a:solidFill>
                <a:srgbClr val="464646"/>
              </a:solidFill>
            </a:endParaRPr>
          </a:p>
        </p:txBody>
      </p:sp>
      <p:sp>
        <p:nvSpPr>
          <p:cNvPr id="3" name="TextBox 2"/>
          <p:cNvSpPr txBox="1"/>
          <p:nvPr>
            <p:extLst>
              <p:ext uri="{D42A27DB-BD31-4B8C-83A1-F6EECF244321}">
                <p14:modId xmlns:p14="http://schemas.microsoft.com/office/powerpoint/2010/main" val="3364837493"/>
              </p:ext>
            </p:extLst>
          </p:nvPr>
        </p:nvSpPr>
        <p:spPr>
          <a:xfrm>
            <a:off x="8343900" y="504825"/>
            <a:ext cx="2743200" cy="577081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i="1" dirty="0">
                <a:solidFill>
                  <a:srgbClr val="464646"/>
                </a:solidFill>
              </a:rPr>
              <a:t>u snu Svetog Nikole zvona,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100" i="1" dirty="0" err="1">
                <a:solidFill>
                  <a:srgbClr val="464646"/>
                </a:solidFill>
              </a:rPr>
              <a:t>i</a:t>
            </a:r>
            <a:r>
              <a:rPr lang="en-US" sz="2100" i="1" dirty="0">
                <a:solidFill>
                  <a:srgbClr val="464646"/>
                </a:solidFill>
              </a:rPr>
              <a:t> šetao korzom, pa sjeo u parku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100" i="1" dirty="0">
                <a:solidFill>
                  <a:srgbClr val="464646"/>
                </a:solidFill>
              </a:rPr>
              <a:t>na klupu, tu kraj paviljona… </a:t>
            </a:r>
            <a:endParaRPr lang="en-US" sz="2100"/>
          </a:p>
          <a:p>
            <a:pPr algn="ctr"/>
            <a:r>
              <a:rPr lang="en-US" sz="2100" i="1" dirty="0">
                <a:solidFill>
                  <a:srgbClr val="464646"/>
                </a:solidFill>
              </a:rPr>
              <a:t>Al‘ s godinom svakom sve bile su dalje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100" i="1" dirty="0">
                <a:solidFill>
                  <a:srgbClr val="464646"/>
                </a:solidFill>
              </a:rPr>
              <a:t>te ulice drage </a:t>
            </a:r>
            <a:r>
              <a:rPr lang="en-US" sz="2100" i="1" err="1">
                <a:solidFill>
                  <a:srgbClr val="464646"/>
                </a:solidFill>
              </a:rPr>
              <a:t>i</a:t>
            </a:r>
            <a:r>
              <a:rPr lang="en-US" sz="2100" i="1" dirty="0">
                <a:solidFill>
                  <a:srgbClr val="464646"/>
                </a:solidFill>
              </a:rPr>
              <a:t> kuće,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100" i="1" dirty="0">
                <a:solidFill>
                  <a:srgbClr val="464646"/>
                </a:solidFill>
              </a:rPr>
              <a:t>još vidjet ih jednom, hvala im reći,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100" i="1" dirty="0">
                <a:solidFill>
                  <a:srgbClr val="464646"/>
                </a:solidFill>
              </a:rPr>
              <a:t>prevelika želja me vuče</a:t>
            </a:r>
            <a:r>
              <a:rPr lang="en-US" i="1" dirty="0">
                <a:solidFill>
                  <a:srgbClr val="464646"/>
                </a:solidFill>
              </a:rPr>
              <a:t>.</a:t>
            </a:r>
            <a:endParaRPr dirty="0"/>
          </a:p>
          <a:p>
            <a:pPr algn="ctr"/>
            <a:endParaRPr lang="en-US" i="1" dirty="0">
              <a:solidFill>
                <a:srgbClr val="464646"/>
              </a:solidFill>
            </a:endParaRPr>
          </a:p>
          <a:p>
            <a:pPr algn="ctr"/>
            <a:endParaRPr lang="en-US" i="1" dirty="0">
              <a:solidFill>
                <a:srgbClr val="464646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>
            <p:extLst>
              <p:ext uri="{D42A27DB-BD31-4B8C-83A1-F6EECF244321}">
                <p14:modId xmlns:p14="http://schemas.microsoft.com/office/powerpoint/2010/main" val="642148876"/>
              </p:ext>
            </p:extLst>
          </p:nvPr>
        </p:nvSpPr>
        <p:spPr>
          <a:xfrm>
            <a:off x="5086350" y="504825"/>
            <a:ext cx="2743200" cy="59093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464646"/>
                </a:solidFill>
              </a:rPr>
              <a:t>Koprivnica, grade moj, evo se </a:t>
            </a:r>
            <a:r>
              <a:rPr lang="en-US" sz="2000" i="1" dirty="0" err="1">
                <a:solidFill>
                  <a:srgbClr val="464646"/>
                </a:solidFill>
              </a:rPr>
              <a:t>vraćam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sa suzama Tebi u krilo,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zagrli me nježno, na uho mi šapni: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«Predugo Te doma ni bilo». </a:t>
            </a:r>
            <a:endParaRPr lang="en-US" sz="2000"/>
          </a:p>
          <a:p>
            <a:pPr algn="ctr"/>
            <a:r>
              <a:rPr lang="en-US" sz="2000" i="1" dirty="0">
                <a:solidFill>
                  <a:srgbClr val="464646"/>
                </a:solidFill>
              </a:rPr>
              <a:t>Sve kutke mi svoje Ti opet pokaži,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komadić mog srca što kriju.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Za ljude sve drage, u srcu što žive,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en-US" sz="2000" i="1" dirty="0">
                <a:solidFill>
                  <a:srgbClr val="464646"/>
                </a:solidFill>
              </a:rPr>
              <a:t>Ti reci mi gdje sada sniju. </a:t>
            </a:r>
            <a:endParaRPr sz="2000"/>
          </a:p>
          <a:p>
            <a:pPr algn="ctr"/>
            <a:r>
              <a:rPr lang="en-US" sz="2000" i="1" dirty="0">
                <a:solidFill>
                  <a:srgbClr val="464646"/>
                </a:solidFill>
              </a:rPr>
              <a:t>Da znaš samo koliko puta sam čuo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endParaRPr lang="en-US" i="1">
              <a:solidFill>
                <a:srgbClr val="464646"/>
              </a:solidFill>
            </a:endParaRPr>
          </a:p>
        </p:txBody>
      </p:sp>
      <p:pic>
        <p:nvPicPr>
          <p:cNvPr id="5" name="Picture 5" descr="Grb-Grada-232x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04" y="55201"/>
            <a:ext cx="1409083" cy="18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925236509"/>
              </p:ext>
            </p:extLst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NK SLAVEN BELUPO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608758704"/>
              </p:ext>
            </p:extLst>
          </p:nvPr>
        </p:nvSpPr>
        <p:spPr>
          <a:xfrm>
            <a:off x="1625693" y="1755749"/>
            <a:ext cx="9878920" cy="41561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rgbClr val="666666"/>
                </a:solidFill>
                <a:latin typeface="Century Gothic"/>
                <a:ea typeface="Verdana"/>
                <a:cs typeface="Verdana"/>
              </a:rPr>
              <a:t>Prvi nogometni klub na području Koprivnice osnovan je u lipnju </a:t>
            </a:r>
            <a:r>
              <a:rPr lang="en-US" sz="3000" dirty="0" err="1">
                <a:solidFill>
                  <a:srgbClr val="666666"/>
                </a:solidFill>
                <a:latin typeface="Century Gothic"/>
                <a:ea typeface="Verdana"/>
                <a:cs typeface="Verdana"/>
              </a:rPr>
              <a:t>1907. godine</a:t>
            </a:r>
            <a:r>
              <a:rPr lang="en-US" sz="3000" dirty="0">
                <a:solidFill>
                  <a:srgbClr val="666666"/>
                </a:solidFill>
                <a:latin typeface="Century Gothic"/>
                <a:ea typeface="Verdana"/>
                <a:cs typeface="Verdana"/>
              </a:rPr>
              <a:t> </a:t>
            </a:r>
            <a:r>
              <a:rPr lang="en-US" sz="3000" dirty="0" err="1">
                <a:solidFill>
                  <a:srgbClr val="666666"/>
                </a:solidFill>
                <a:latin typeface="Century Gothic"/>
                <a:ea typeface="Verdana"/>
                <a:cs typeface="Verdana"/>
              </a:rPr>
              <a:t>i</a:t>
            </a:r>
            <a:r>
              <a:rPr lang="en-US" sz="3000" dirty="0">
                <a:solidFill>
                  <a:srgbClr val="666666"/>
                </a:solidFill>
                <a:latin typeface="Century Gothic"/>
                <a:ea typeface="Verdana"/>
                <a:cs typeface="Verdana"/>
              </a:rPr>
              <a:t> zvao se Đački nogometni </a:t>
            </a:r>
            <a:endParaRPr lang="en-US" dirty="0">
              <a:solidFill>
                <a:srgbClr val="666666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4" name="Picture 4" descr="Slaven-Koprivnica@2.-other-logo_200x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425" y="150825"/>
            <a:ext cx="1716075" cy="1716075"/>
          </a:xfrm>
          <a:prstGeom prst="rect">
            <a:avLst/>
          </a:prstGeom>
        </p:spPr>
      </p:pic>
      <p:pic>
        <p:nvPicPr>
          <p:cNvPr id="6" name="Picture 6" descr="timthumb2.php_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336" y="3833277"/>
            <a:ext cx="3952652" cy="2663951"/>
          </a:xfrm>
          <a:prstGeom prst="rect">
            <a:avLst/>
          </a:prstGeom>
        </p:spPr>
      </p:pic>
      <p:pic>
        <p:nvPicPr>
          <p:cNvPr id="8" name="Picture 8" descr="151001-slaen-zajednicka-238x17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0" y="3919541"/>
            <a:ext cx="3323084" cy="2488741"/>
          </a:xfrm>
          <a:prstGeom prst="rect">
            <a:avLst/>
          </a:prstGeom>
        </p:spPr>
      </p:pic>
      <p:pic>
        <p:nvPicPr>
          <p:cNvPr id="10" name="Picture 10" descr="orginalan-dres-nk-slaven-belupo-slika-759126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61" y="3832564"/>
            <a:ext cx="3546464" cy="26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767473743"/>
              </p:ext>
            </p:extLst>
          </p:nvPr>
        </p:nvSpPr>
        <p:spPr>
          <a:xfrm>
            <a:off x="2295525" y="428625"/>
            <a:ext cx="8911687" cy="1280890"/>
          </a:xfrm>
        </p:spPr>
        <p:txBody>
          <a:bodyPr/>
          <a:lstStyle/>
          <a:p>
            <a:r>
              <a:rPr lang="hr-HR"/>
              <a:t>OPĆENITO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528704423"/>
              </p:ext>
            </p:extLst>
          </p:nvPr>
        </p:nvSpPr>
        <p:spPr>
          <a:xfrm>
            <a:off x="725488" y="1680179"/>
            <a:ext cx="10779125" cy="47650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800"/>
              <a:t>Nalazi se u Nizinskoj Hrvatskoj</a:t>
            </a:r>
          </a:p>
          <a:p>
            <a:r>
              <a:rPr lang="hr-HR" sz="2800"/>
              <a:t>Županija: Koprivničko-križevačka,ujedno je i središte</a:t>
            </a:r>
          </a:p>
          <a:p>
            <a:r>
              <a:rPr lang="hr-HR" sz="2800"/>
              <a:t>Subregionalan centar</a:t>
            </a:r>
          </a:p>
          <a:p>
            <a:r>
              <a:rPr lang="hr-HR" sz="2800"/>
              <a:t>Spada pod gornjopodravsku-međimursku industrijsku regiju</a:t>
            </a:r>
          </a:p>
          <a:p>
            <a:r>
              <a:rPr lang="hr-HR" sz="2800"/>
              <a:t>Nalazi se u ravničarskoj poljoprivrednoj regiji</a:t>
            </a:r>
            <a:endParaRPr lang="hr-HR" sz="2800" dirty="0"/>
          </a:p>
          <a:p>
            <a:r>
              <a:rPr lang="hr-HR" sz="2800"/>
              <a:t>Ima otprilike 30 854 sanovnika</a:t>
            </a:r>
            <a:endParaRPr lang="hr-HR" sz="2800" dirty="0"/>
          </a:p>
          <a:p>
            <a:endParaRPr lang="hr-HR" sz="2800" dirty="0"/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59098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183415173"/>
              </p:ext>
            </p:extLst>
          </p:nvPr>
        </p:nvSpPr>
        <p:spPr>
          <a:xfrm>
            <a:off x="2686050" y="533400"/>
            <a:ext cx="8911687" cy="1280890"/>
          </a:xfrm>
        </p:spPr>
        <p:txBody>
          <a:bodyPr/>
          <a:lstStyle/>
          <a:p>
            <a:r>
              <a:rPr lang="en-US" dirty="0">
                <a:latin typeface="Georgia"/>
              </a:rPr>
              <a:t>RK PODRAVKA VEGETA</a:t>
            </a:r>
          </a:p>
        </p:txBody>
      </p:sp>
      <p:pic>
        <p:nvPicPr>
          <p:cNvPr id="4" name="Picture 4" descr="27-vegeta-post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993" b="8993"/>
          <a:stretch/>
        </p:blipFill>
        <p:spPr>
          <a:xfrm>
            <a:off x="1085850" y="2971800"/>
            <a:ext cx="5048250" cy="3063481"/>
          </a:xfrm>
          <a:prstGeom prst="rect">
            <a:avLst/>
          </a:prstGeom>
        </p:spPr>
      </p:pic>
      <p:pic>
        <p:nvPicPr>
          <p:cNvPr id="6" name="Picture 6" descr="podravka_ekipa_2010_2011.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717" y="3619500"/>
            <a:ext cx="4836118" cy="2537218"/>
          </a:xfrm>
          <a:prstGeom prst="rect">
            <a:avLst/>
          </a:prstGeom>
        </p:spPr>
      </p:pic>
      <p:pic>
        <p:nvPicPr>
          <p:cNvPr id="8" name="Picture 8" descr="rk_podrav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550" y="133350"/>
            <a:ext cx="1905000" cy="1905000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extLst>
              <p:ext uri="{D42A27DB-BD31-4B8C-83A1-F6EECF244321}">
                <p14:modId xmlns:p14="http://schemas.microsoft.com/office/powerpoint/2010/main" val="1973323249"/>
              </p:ext>
            </p:extLst>
          </p:nvPr>
        </p:nvSpPr>
        <p:spPr>
          <a:xfrm>
            <a:off x="891756" y="1352550"/>
            <a:ext cx="10473380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sz="3000" dirty="0" err="1">
                <a:solidFill>
                  <a:srgbClr val="222222"/>
                </a:solidFill>
                <a:latin typeface="Georgia"/>
                <a:cs typeface="arial"/>
              </a:rPr>
              <a:t>Ženski</a:t>
            </a:r>
            <a:r>
              <a:rPr sz="3000" dirty="0">
                <a:solidFill>
                  <a:srgbClr val="222222"/>
                </a:solidFill>
                <a:latin typeface="Georgia"/>
                <a:cs typeface="arial"/>
              </a:rPr>
              <a:t> rukometni klub Podravka Vegeta hrvatski je klub iz Koprivnice. Najuspješniji je hrvatski ženski rukometni klub od osnivanja hrvatske lige 1992.</a:t>
            </a:r>
            <a:endParaRPr lang="en-US" sz="3000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020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597001938"/>
              </p:ext>
            </p:extLst>
          </p:nvPr>
        </p:nvSpPr>
        <p:spPr/>
        <p:txBody>
          <a:bodyPr/>
          <a:lstStyle/>
          <a:p>
            <a:r>
              <a:rPr lang="en-US" dirty="0" err="1">
                <a:solidFill>
                  <a:srgbClr val="464646"/>
                </a:solidFill>
                <a:latin typeface="Georgia"/>
              </a:rPr>
              <a:t>Franjevački</a:t>
            </a:r>
            <a:r>
              <a:rPr lang="en-US" dirty="0">
                <a:solidFill>
                  <a:srgbClr val="464646"/>
                </a:solidFill>
                <a:latin typeface="Georgia"/>
              </a:rPr>
              <a:t> samostan </a:t>
            </a:r>
            <a:r>
              <a:rPr lang="en-US" dirty="0" err="1">
                <a:solidFill>
                  <a:srgbClr val="464646"/>
                </a:solidFill>
                <a:latin typeface="Georgia"/>
              </a:rPr>
              <a:t>i</a:t>
            </a:r>
            <a:r>
              <a:rPr lang="en-US" dirty="0">
                <a:solidFill>
                  <a:srgbClr val="464646"/>
                </a:solidFill>
                <a:latin typeface="Georgia"/>
              </a:rPr>
              <a:t> crkva Sv. Antuna </a:t>
            </a:r>
            <a:r>
              <a:rPr lang="en-US" dirty="0" err="1">
                <a:solidFill>
                  <a:srgbClr val="464646"/>
                </a:solidFill>
                <a:latin typeface="Georgia"/>
              </a:rPr>
              <a:t>Padovanskoga</a:t>
            </a:r>
            <a:endParaRPr lang="en-US" dirty="0" err="1">
              <a:solidFill>
                <a:schemeClr val="tx1"/>
              </a:solidFill>
              <a:latin typeface="Georgia"/>
            </a:endParaRPr>
          </a:p>
        </p:txBody>
      </p:sp>
      <p:pic>
        <p:nvPicPr>
          <p:cNvPr id="4" name="Picture 4" descr="crkva-sv-antuna-padovanskog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822"/>
          <a:stretch/>
        </p:blipFill>
        <p:spPr>
          <a:xfrm>
            <a:off x="1085850" y="2609850"/>
            <a:ext cx="3441812" cy="3781425"/>
          </a:xfrm>
          <a:prstGeom prst="rect">
            <a:avLst/>
          </a:prstGeom>
        </p:spPr>
      </p:pic>
      <p:pic>
        <p:nvPicPr>
          <p:cNvPr id="6" name="Picture 6" descr="Crkva_sv._Antuna_Bjelov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45" y="2286000"/>
            <a:ext cx="3914538" cy="2935904"/>
          </a:xfrm>
          <a:prstGeom prst="rect">
            <a:avLst/>
          </a:prstGeom>
        </p:spPr>
      </p:pic>
      <p:pic>
        <p:nvPicPr>
          <p:cNvPr id="8" name="Picture 8" descr="dsc031431_1748970744.jpg"/>
          <p:cNvPicPr>
            <a:picLocks noChangeAspect="1"/>
          </p:cNvPicPr>
          <p:nvPr/>
        </p:nvPicPr>
        <p:blipFill rotWithShape="1">
          <a:blip r:embed="rId5"/>
          <a:srcRect l="10589" t="263" r="14921"/>
          <a:stretch/>
        </p:blipFill>
        <p:spPr>
          <a:xfrm>
            <a:off x="8667750" y="2768001"/>
            <a:ext cx="3285337" cy="36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411476452"/>
              </p:ext>
            </p:extLst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Spomenici biciklu</a:t>
            </a:r>
          </a:p>
        </p:txBody>
      </p:sp>
      <p:pic>
        <p:nvPicPr>
          <p:cNvPr id="4" name="Picture 4" descr="Koprivnica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325" y="1466850"/>
            <a:ext cx="4762500" cy="3571875"/>
          </a:xfrm>
          <a:prstGeom prst="rect">
            <a:avLst/>
          </a:prstGeom>
        </p:spPr>
      </p:pic>
      <p:pic>
        <p:nvPicPr>
          <p:cNvPr id="8" name="Picture 8" descr="Muzejbicikala_Koprivnica_msavic-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137" y="1392106"/>
            <a:ext cx="4424638" cy="2903668"/>
          </a:xfrm>
          <a:prstGeom prst="rect">
            <a:avLst/>
          </a:prstGeom>
        </p:spPr>
      </p:pic>
      <p:pic>
        <p:nvPicPr>
          <p:cNvPr id="10" name="Picture 10" descr="Koprivnica-35-150x1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323" y="4409524"/>
            <a:ext cx="2721001" cy="2267501"/>
          </a:xfrm>
          <a:prstGeom prst="rect">
            <a:avLst/>
          </a:prstGeom>
        </p:spPr>
      </p:pic>
      <p:pic>
        <p:nvPicPr>
          <p:cNvPr id="12" name="Picture 12" descr="P3301962-150x12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925" y="4048125"/>
            <a:ext cx="2996832" cy="24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556400373"/>
              </p:ext>
            </p:extLst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Izložba velikih uskrsnih "Pisanica od srca"</a:t>
            </a:r>
          </a:p>
        </p:txBody>
      </p:sp>
      <p:pic>
        <p:nvPicPr>
          <p:cNvPr id="4" name="Picture 4" descr="cropped-HM2_047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0" y="1638300"/>
            <a:ext cx="5708532" cy="3200885"/>
          </a:xfrm>
          <a:prstGeom prst="rect">
            <a:avLst/>
          </a:prstGeom>
        </p:spPr>
      </p:pic>
      <p:pic>
        <p:nvPicPr>
          <p:cNvPr id="6" name="Picture 6" descr="izlozba-pisanica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3278489"/>
            <a:ext cx="5744234" cy="33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1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311063427"/>
              </p:ext>
            </p:extLst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  <a:latin typeface="Georgia"/>
              </a:rPr>
              <a:t>Vila Malančec-muzej grada Koprivnice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00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5850" y="1793770"/>
            <a:ext cx="5167183" cy="3870430"/>
          </a:xfrm>
          <a:prstGeom prst="rect">
            <a:avLst/>
          </a:prstGeom>
        </p:spPr>
      </p:pic>
      <p:pic>
        <p:nvPicPr>
          <p:cNvPr id="6" name="Picture 6" descr="Vila-Malanče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789684"/>
            <a:ext cx="5122899" cy="38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2149861829"/>
              </p:ext>
            </p:extLst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Georgia"/>
                <a:cs typeface="Arial"/>
              </a:rPr>
              <a:t>Park s prepoznatljivim paviljonom I neobičnom skulpturom žene </a:t>
            </a:r>
            <a:endParaRPr lang="en-US" sz="2800" dirty="0">
              <a:latin typeface="Georgia"/>
              <a:cs typeface="Arial"/>
            </a:endParaRPr>
          </a:p>
        </p:txBody>
      </p:sp>
      <p:pic>
        <p:nvPicPr>
          <p:cNvPr id="4" name="Picture 4" descr="paviljon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333"/>
          <a:stretch/>
        </p:blipFill>
        <p:spPr>
          <a:xfrm>
            <a:off x="6896100" y="1571625"/>
            <a:ext cx="3584632" cy="4692310"/>
          </a:xfrm>
          <a:prstGeom prst="rect">
            <a:avLst/>
          </a:prstGeom>
        </p:spPr>
      </p:pic>
      <p:pic>
        <p:nvPicPr>
          <p:cNvPr id="6" name="Picture 6" descr="250px-Paviljon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2428875"/>
            <a:ext cx="4345985" cy="32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638293654"/>
              </p:ext>
            </p:extLst>
          </p:nvPr>
        </p:nvSpPr>
        <p:spPr>
          <a:xfrm>
            <a:off x="1876425" y="190500"/>
            <a:ext cx="8911687" cy="1280890"/>
          </a:xfrm>
        </p:spPr>
        <p:txBody>
          <a:bodyPr/>
          <a:lstStyle/>
          <a:p>
            <a:r>
              <a:rPr lang="en-US" dirty="0" err="1">
                <a:latin typeface="Georgia"/>
              </a:rPr>
              <a:t>ŽELJEZNICA</a:t>
            </a:r>
          </a:p>
        </p:txBody>
      </p:sp>
      <p:pic>
        <p:nvPicPr>
          <p:cNvPr id="4" name="Picture 4" descr="3693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9625" y="3495675"/>
            <a:ext cx="4714875" cy="3124200"/>
          </a:xfrm>
          <a:prstGeom prst="rect">
            <a:avLst/>
          </a:prstGeom>
        </p:spPr>
      </p:pic>
      <p:pic>
        <p:nvPicPr>
          <p:cNvPr id="6" name="Picture 6" descr="250px-KolodvorKoprivnica2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75" y="1038225"/>
            <a:ext cx="4029928" cy="3037970"/>
          </a:xfrm>
          <a:prstGeom prst="rect">
            <a:avLst/>
          </a:prstGeom>
        </p:spPr>
      </p:pic>
      <p:pic>
        <p:nvPicPr>
          <p:cNvPr id="8" name="Picture 8" descr="Screenshot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920" y="3762375"/>
            <a:ext cx="5795500" cy="2475161"/>
          </a:xfrm>
          <a:prstGeom prst="rect">
            <a:avLst/>
          </a:prstGeom>
        </p:spPr>
      </p:pic>
      <p:pic>
        <p:nvPicPr>
          <p:cNvPr id="10" name="Picture 10" descr="3715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1123950"/>
            <a:ext cx="4519494" cy="25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Koprivnica-Trg-kralja-Aleksandra-Zrinski-trg-1938-godine...-655x4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357" y="3937915"/>
            <a:ext cx="3902442" cy="2507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997640441"/>
              </p:ext>
            </p:extLst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KOPRIVNICA NEKADA</a:t>
            </a:r>
          </a:p>
        </p:txBody>
      </p:sp>
      <p:pic>
        <p:nvPicPr>
          <p:cNvPr id="4" name="Picture 4" descr="Franjevački-kompleks-uz-bedeme-oko1900-579x4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75" y="3937915"/>
            <a:ext cx="3498902" cy="2536729"/>
          </a:xfrm>
          <a:prstGeom prst="rect">
            <a:avLst/>
          </a:prstGeom>
        </p:spPr>
      </p:pic>
      <p:pic>
        <p:nvPicPr>
          <p:cNvPr id="6" name="Picture 6" descr="kopc-1909-659x4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48" y="1638143"/>
            <a:ext cx="3309976" cy="2114707"/>
          </a:xfrm>
          <a:prstGeom prst="rect">
            <a:avLst/>
          </a:prstGeom>
        </p:spPr>
      </p:pic>
      <p:pic>
        <p:nvPicPr>
          <p:cNvPr id="8" name="Picture 8" descr="Koprivnica-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5" y="3765992"/>
            <a:ext cx="4254605" cy="2836403"/>
          </a:xfrm>
          <a:prstGeom prst="rect">
            <a:avLst/>
          </a:prstGeom>
        </p:spPr>
      </p:pic>
      <p:pic>
        <p:nvPicPr>
          <p:cNvPr id="10" name="Picture 10" descr="kop-gradski-park-1905-751x42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1651915"/>
            <a:ext cx="4065679" cy="2286944"/>
          </a:xfrm>
          <a:prstGeom prst="rect">
            <a:avLst/>
          </a:prstGeom>
        </p:spPr>
      </p:pic>
      <p:pic>
        <p:nvPicPr>
          <p:cNvPr id="12" name="Picture 12" descr="Koprivnica-Pogled-na-Zrinski-trg-1938-godine...-685x42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8592" y="1598579"/>
            <a:ext cx="3461117" cy="21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1265760885"/>
              </p:ext>
            </p:extLst>
          </p:nvPr>
        </p:nvSpPr>
        <p:spPr>
          <a:xfrm>
            <a:off x="304800" y="46008"/>
            <a:ext cx="8911687" cy="1280890"/>
          </a:xfrm>
        </p:spPr>
        <p:txBody>
          <a:bodyPr/>
          <a:lstStyle/>
          <a:p>
            <a:r>
              <a:rPr lang="en-US" dirty="0"/>
              <a:t>OSTALO</a:t>
            </a:r>
          </a:p>
        </p:txBody>
      </p:sp>
      <p:pic>
        <p:nvPicPr>
          <p:cNvPr id="10" name="Picture 10" descr="Koprivnic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345" y="344335"/>
            <a:ext cx="4689055" cy="5859615"/>
          </a:xfrm>
          <a:prstGeom prst="rect">
            <a:avLst/>
          </a:prstGeom>
        </p:spPr>
      </p:pic>
      <p:pic>
        <p:nvPicPr>
          <p:cNvPr id="14" name="Picture 14" descr="ki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690" y="285122"/>
            <a:ext cx="4349067" cy="6134728"/>
          </a:xfrm>
          <a:prstGeom prst="rect">
            <a:avLst/>
          </a:prstGeom>
        </p:spPr>
      </p:pic>
      <p:pic>
        <p:nvPicPr>
          <p:cNvPr id="8" name="Picture 8" descr="pored_utvrd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688" y="311720"/>
            <a:ext cx="4179441" cy="5803329"/>
          </a:xfrm>
          <a:prstGeom prst="rect">
            <a:avLst/>
          </a:prstGeom>
        </p:spPr>
      </p:pic>
      <p:pic>
        <p:nvPicPr>
          <p:cNvPr id="6" name="Picture 6" descr="DSC_0031-1024x68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1774705"/>
            <a:ext cx="4745720" cy="3167651"/>
          </a:xfrm>
          <a:prstGeom prst="rect">
            <a:avLst/>
          </a:prstGeom>
        </p:spPr>
      </p:pic>
      <p:pic>
        <p:nvPicPr>
          <p:cNvPr id="12" name="Picture 12" descr="PRC-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133" y="1659686"/>
            <a:ext cx="4537993" cy="3401145"/>
          </a:xfrm>
          <a:prstGeom prst="rect">
            <a:avLst/>
          </a:prstGeom>
        </p:spPr>
      </p:pic>
      <p:pic>
        <p:nvPicPr>
          <p:cNvPr id="4" name="Picture 4" descr="cerine-pool-complex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59" y="1786776"/>
            <a:ext cx="4877784" cy="3184527"/>
          </a:xfrm>
          <a:prstGeom prst="rect">
            <a:avLst/>
          </a:prstGeom>
        </p:spPr>
      </p:pic>
      <p:pic>
        <p:nvPicPr>
          <p:cNvPr id="3" name="Picture 4" descr="bazen_koprivnica_cerine1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63" y="1571625"/>
            <a:ext cx="4821237" cy="3488841"/>
          </a:xfrm>
          <a:prstGeom prst="rect">
            <a:avLst/>
          </a:prstGeom>
        </p:spPr>
      </p:pic>
      <p:pic>
        <p:nvPicPr>
          <p:cNvPr id="11" name="Picture 12" descr="jvp_kc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9060" y="506296"/>
            <a:ext cx="4349067" cy="5542041"/>
          </a:xfrm>
          <a:prstGeom prst="rect">
            <a:avLst/>
          </a:prstGeom>
        </p:spPr>
      </p:pic>
      <p:pic>
        <p:nvPicPr>
          <p:cNvPr id="15" name="Picture 15" descr="gradski-stadion-koprivnica-cover-photo-9bfb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070" y="1659686"/>
            <a:ext cx="5029895" cy="3352734"/>
          </a:xfrm>
          <a:prstGeom prst="rect">
            <a:avLst/>
          </a:prstGeom>
        </p:spPr>
      </p:pic>
      <p:pic>
        <p:nvPicPr>
          <p:cNvPr id="17" name="Picture 17" descr="large_1351239762grad_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639" y="1786776"/>
            <a:ext cx="5318886" cy="3066250"/>
          </a:xfrm>
          <a:prstGeom prst="rect">
            <a:avLst/>
          </a:prstGeom>
        </p:spPr>
      </p:pic>
      <p:pic>
        <p:nvPicPr>
          <p:cNvPr id="19" name="Picture 19" descr="Koprivnica17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869" y="1587499"/>
            <a:ext cx="4689055" cy="3523950"/>
          </a:xfrm>
          <a:prstGeom prst="rect">
            <a:avLst/>
          </a:prstGeom>
        </p:spPr>
      </p:pic>
      <p:pic>
        <p:nvPicPr>
          <p:cNvPr id="21" name="Picture 21" descr="Koprivnica15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7064" y="285122"/>
            <a:ext cx="4367960" cy="5839113"/>
          </a:xfrm>
          <a:prstGeom prst="rect">
            <a:avLst/>
          </a:prstGeom>
        </p:spPr>
      </p:pic>
      <p:pic>
        <p:nvPicPr>
          <p:cNvPr id="23" name="Picture 23" descr="Koprivnica20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422" y="1339311"/>
            <a:ext cx="4878991" cy="3657930"/>
          </a:xfrm>
          <a:prstGeom prst="rect">
            <a:avLst/>
          </a:prstGeom>
        </p:spPr>
      </p:pic>
      <p:pic>
        <p:nvPicPr>
          <p:cNvPr id="25" name="Picture 25" descr="Koprivnica10034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388" y="1559304"/>
            <a:ext cx="5009546" cy="3256732"/>
          </a:xfrm>
          <a:prstGeom prst="rect">
            <a:avLst/>
          </a:prstGeom>
        </p:spPr>
      </p:pic>
      <p:pic>
        <p:nvPicPr>
          <p:cNvPr id="27" name="Picture 27" descr="Koprivnica10031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" y="1501119"/>
            <a:ext cx="5104297" cy="33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 descr="regije_danas.gif"/>
          <p:cNvPicPr>
            <a:picLocks noChangeAspect="1"/>
          </p:cNvPicPr>
          <p:nvPr/>
        </p:nvPicPr>
        <p:blipFill rotWithShape="1">
          <a:blip r:embed="rId3"/>
          <a:srcRect l="26143" b="60111"/>
          <a:stretch/>
        </p:blipFill>
        <p:spPr>
          <a:xfrm>
            <a:off x="2815621" y="964770"/>
            <a:ext cx="7353903" cy="3916792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5791200" y="1990725"/>
            <a:ext cx="139700" cy="13938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/>
          <p:cNvSpPr txBox="1"/>
          <p:nvPr>
            <p:extLst>
              <p:ext uri="{D42A27DB-BD31-4B8C-83A1-F6EECF244321}">
                <p14:modId xmlns:p14="http://schemas.microsoft.com/office/powerpoint/2010/main" val="42941924"/>
              </p:ext>
            </p:extLst>
          </p:nvPr>
        </p:nvSpPr>
        <p:spPr>
          <a:xfrm>
            <a:off x="4657725" y="1760687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>
                <a:latin typeface="Gautami"/>
                <a:ea typeface="Gulim"/>
                <a:cs typeface="Gautami"/>
              </a:rPr>
              <a:t>Koprivnica</a:t>
            </a:r>
          </a:p>
        </p:txBody>
      </p:sp>
    </p:spTree>
    <p:extLst>
      <p:ext uri="{BB962C8B-B14F-4D97-AF65-F5344CB8AC3E}">
        <p14:creationId xmlns:p14="http://schemas.microsoft.com/office/powerpoint/2010/main" val="27206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 descr="CroatiaKoprivnica-Krizevci.png"/>
          <p:cNvPicPr>
            <a:picLocks noChangeAspect="1"/>
          </p:cNvPicPr>
          <p:nvPr/>
        </p:nvPicPr>
        <p:blipFill rotWithShape="1">
          <a:blip r:embed="rId3"/>
          <a:srcRect l="19600" b="57760"/>
          <a:stretch/>
        </p:blipFill>
        <p:spPr>
          <a:xfrm>
            <a:off x="2471856" y="713066"/>
            <a:ext cx="8373944" cy="4203421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 flipV="1">
            <a:off x="6153150" y="1651419"/>
            <a:ext cx="125098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trelica: ulijevo 4"/>
          <p:cNvSpPr/>
          <p:nvPr/>
        </p:nvSpPr>
        <p:spPr>
          <a:xfrm rot="1860000">
            <a:off x="6260114" y="2189908"/>
            <a:ext cx="2168920" cy="5539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655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 descr="industrijske-regije_orig.png"/>
          <p:cNvPicPr>
            <a:picLocks noChangeAspect="1"/>
          </p:cNvPicPr>
          <p:nvPr/>
        </p:nvPicPr>
        <p:blipFill rotWithShape="1">
          <a:blip r:embed="rId3"/>
          <a:srcRect l="31322" t="1355" r="144" b="61725"/>
          <a:stretch/>
        </p:blipFill>
        <p:spPr>
          <a:xfrm>
            <a:off x="838200" y="552450"/>
            <a:ext cx="10784469" cy="5670103"/>
          </a:xfrm>
          <a:prstGeom prst="rect">
            <a:avLst/>
          </a:prstGeom>
        </p:spPr>
      </p:pic>
      <p:sp>
        <p:nvSpPr>
          <p:cNvPr id="6" name="Strelica: ulijevo 5"/>
          <p:cNvSpPr/>
          <p:nvPr/>
        </p:nvSpPr>
        <p:spPr>
          <a:xfrm rot="20340000">
            <a:off x="5395824" y="1152525"/>
            <a:ext cx="1799857" cy="6925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" name="Picture 3" descr="hle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1647825"/>
            <a:ext cx="692150" cy="439738"/>
          </a:xfrm>
          <a:prstGeom prst="rect">
            <a:avLst/>
          </a:prstGeom>
        </p:spPr>
      </p:pic>
      <p:pic>
        <p:nvPicPr>
          <p:cNvPr id="5" name="Picture 6" descr="pig767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905250" y="1943100"/>
            <a:ext cx="893755" cy="4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3366977098"/>
              </p:ext>
            </p:extLst>
          </p:nvPr>
        </p:nvSpPr>
        <p:spPr>
          <a:xfrm>
            <a:off x="2628900" y="342900"/>
            <a:ext cx="8911687" cy="1280890"/>
          </a:xfrm>
        </p:spPr>
        <p:txBody>
          <a:bodyPr/>
          <a:lstStyle/>
          <a:p>
            <a:r>
              <a:rPr lang="hr-HR"/>
              <a:t>INDUSTRIJA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195546347"/>
              </p:ext>
            </p:extLst>
          </p:nvPr>
        </p:nvSpPr>
        <p:spPr>
          <a:xfrm>
            <a:off x="1737504" y="1409700"/>
            <a:ext cx="9804400" cy="42322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3000"/>
              <a:t>Najveća i najpoznatija hrvatska prehrambena industrija </a:t>
            </a:r>
            <a:r>
              <a:rPr lang="hr-HR" sz="3000" b="1"/>
              <a:t>Podravka -</a:t>
            </a:r>
            <a:r>
              <a:rPr lang="hr-HR" sz="3000"/>
              <a:t> njezin temelj čini prerada mesa(peradi)</a:t>
            </a:r>
          </a:p>
          <a:p>
            <a:r>
              <a:rPr lang="hr-HR" sz="3000"/>
              <a:t>Posebice važan začin za hranu </a:t>
            </a:r>
            <a:r>
              <a:rPr lang="hr-HR" sz="3000" b="1"/>
              <a:t>Vegeta</a:t>
            </a:r>
            <a:r>
              <a:rPr lang="hr-HR" sz="3000"/>
              <a:t>,Lino...</a:t>
            </a:r>
          </a:p>
          <a:p>
            <a:r>
              <a:rPr lang="hr-HR" sz="3000"/>
              <a:t>Osnovana je 1934.godine</a:t>
            </a:r>
            <a:endParaRPr lang="hr-HR" sz="3000" dirty="0"/>
          </a:p>
        </p:txBody>
      </p:sp>
      <p:pic>
        <p:nvPicPr>
          <p:cNvPr id="8" name="Slika 8" descr="Vege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3743325"/>
            <a:ext cx="3970678" cy="2785205"/>
          </a:xfrm>
          <a:prstGeom prst="rect">
            <a:avLst/>
          </a:prstGeom>
        </p:spPr>
      </p:pic>
      <p:sp>
        <p:nvSpPr>
          <p:cNvPr id="10" name="TekstniOkvir 9"/>
          <p:cNvSpPr txBox="1"/>
          <p:nvPr>
            <p:extLst>
              <p:ext uri="{D42A27DB-BD31-4B8C-83A1-F6EECF244321}">
                <p14:modId xmlns:p14="http://schemas.microsoft.com/office/powerpoint/2010/main" val="2015245978"/>
              </p:ext>
            </p:extLst>
          </p:nvPr>
        </p:nvSpPr>
        <p:spPr>
          <a:xfrm>
            <a:off x="1657350" y="4886325"/>
            <a:ext cx="2743200" cy="129266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6000" dirty="0">
                <a:latin typeface="Arial Black"/>
                <a:cs typeface="Arial"/>
              </a:rPr>
              <a:t>1.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296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 descr="8118772976_9d3906a3a6_b.jpg"/>
          <p:cNvPicPr>
            <a:picLocks noChangeAspect="1"/>
          </p:cNvPicPr>
          <p:nvPr/>
        </p:nvPicPr>
        <p:blipFill rotWithShape="1">
          <a:blip r:embed="rId3"/>
          <a:srcRect l="13019" t="27957" r="-1616" b="9040"/>
          <a:stretch/>
        </p:blipFill>
        <p:spPr>
          <a:xfrm>
            <a:off x="1585823" y="3516570"/>
            <a:ext cx="4352613" cy="3022430"/>
          </a:xfrm>
          <a:prstGeom prst="rect">
            <a:avLst/>
          </a:prstGeom>
        </p:spPr>
      </p:pic>
      <p:pic>
        <p:nvPicPr>
          <p:cNvPr id="4" name="Slika 4" descr="podravka-c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121" y="66675"/>
            <a:ext cx="4489897" cy="2698383"/>
          </a:xfrm>
          <a:prstGeom prst="rect">
            <a:avLst/>
          </a:prstGeom>
        </p:spPr>
      </p:pic>
      <p:pic>
        <p:nvPicPr>
          <p:cNvPr id="6" name="Slika 6" descr="Podravka-Koprivni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329" y="2812079"/>
            <a:ext cx="5763583" cy="3822083"/>
          </a:xfrm>
          <a:prstGeom prst="rect">
            <a:avLst/>
          </a:prstGeom>
        </p:spPr>
      </p:pic>
      <p:pic>
        <p:nvPicPr>
          <p:cNvPr id="8" name="Slika 8" descr="PXL_100512_1691.jpg"/>
          <p:cNvPicPr>
            <a:picLocks noChangeAspect="1"/>
          </p:cNvPicPr>
          <p:nvPr/>
        </p:nvPicPr>
        <p:blipFill rotWithShape="1">
          <a:blip r:embed="rId6"/>
          <a:srcRect b="6860"/>
          <a:stretch/>
        </p:blipFill>
        <p:spPr>
          <a:xfrm>
            <a:off x="1219200" y="123825"/>
            <a:ext cx="5085746" cy="33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9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 descr="brand.gif"/>
          <p:cNvPicPr>
            <a:picLocks noChangeAspect="1"/>
          </p:cNvPicPr>
          <p:nvPr/>
        </p:nvPicPr>
        <p:blipFill rotWithShape="1">
          <a:blip r:embed="rId3"/>
          <a:srcRect l="1310" t="22368" r="-1079" b="11226"/>
          <a:stretch/>
        </p:blipFill>
        <p:spPr>
          <a:xfrm>
            <a:off x="8904633" y="142509"/>
            <a:ext cx="3285599" cy="2186891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260147384"/>
              </p:ext>
            </p:extLst>
          </p:nvPr>
        </p:nvSpPr>
        <p:spPr>
          <a:xfrm>
            <a:off x="1590675" y="1781175"/>
            <a:ext cx="8915400" cy="37784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3000"/>
              <a:t>Jedna od najvećih farmaceutskih industrija-</a:t>
            </a:r>
            <a:r>
              <a:rPr lang="hr-HR" sz="3000" b="1"/>
              <a:t>Belupo</a:t>
            </a:r>
          </a:p>
          <a:p>
            <a:r>
              <a:rPr lang="hr-HR" sz="3000"/>
              <a:t>Proizvodnja</a:t>
            </a:r>
            <a:r>
              <a:rPr lang="hr-HR" sz="3000" b="1"/>
              <a:t> </a:t>
            </a:r>
            <a:r>
              <a:rPr lang="hr-HR" sz="3000"/>
              <a:t>lijekova</a:t>
            </a:r>
            <a:endParaRPr lang="hr-HR" sz="3000" b="1" dirty="0"/>
          </a:p>
          <a:p>
            <a:r>
              <a:rPr lang="hr-HR" sz="3000"/>
              <a:t>1971. Izgrađena prva tvorica lijekova</a:t>
            </a:r>
            <a:endParaRPr lang="hr-HR" sz="3000" dirty="0"/>
          </a:p>
          <a:p>
            <a:endParaRPr lang="hr-HR" sz="3000" b="1" dirty="0"/>
          </a:p>
        </p:txBody>
      </p:sp>
      <p:pic>
        <p:nvPicPr>
          <p:cNvPr id="6" name="Slika 6" descr="HERPLEX-krem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925" y="4238625"/>
            <a:ext cx="3838968" cy="2332367"/>
          </a:xfrm>
          <a:prstGeom prst="rect">
            <a:avLst/>
          </a:prstGeom>
        </p:spPr>
      </p:pic>
      <p:sp>
        <p:nvSpPr>
          <p:cNvPr id="2" name="TextBox 1"/>
          <p:cNvSpPr txBox="1"/>
          <p:nvPr>
            <p:extLst>
              <p:ext uri="{D42A27DB-BD31-4B8C-83A1-F6EECF244321}">
                <p14:modId xmlns:p14="http://schemas.microsoft.com/office/powerpoint/2010/main" val="1265315305"/>
              </p:ext>
            </p:extLst>
          </p:nvPr>
        </p:nvSpPr>
        <p:spPr>
          <a:xfrm>
            <a:off x="1628775" y="4899983"/>
            <a:ext cx="2743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>
                <a:latin typeface="Arial Black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92588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 descr="ibubrofen-belupo-580x2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4248150"/>
            <a:ext cx="4821381" cy="2416131"/>
          </a:xfrm>
          <a:prstGeom prst="rect">
            <a:avLst/>
          </a:prstGeom>
        </p:spPr>
      </p:pic>
      <p:pic>
        <p:nvPicPr>
          <p:cNvPr id="6" name="Slika 6" descr="Lupocet-PACKSv.jpg"/>
          <p:cNvPicPr>
            <a:picLocks noChangeAspect="1"/>
          </p:cNvPicPr>
          <p:nvPr/>
        </p:nvPicPr>
        <p:blipFill rotWithShape="1">
          <a:blip r:embed="rId4"/>
          <a:srcRect r="-740" b="13614"/>
          <a:stretch/>
        </p:blipFill>
        <p:spPr>
          <a:xfrm>
            <a:off x="1057275" y="238125"/>
            <a:ext cx="5123586" cy="2759657"/>
          </a:xfrm>
          <a:prstGeom prst="rect">
            <a:avLst/>
          </a:prstGeom>
        </p:spPr>
      </p:pic>
      <p:pic>
        <p:nvPicPr>
          <p:cNvPr id="8" name="Slika 8" descr="belup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242" y="60512"/>
            <a:ext cx="5407719" cy="4057462"/>
          </a:xfrm>
          <a:prstGeom prst="rect">
            <a:avLst/>
          </a:prstGeom>
        </p:spPr>
      </p:pic>
      <p:pic>
        <p:nvPicPr>
          <p:cNvPr id="10" name="Slika 10" descr="belupo-farmaceuti-0731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09" y="3038475"/>
            <a:ext cx="5556590" cy="34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260</Words>
  <Application>Microsoft Office PowerPoint</Application>
  <PresentationFormat>Widescreen</PresentationFormat>
  <Paragraphs>94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Gulim</vt:lpstr>
      <vt:lpstr>arial</vt:lpstr>
      <vt:lpstr>arial</vt:lpstr>
      <vt:lpstr>Arial Black</vt:lpstr>
      <vt:lpstr>Calibri</vt:lpstr>
      <vt:lpstr>Century Gothic</vt:lpstr>
      <vt:lpstr>Consolas</vt:lpstr>
      <vt:lpstr>Gautami</vt:lpstr>
      <vt:lpstr>Georgia</vt:lpstr>
      <vt:lpstr>Verdana</vt:lpstr>
      <vt:lpstr>Wingdings 3</vt:lpstr>
      <vt:lpstr>Pramen</vt:lpstr>
      <vt:lpstr>KOPRIVNICA</vt:lpstr>
      <vt:lpstr>OPĆENITO</vt:lpstr>
      <vt:lpstr>PowerPoint Presentation</vt:lpstr>
      <vt:lpstr>PowerPoint Presentation</vt:lpstr>
      <vt:lpstr>PowerPoint Presentation</vt:lpstr>
      <vt:lpstr>INDUSTRIJA</vt:lpstr>
      <vt:lpstr>PowerPoint Presentation</vt:lpstr>
      <vt:lpstr>PowerPoint Presentation</vt:lpstr>
      <vt:lpstr>PowerPoint Presentation</vt:lpstr>
      <vt:lpstr>CARLSBERG CROATIA</vt:lpstr>
      <vt:lpstr>MANIFESTACIJE</vt:lpstr>
      <vt:lpstr>Renesansni festival</vt:lpstr>
      <vt:lpstr>PowerPoint Presentation</vt:lpstr>
      <vt:lpstr>JVP-Koprivnica</vt:lpstr>
      <vt:lpstr>CENTAR KOPRIVNICE</vt:lpstr>
      <vt:lpstr>ZANIMLJIVOSTI I ZNAMENITOSTI</vt:lpstr>
      <vt:lpstr>Crkva Svetog Nikole</vt:lpstr>
      <vt:lpstr>PowerPoint Presentation</vt:lpstr>
      <vt:lpstr>NK SLAVEN BELUPO</vt:lpstr>
      <vt:lpstr>RK PODRAVKA VEGETA</vt:lpstr>
      <vt:lpstr>Franjevački samostan i crkva Sv. Antuna Padovanskoga</vt:lpstr>
      <vt:lpstr>Spomenici biciklu</vt:lpstr>
      <vt:lpstr>Izložba velikih uskrsnih "Pisanica od srca"</vt:lpstr>
      <vt:lpstr>Vila Malančec-muzej grada Koprivnice</vt:lpstr>
      <vt:lpstr>Park s prepoznatljivim paviljonom I neobičnom skulpturom žene </vt:lpstr>
      <vt:lpstr>ŽELJEZNICA</vt:lpstr>
      <vt:lpstr>KOPRIVNICA NEKADA</vt:lpstr>
      <vt:lpstr>OSTALO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Topalusic</dc:creator>
  <cp:lastModifiedBy>Topalusic</cp:lastModifiedBy>
  <cp:revision>10</cp:revision>
  <dcterms:created xsi:type="dcterms:W3CDTF">2013-08-01T11:42:09Z</dcterms:created>
  <dcterms:modified xsi:type="dcterms:W3CDTF">2017-06-06T19:14:04Z</dcterms:modified>
</cp:coreProperties>
</file>