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C95DFCF-501C-4621-9827-1D8152B16418}" type="datetimeFigureOut">
              <a:rPr lang="sr-Latn-CS" smtClean="0"/>
              <a:t>28.8.2016</a:t>
            </a:fld>
            <a:endParaRPr lang="hr-HR"/>
          </a:p>
        </p:txBody>
      </p:sp>
      <p:sp>
        <p:nvSpPr>
          <p:cNvPr id="19" name="Footer Placeholder 18"/>
          <p:cNvSpPr>
            <a:spLocks noGrp="1"/>
          </p:cNvSpPr>
          <p:nvPr>
            <p:ph type="ftr" sz="quarter" idx="11"/>
          </p:nvPr>
        </p:nvSpPr>
        <p:spPr/>
        <p:txBody>
          <a:bodyPr/>
          <a:lstStyle/>
          <a:p>
            <a:endParaRPr lang="hr-HR"/>
          </a:p>
        </p:txBody>
      </p:sp>
      <p:sp>
        <p:nvSpPr>
          <p:cNvPr id="27" name="Slide Number Placeholder 26"/>
          <p:cNvSpPr>
            <a:spLocks noGrp="1"/>
          </p:cNvSpPr>
          <p:nvPr>
            <p:ph type="sldNum" sz="quarter" idx="12"/>
          </p:nvPr>
        </p:nvSpPr>
        <p:spPr/>
        <p:txBody>
          <a:bodyPr/>
          <a:lstStyle/>
          <a:p>
            <a:fld id="{264538DC-DE29-4707-A726-E50C7D14F70B}" type="slidenum">
              <a:rPr lang="hr-HR" smtClean="0"/>
              <a:t>‹#›</a:t>
            </a:fld>
            <a:endParaRPr lang="hr-HR"/>
          </a:p>
        </p:txBody>
      </p:sp>
    </p:spTree>
  </p:cSld>
  <p:clrMapOvr>
    <a:overrideClrMapping bg1="dk1" tx1="lt1" bg2="dk2" tx2="lt2" accent1="accent1" accent2="accent2" accent3="accent3" accent4="accent4" accent5="accent5" accent6="accent6" hlink="hlink" folHlink="folHlink"/>
  </p:clrMapOvr>
  <p:transition spd="slow">
    <p:wheel spokes="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95DFCF-501C-4621-9827-1D8152B16418}" type="datetimeFigureOut">
              <a:rPr lang="sr-Latn-CS" smtClean="0"/>
              <a:t>28.8.2016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64538DC-DE29-4707-A726-E50C7D14F70B}" type="slidenum">
              <a:rPr lang="hr-HR" smtClean="0"/>
              <a:t>‹#›</a:t>
            </a:fld>
            <a:endParaRPr lang="hr-HR"/>
          </a:p>
        </p:txBody>
      </p:sp>
    </p:spTree>
  </p:cSld>
  <p:clrMapOvr>
    <a:masterClrMapping/>
  </p:clrMapOvr>
  <p:transition spd="slow">
    <p:wheel spokes="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95DFCF-501C-4621-9827-1D8152B16418}" type="datetimeFigureOut">
              <a:rPr lang="sr-Latn-CS" smtClean="0"/>
              <a:t>28.8.2016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64538DC-DE29-4707-A726-E50C7D14F70B}" type="slidenum">
              <a:rPr lang="hr-HR" smtClean="0"/>
              <a:t>‹#›</a:t>
            </a:fld>
            <a:endParaRPr lang="hr-HR"/>
          </a:p>
        </p:txBody>
      </p:sp>
    </p:spTree>
  </p:cSld>
  <p:clrMapOvr>
    <a:masterClrMapping/>
  </p:clrMapOvr>
  <p:transition spd="slow">
    <p:wheel spokes="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95DFCF-501C-4621-9827-1D8152B16418}" type="datetimeFigureOut">
              <a:rPr lang="sr-Latn-CS" smtClean="0"/>
              <a:t>28.8.2016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64538DC-DE29-4707-A726-E50C7D14F70B}" type="slidenum">
              <a:rPr lang="hr-HR" smtClean="0"/>
              <a:t>‹#›</a:t>
            </a:fld>
            <a:endParaRPr lang="hr-HR"/>
          </a:p>
        </p:txBody>
      </p:sp>
    </p:spTree>
  </p:cSld>
  <p:clrMapOvr>
    <a:masterClrMapping/>
  </p:clrMapOvr>
  <p:transition spd="slow">
    <p:wheel spokes="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C95DFCF-501C-4621-9827-1D8152B16418}" type="datetimeFigureOut">
              <a:rPr lang="sr-Latn-CS" smtClean="0"/>
              <a:t>28.8.2016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64538DC-DE29-4707-A726-E50C7D14F70B}" type="slidenum">
              <a:rPr lang="hr-HR" smtClean="0"/>
              <a:t>‹#›</a:t>
            </a:fld>
            <a:endParaRPr lang="hr-HR"/>
          </a:p>
        </p:txBody>
      </p:sp>
    </p:spTree>
  </p:cSld>
  <p:clrMapOvr>
    <a:overrideClrMapping bg1="dk1" tx1="lt1" bg2="dk2" tx2="lt2" accent1="accent1" accent2="accent2" accent3="accent3" accent4="accent4" accent5="accent5" accent6="accent6" hlink="hlink" folHlink="folHlink"/>
  </p:clrMapOvr>
  <p:transition spd="slow">
    <p:wheel spokes="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95DFCF-501C-4621-9827-1D8152B16418}" type="datetimeFigureOut">
              <a:rPr lang="sr-Latn-CS" smtClean="0"/>
              <a:t>28.8.2016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64538DC-DE29-4707-A726-E50C7D14F70B}" type="slidenum">
              <a:rPr lang="hr-HR" smtClean="0"/>
              <a:t>‹#›</a:t>
            </a:fld>
            <a:endParaRPr lang="hr-HR"/>
          </a:p>
        </p:txBody>
      </p:sp>
    </p:spTree>
  </p:cSld>
  <p:clrMapOvr>
    <a:masterClrMapping/>
  </p:clrMapOvr>
  <p:transition spd="slow">
    <p:wheel spokes="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C95DFCF-501C-4621-9827-1D8152B16418}" type="datetimeFigureOut">
              <a:rPr lang="sr-Latn-CS" smtClean="0"/>
              <a:t>28.8.2016</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264538DC-DE29-4707-A726-E50C7D14F70B}" type="slidenum">
              <a:rPr lang="hr-HR" smtClean="0"/>
              <a:t>‹#›</a:t>
            </a:fld>
            <a:endParaRPr lang="hr-HR"/>
          </a:p>
        </p:txBody>
      </p:sp>
    </p:spTree>
  </p:cSld>
  <p:clrMapOvr>
    <a:masterClrMapping/>
  </p:clrMapOvr>
  <p:transition spd="slow">
    <p:wheel spokes="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C95DFCF-501C-4621-9827-1D8152B16418}" type="datetimeFigureOut">
              <a:rPr lang="sr-Latn-CS" smtClean="0"/>
              <a:t>28.8.2016</a:t>
            </a:fld>
            <a:endParaRPr lang="hr-HR"/>
          </a:p>
        </p:txBody>
      </p:sp>
      <p:sp>
        <p:nvSpPr>
          <p:cNvPr id="8" name="Slide Number Placeholder 7"/>
          <p:cNvSpPr>
            <a:spLocks noGrp="1"/>
          </p:cNvSpPr>
          <p:nvPr>
            <p:ph type="sldNum" sz="quarter" idx="11"/>
          </p:nvPr>
        </p:nvSpPr>
        <p:spPr/>
        <p:txBody>
          <a:bodyPr/>
          <a:lstStyle/>
          <a:p>
            <a:fld id="{264538DC-DE29-4707-A726-E50C7D14F70B}" type="slidenum">
              <a:rPr lang="hr-HR" smtClean="0"/>
              <a:t>‹#›</a:t>
            </a:fld>
            <a:endParaRPr lang="hr-HR"/>
          </a:p>
        </p:txBody>
      </p:sp>
      <p:sp>
        <p:nvSpPr>
          <p:cNvPr id="9" name="Footer Placeholder 8"/>
          <p:cNvSpPr>
            <a:spLocks noGrp="1"/>
          </p:cNvSpPr>
          <p:nvPr>
            <p:ph type="ftr" sz="quarter" idx="12"/>
          </p:nvPr>
        </p:nvSpPr>
        <p:spPr/>
        <p:txBody>
          <a:bodyPr/>
          <a:lstStyle/>
          <a:p>
            <a:endParaRPr lang="hr-HR"/>
          </a:p>
        </p:txBody>
      </p:sp>
    </p:spTree>
  </p:cSld>
  <p:clrMapOvr>
    <a:masterClrMapping/>
  </p:clrMapOvr>
  <p:transition spd="slow">
    <p:wheel spokes="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5DFCF-501C-4621-9827-1D8152B16418}" type="datetimeFigureOut">
              <a:rPr lang="sr-Latn-CS" smtClean="0"/>
              <a:t>28.8.2016</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264538DC-DE29-4707-A726-E50C7D14F70B}" type="slidenum">
              <a:rPr lang="hr-HR" smtClean="0"/>
              <a:t>‹#›</a:t>
            </a:fld>
            <a:endParaRPr lang="hr-HR"/>
          </a:p>
        </p:txBody>
      </p:sp>
    </p:spTree>
  </p:cSld>
  <p:clrMapOvr>
    <a:masterClrMapping/>
  </p:clrMapOvr>
  <p:transition spd="slow">
    <p:wheel spokes="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95DFCF-501C-4621-9827-1D8152B16418}" type="datetimeFigureOut">
              <a:rPr lang="sr-Latn-CS" smtClean="0"/>
              <a:t>28.8.2016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a:xfrm>
            <a:off x="8156448" y="6422064"/>
            <a:ext cx="762000" cy="365125"/>
          </a:xfrm>
        </p:spPr>
        <p:txBody>
          <a:bodyPr/>
          <a:lstStyle/>
          <a:p>
            <a:fld id="{264538DC-DE29-4707-A726-E50C7D14F70B}" type="slidenum">
              <a:rPr lang="hr-HR" smtClean="0"/>
              <a:t>‹#›</a:t>
            </a:fld>
            <a:endParaRPr lang="hr-HR"/>
          </a:p>
        </p:txBody>
      </p:sp>
    </p:spTree>
  </p:cSld>
  <p:clrMapOvr>
    <a:masterClrMapping/>
  </p:clrMapOvr>
  <p:transition spd="slow">
    <p:wheel spokes="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EC95DFCF-501C-4621-9827-1D8152B16418}" type="datetimeFigureOut">
              <a:rPr lang="sr-Latn-CS" smtClean="0"/>
              <a:t>28.8.2016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64538DC-DE29-4707-A726-E50C7D14F70B}" type="slidenum">
              <a:rPr lang="hr-HR" smtClean="0"/>
              <a:t>‹#›</a:t>
            </a:fld>
            <a:endParaRPr lang="hr-HR"/>
          </a:p>
        </p:txBody>
      </p:sp>
    </p:spTree>
  </p:cSld>
  <p:clrMapOvr>
    <a:masterClrMapping/>
  </p:clrMapOvr>
  <p:transition spd="slow">
    <p:wheel spokes="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C95DFCF-501C-4621-9827-1D8152B16418}" type="datetimeFigureOut">
              <a:rPr lang="sr-Latn-CS" smtClean="0"/>
              <a:t>28.8.2016</a:t>
            </a:fld>
            <a:endParaRPr lang="hr-H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hr-H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64538DC-DE29-4707-A726-E50C7D14F70B}" type="slidenum">
              <a:rPr lang="hr-HR" smtClean="0"/>
              <a:t>‹#›</a:t>
            </a:fld>
            <a:endParaRPr lang="hr-HR"/>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wheel spokes="1"/>
  </p:transition>
  <p:timing>
    <p:tnLst>
      <p:par>
        <p:cTn id="1" dur="indefinite" restart="never" nodeType="tmRoot"/>
      </p:par>
    </p:tnLst>
  </p:timing>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dnevnik.skole.hr/"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paola.mihelin1@skole.hr" TargetMode="External"/><Relationship Id="rId2" Type="http://schemas.openxmlformats.org/officeDocument/2006/relationships/hyperlink" Target="mailto:paola.kolar@gmail.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dnevnik.skole.h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785926"/>
            <a:ext cx="7772400" cy="2457466"/>
          </a:xfrm>
        </p:spPr>
        <p:txBody>
          <a:bodyPr>
            <a:normAutofit/>
          </a:bodyPr>
          <a:lstStyle/>
          <a:p>
            <a:r>
              <a:rPr lang="hr-HR" dirty="0" smtClean="0"/>
              <a:t>OŠ SESVETSKA SELA</a:t>
            </a:r>
            <a:br>
              <a:rPr lang="hr-HR" dirty="0" smtClean="0"/>
            </a:br>
            <a:r>
              <a:rPr lang="hr-HR" dirty="0"/>
              <a:t/>
            </a:r>
            <a:br>
              <a:rPr lang="hr-HR" dirty="0"/>
            </a:br>
            <a:r>
              <a:rPr lang="hr-HR" dirty="0" smtClean="0"/>
              <a:t>E - DNEVNIK</a:t>
            </a:r>
            <a:endParaRPr lang="hr-HR" dirty="0"/>
          </a:p>
        </p:txBody>
      </p:sp>
      <p:pic>
        <p:nvPicPr>
          <p:cNvPr id="1027" name="Picture 3" descr="C:\Users\BDP\Desktop\logo-himna.png"/>
          <p:cNvPicPr>
            <a:picLocks noChangeAspect="1" noChangeArrowheads="1"/>
          </p:cNvPicPr>
          <p:nvPr/>
        </p:nvPicPr>
        <p:blipFill>
          <a:blip r:embed="rId2"/>
          <a:srcRect/>
          <a:stretch>
            <a:fillRect/>
          </a:stretch>
        </p:blipFill>
        <p:spPr bwMode="auto">
          <a:xfrm>
            <a:off x="3571868" y="4357694"/>
            <a:ext cx="1966895" cy="2095570"/>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lstStyle/>
          <a:p>
            <a:r>
              <a:rPr lang="hr-HR" sz="2400" dirty="0"/>
              <a:t>Klikom na svoje ime i prezime u donjem lijevom uglu, nastavnik dobiva izbornik u kojem je moguće </a:t>
            </a:r>
            <a:r>
              <a:rPr lang="hr-HR" sz="2400" dirty="0" smtClean="0"/>
              <a:t>promijeniti razrednu </a:t>
            </a:r>
            <a:r>
              <a:rPr lang="hr-HR" sz="2400" dirty="0"/>
              <a:t>knjigu, mijenjati postavke ili se odjaviti iz aplikacije.</a:t>
            </a:r>
            <a:r>
              <a:rPr lang="hr-HR" dirty="0"/>
              <a:t> </a:t>
            </a:r>
            <a:br>
              <a:rPr lang="hr-HR" dirty="0"/>
            </a:br>
            <a:endParaRPr lang="hr-HR" dirty="0"/>
          </a:p>
        </p:txBody>
      </p:sp>
      <p:pic>
        <p:nvPicPr>
          <p:cNvPr id="4" name="Picture 3" descr="odjava.png"/>
          <p:cNvPicPr>
            <a:picLocks noChangeAspect="1"/>
          </p:cNvPicPr>
          <p:nvPr/>
        </p:nvPicPr>
        <p:blipFill>
          <a:blip r:embed="rId2"/>
          <a:stretch>
            <a:fillRect/>
          </a:stretch>
        </p:blipFill>
        <p:spPr>
          <a:xfrm>
            <a:off x="1142976" y="2071678"/>
            <a:ext cx="7046146" cy="4567261"/>
          </a:xfrm>
          <a:prstGeom prst="rect">
            <a:avLst/>
          </a:prstGeom>
        </p:spPr>
      </p:pic>
    </p:spTree>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hr-HR" dirty="0" smtClean="0"/>
              <a:t>Važno!</a:t>
            </a:r>
            <a:endParaRPr lang="hr-HR" dirty="0"/>
          </a:p>
        </p:txBody>
      </p:sp>
      <p:sp>
        <p:nvSpPr>
          <p:cNvPr id="3" name="Content Placeholder 2"/>
          <p:cNvSpPr>
            <a:spLocks noGrp="1"/>
          </p:cNvSpPr>
          <p:nvPr>
            <p:ph idx="1"/>
          </p:nvPr>
        </p:nvSpPr>
        <p:spPr/>
        <p:txBody>
          <a:bodyPr>
            <a:normAutofit fontScale="92500" lnSpcReduction="20000"/>
          </a:bodyPr>
          <a:lstStyle/>
          <a:p>
            <a:r>
              <a:rPr lang="hr-HR" sz="2800" dirty="0" smtClean="0"/>
              <a:t>Ukoliko se neki nastavnik greškom ne odjavi iz aplikacije, ona će to nakon 45 min, koliko traje jedan školski sat, sama učiniti.</a:t>
            </a:r>
          </a:p>
          <a:p>
            <a:r>
              <a:rPr lang="hr-HR" sz="2800" dirty="0"/>
              <a:t>To ne znači da nastavnici koji imaju blok sat, moraju prijaviti drugi nakon isteka prvog sata. Sve se može upisati odmah i ako nema potrebe za ponovnom prijavom, nisu ju dužni nakon isteka ponoviti</a:t>
            </a:r>
            <a:r>
              <a:rPr lang="hr-HR" sz="2800" dirty="0" smtClean="0"/>
              <a:t>.</a:t>
            </a:r>
          </a:p>
          <a:p>
            <a:r>
              <a:rPr lang="hr-HR" sz="2800" b="1" dirty="0" smtClean="0"/>
              <a:t>Nakon </a:t>
            </a:r>
            <a:r>
              <a:rPr lang="hr-HR" sz="2800" b="1" dirty="0"/>
              <a:t>svakog prestanka korištenja aplikacije iz donje izborne trake odabrati opciju </a:t>
            </a:r>
            <a:r>
              <a:rPr lang="hr-HR" sz="2800" b="1" i="1" dirty="0"/>
              <a:t>Odjava</a:t>
            </a:r>
            <a:r>
              <a:rPr lang="hr-HR" sz="2800" b="1" dirty="0"/>
              <a:t> i na taj način onemogućiti eventualnu zlouporabu</a:t>
            </a:r>
            <a:endParaRPr lang="hr-HR" sz="2800" dirty="0"/>
          </a:p>
          <a:p>
            <a:endParaRPr lang="hr-HR" dirty="0"/>
          </a:p>
        </p:txBody>
      </p:sp>
    </p:spTree>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pPr algn="l"/>
            <a:r>
              <a:rPr lang="hr-HR" dirty="0" smtClean="0"/>
              <a:t>Razredna knjiga</a:t>
            </a:r>
            <a:endParaRPr lang="hr-HR" dirty="0"/>
          </a:p>
        </p:txBody>
      </p:sp>
      <p:sp>
        <p:nvSpPr>
          <p:cNvPr id="3" name="Content Placeholder 2"/>
          <p:cNvSpPr>
            <a:spLocks noGrp="1"/>
          </p:cNvSpPr>
          <p:nvPr>
            <p:ph idx="1"/>
          </p:nvPr>
        </p:nvSpPr>
        <p:spPr>
          <a:xfrm>
            <a:off x="428596" y="1000108"/>
            <a:ext cx="8229600" cy="4525963"/>
          </a:xfrm>
        </p:spPr>
        <p:txBody>
          <a:bodyPr>
            <a:normAutofit fontScale="70000" lnSpcReduction="20000"/>
          </a:bodyPr>
          <a:lstStyle/>
          <a:p>
            <a:r>
              <a:rPr lang="vi-VN" sz="3600" dirty="0"/>
              <a:t>U donjoj izbornoj traci, klikom na ime i prezime nastavnika, nalazi se poveznica </a:t>
            </a:r>
            <a:r>
              <a:rPr lang="vi-VN" sz="3600" i="1" dirty="0"/>
              <a:t>Odabir razredne knjige</a:t>
            </a:r>
            <a:r>
              <a:rPr lang="vi-VN" sz="3600" dirty="0"/>
              <a:t> koja u svakom trenutku omogućava korisniku jednostavan povratak na početnu stranicu na kojoj može odabrati razrednu knjigu razreda u kojima predaje.</a:t>
            </a:r>
          </a:p>
          <a:p>
            <a:r>
              <a:rPr lang="vi-VN" sz="3600" dirty="0"/>
              <a:t>Na taj način nastavnik može pratiti satnicu i obradu gradiva u pojedinim razrednim odjeljenjima u kojima predaje, usklađivati rasporede i raditi razne komparacije.</a:t>
            </a:r>
          </a:p>
          <a:p>
            <a:r>
              <a:rPr lang="vi-VN" sz="3600" dirty="0"/>
              <a:t>U donjem desnom uglu izbornika uvijek se prikazuje ime škole te razred u kojem se nastavnik trenutno nalazi u e-Dnevniku, tako da ne može doći do zabune</a:t>
            </a:r>
            <a:r>
              <a:rPr lang="vi-VN" dirty="0"/>
              <a:t>.</a:t>
            </a:r>
          </a:p>
          <a:p>
            <a:endParaRPr lang="hr-HR" dirty="0"/>
          </a:p>
        </p:txBody>
      </p:sp>
    </p:spTree>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pPr algn="l"/>
            <a:r>
              <a:rPr lang="hr-HR" dirty="0" smtClean="0"/>
              <a:t>Dnevnik rada</a:t>
            </a:r>
            <a:endParaRPr lang="hr-HR" dirty="0"/>
          </a:p>
        </p:txBody>
      </p:sp>
      <p:sp>
        <p:nvSpPr>
          <p:cNvPr id="3" name="Content Placeholder 2"/>
          <p:cNvSpPr>
            <a:spLocks noGrp="1"/>
          </p:cNvSpPr>
          <p:nvPr>
            <p:ph idx="1"/>
          </p:nvPr>
        </p:nvSpPr>
        <p:spPr>
          <a:xfrm>
            <a:off x="428596" y="928670"/>
            <a:ext cx="8229600" cy="4525963"/>
          </a:xfrm>
        </p:spPr>
        <p:txBody>
          <a:bodyPr>
            <a:normAutofit/>
          </a:bodyPr>
          <a:lstStyle/>
          <a:p>
            <a:r>
              <a:rPr lang="hr-HR" sz="2400" dirty="0"/>
              <a:t>Kada nastavnik odabere razrednu knjigu, aplikacija ga automatski vodi u Dnevnik rada pod stavku </a:t>
            </a:r>
            <a:r>
              <a:rPr lang="hr-HR" sz="2400" i="1" dirty="0"/>
              <a:t>Radni tjedni </a:t>
            </a:r>
            <a:r>
              <a:rPr lang="hr-HR" sz="2400" dirty="0"/>
              <a:t>gdje on, kao i u papirnatoj verziji razredne knjige, na početku svakog nastavnog sata upisuje izostanke i sadržaj nastavnog sata. </a:t>
            </a:r>
            <a:endParaRPr lang="hr-HR" sz="2400" dirty="0" smtClean="0"/>
          </a:p>
          <a:p>
            <a:endParaRPr lang="hr-HR" sz="2800" dirty="0"/>
          </a:p>
        </p:txBody>
      </p:sp>
      <p:pic>
        <p:nvPicPr>
          <p:cNvPr id="4" name="Picture 3" descr="dnevnik rada.png"/>
          <p:cNvPicPr>
            <a:picLocks noChangeAspect="1"/>
          </p:cNvPicPr>
          <p:nvPr/>
        </p:nvPicPr>
        <p:blipFill>
          <a:blip r:embed="rId2"/>
          <a:stretch>
            <a:fillRect/>
          </a:stretch>
        </p:blipFill>
        <p:spPr>
          <a:xfrm>
            <a:off x="1500167" y="2824773"/>
            <a:ext cx="6215105" cy="3818920"/>
          </a:xfrm>
          <a:prstGeom prst="rect">
            <a:avLst/>
          </a:prstGeom>
        </p:spPr>
      </p:pic>
    </p:spTree>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pPr algn="l"/>
            <a:r>
              <a:rPr lang="hr-HR" dirty="0" smtClean="0"/>
              <a:t>Važno!</a:t>
            </a:r>
            <a:endParaRPr lang="hr-HR" dirty="0"/>
          </a:p>
        </p:txBody>
      </p:sp>
      <p:sp>
        <p:nvSpPr>
          <p:cNvPr id="3" name="Content Placeholder 2"/>
          <p:cNvSpPr>
            <a:spLocks noGrp="1"/>
          </p:cNvSpPr>
          <p:nvPr>
            <p:ph idx="1"/>
          </p:nvPr>
        </p:nvSpPr>
        <p:spPr>
          <a:xfrm>
            <a:off x="357158" y="928670"/>
            <a:ext cx="8229600" cy="5072098"/>
          </a:xfrm>
        </p:spPr>
        <p:txBody>
          <a:bodyPr>
            <a:normAutofit fontScale="85000" lnSpcReduction="20000"/>
          </a:bodyPr>
          <a:lstStyle/>
          <a:p>
            <a:r>
              <a:rPr lang="hr-HR" sz="3500" dirty="0" smtClean="0"/>
              <a:t>Razne intervencije poput promjena i ažuriranja unutar školske godine dopuštena su u svim segmentima razredne knjige osim u </a:t>
            </a:r>
            <a:r>
              <a:rPr lang="hr-HR" sz="3500" i="1" dirty="0" smtClean="0"/>
              <a:t>Imeniku</a:t>
            </a:r>
            <a:r>
              <a:rPr lang="hr-HR" sz="3500" dirty="0" smtClean="0"/>
              <a:t> kod unosa ocjena i bilješki te kod unosa </a:t>
            </a:r>
            <a:r>
              <a:rPr lang="hr-HR" sz="3500" i="1" dirty="0" smtClean="0"/>
              <a:t>Nastavne jedinice</a:t>
            </a:r>
            <a:r>
              <a:rPr lang="hr-HR" sz="3500" dirty="0" smtClean="0"/>
              <a:t> u radnom danu. Samo tu se deset minuta nakon unosa ocjena ili bilješka „zaključa“ i može ju, ukoliko je intervencija potrebna, promijeniti samo administrator u školi. Rok za uklanjanje nastavne jedinice je 48 sati.</a:t>
            </a:r>
          </a:p>
          <a:p>
            <a:r>
              <a:rPr lang="hr-HR" sz="3500" dirty="0"/>
              <a:t>Razredna knjiga „zaključava“ se tek na koncu školske godine i nakon toga više nije moguće unositi nikakve promjene.</a:t>
            </a:r>
          </a:p>
          <a:p>
            <a:endParaRPr lang="hr-HR" dirty="0"/>
          </a:p>
        </p:txBody>
      </p:sp>
    </p:spTree>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pPr algn="l"/>
            <a:r>
              <a:rPr lang="hr-HR" dirty="0" smtClean="0"/>
              <a:t>Razredna knjiga i dnevnik rada</a:t>
            </a:r>
            <a:endParaRPr lang="hr-HR" dirty="0"/>
          </a:p>
        </p:txBody>
      </p:sp>
      <p:sp>
        <p:nvSpPr>
          <p:cNvPr id="3" name="Content Placeholder 2"/>
          <p:cNvSpPr>
            <a:spLocks noGrp="1"/>
          </p:cNvSpPr>
          <p:nvPr>
            <p:ph idx="1"/>
          </p:nvPr>
        </p:nvSpPr>
        <p:spPr>
          <a:xfrm>
            <a:off x="428596" y="857232"/>
            <a:ext cx="8229600" cy="4525963"/>
          </a:xfrm>
        </p:spPr>
        <p:txBody>
          <a:bodyPr>
            <a:normAutofit/>
          </a:bodyPr>
          <a:lstStyle/>
          <a:p>
            <a:r>
              <a:rPr lang="hr-HR" dirty="0" smtClean="0"/>
              <a:t>Nakon klika na svoje ime i prezime nastavnik odabire razrednu knjigu razreda kojem predaje</a:t>
            </a:r>
          </a:p>
          <a:p>
            <a:r>
              <a:rPr lang="hr-HR" dirty="0"/>
              <a:t>Kada nastavnik odabere razrednu knjigu, aplikacija ga automatski vodi u Dnevnik rada pod stavku </a:t>
            </a:r>
            <a:r>
              <a:rPr lang="hr-HR" i="1" dirty="0"/>
              <a:t>Radni tjedni </a:t>
            </a:r>
            <a:r>
              <a:rPr lang="hr-HR" dirty="0"/>
              <a:t>gdje on, kao i u papirnatoj verziji razredne knjige, na početku svakog nastavnog sata upisuje izostanke i sadržaj nastavnog </a:t>
            </a:r>
            <a:r>
              <a:rPr lang="hr-HR" dirty="0" smtClean="0"/>
              <a:t>sata</a:t>
            </a:r>
            <a:endParaRPr lang="hr-HR" dirty="0"/>
          </a:p>
        </p:txBody>
      </p:sp>
    </p:spTree>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Content Placeholder 2"/>
          <p:cNvSpPr>
            <a:spLocks noGrp="1"/>
          </p:cNvSpPr>
          <p:nvPr>
            <p:ph idx="1"/>
          </p:nvPr>
        </p:nvSpPr>
        <p:spPr/>
        <p:txBody>
          <a:bodyPr/>
          <a:lstStyle/>
          <a:p>
            <a:endParaRPr lang="hr-HR"/>
          </a:p>
        </p:txBody>
      </p:sp>
      <p:pic>
        <p:nvPicPr>
          <p:cNvPr id="4" name="Picture 3" descr="dnevnik rada.png"/>
          <p:cNvPicPr>
            <a:picLocks noChangeAspect="1"/>
          </p:cNvPicPr>
          <p:nvPr/>
        </p:nvPicPr>
        <p:blipFill>
          <a:blip r:embed="rId2"/>
          <a:stretch>
            <a:fillRect/>
          </a:stretch>
        </p:blipFill>
        <p:spPr>
          <a:xfrm>
            <a:off x="75604" y="642918"/>
            <a:ext cx="9068396" cy="5572147"/>
          </a:xfrm>
          <a:prstGeom prst="rect">
            <a:avLst/>
          </a:prstGeom>
        </p:spPr>
      </p:pic>
    </p:spTree>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pPr algn="l"/>
            <a:r>
              <a:rPr lang="hr-HR" dirty="0" smtClean="0"/>
              <a:t>Radni tjedni</a:t>
            </a:r>
            <a:endParaRPr lang="hr-HR" dirty="0"/>
          </a:p>
        </p:txBody>
      </p:sp>
      <p:sp>
        <p:nvSpPr>
          <p:cNvPr id="3" name="Content Placeholder 2"/>
          <p:cNvSpPr>
            <a:spLocks noGrp="1"/>
          </p:cNvSpPr>
          <p:nvPr>
            <p:ph idx="1"/>
          </p:nvPr>
        </p:nvSpPr>
        <p:spPr>
          <a:xfrm>
            <a:off x="428596" y="1000108"/>
            <a:ext cx="8229600" cy="4525963"/>
          </a:xfrm>
        </p:spPr>
        <p:txBody>
          <a:bodyPr>
            <a:normAutofit fontScale="85000" lnSpcReduction="10000"/>
          </a:bodyPr>
          <a:lstStyle/>
          <a:p>
            <a:r>
              <a:rPr lang="vi-VN" dirty="0"/>
              <a:t>Na dnu stranice se nalazi prvi radni tjedan, a na vrhu stranice posljednji, tj. tekući u koji se klikom na </a:t>
            </a:r>
            <a:r>
              <a:rPr lang="vi-VN" i="1" dirty="0"/>
              <a:t>Dodaj radni dan</a:t>
            </a:r>
            <a:r>
              <a:rPr lang="vi-VN" dirty="0"/>
              <a:t> mogu dodavati dani u tjednu.</a:t>
            </a:r>
          </a:p>
          <a:p>
            <a:r>
              <a:rPr lang="vi-VN" dirty="0"/>
              <a:t>Kao i u papirnatoj verziji Dnevnika rada, to obično radi nastavnik koji ima prvi sat u danu u tom razredu. Ukoliko se radi o ponedjeljku, tj. prvom radnom danu u tjednu, u lijevom gornjem uglu stranice postoji opcija </a:t>
            </a:r>
            <a:r>
              <a:rPr lang="vi-VN" i="1" dirty="0"/>
              <a:t>Dodaj tjedan</a:t>
            </a:r>
            <a:r>
              <a:rPr lang="vi-VN" dirty="0"/>
              <a:t>. Klikom na to dugme otvara se prozor u kojem su ponuđene smjene (jutro/popodne), odabir datuma početka tjedna, odabir dežurnih </a:t>
            </a:r>
            <a:r>
              <a:rPr lang="vi-VN" dirty="0" smtClean="0"/>
              <a:t>učenika</a:t>
            </a:r>
            <a:r>
              <a:rPr lang="hr-HR" dirty="0" smtClean="0"/>
              <a:t> kako je prikazano na slici</a:t>
            </a:r>
            <a:endParaRPr lang="vi-VN" dirty="0"/>
          </a:p>
          <a:p>
            <a:endParaRPr lang="hr-HR" dirty="0"/>
          </a:p>
        </p:txBody>
      </p:sp>
    </p:spTree>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pPr algn="l"/>
            <a:r>
              <a:rPr lang="hr-HR" dirty="0" smtClean="0"/>
              <a:t>Unos novog radnog tjedna</a:t>
            </a:r>
            <a:endParaRPr lang="hr-HR" dirty="0"/>
          </a:p>
        </p:txBody>
      </p:sp>
      <p:sp>
        <p:nvSpPr>
          <p:cNvPr id="3" name="Content Placeholder 2"/>
          <p:cNvSpPr>
            <a:spLocks noGrp="1"/>
          </p:cNvSpPr>
          <p:nvPr>
            <p:ph idx="1"/>
          </p:nvPr>
        </p:nvSpPr>
        <p:spPr/>
        <p:txBody>
          <a:bodyPr/>
          <a:lstStyle/>
          <a:p>
            <a:endParaRPr lang="hr-HR"/>
          </a:p>
        </p:txBody>
      </p:sp>
      <p:pic>
        <p:nvPicPr>
          <p:cNvPr id="19458" name="Picture 2" descr="C:\Users\BDP\Desktop\unos novog radnog tjedna.png"/>
          <p:cNvPicPr>
            <a:picLocks noChangeAspect="1" noChangeArrowheads="1"/>
          </p:cNvPicPr>
          <p:nvPr/>
        </p:nvPicPr>
        <p:blipFill>
          <a:blip r:embed="rId2"/>
          <a:srcRect/>
          <a:stretch>
            <a:fillRect/>
          </a:stretch>
        </p:blipFill>
        <p:spPr bwMode="auto">
          <a:xfrm>
            <a:off x="44406" y="1214422"/>
            <a:ext cx="9009065" cy="5500726"/>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pPr algn="l"/>
            <a:r>
              <a:rPr lang="hr-HR" dirty="0" smtClean="0"/>
              <a:t>Unos novog radnog dana</a:t>
            </a:r>
            <a:endParaRPr lang="hr-HR" dirty="0"/>
          </a:p>
        </p:txBody>
      </p:sp>
      <p:sp>
        <p:nvSpPr>
          <p:cNvPr id="3" name="Content Placeholder 2"/>
          <p:cNvSpPr>
            <a:spLocks noGrp="1"/>
          </p:cNvSpPr>
          <p:nvPr>
            <p:ph idx="1"/>
          </p:nvPr>
        </p:nvSpPr>
        <p:spPr>
          <a:xfrm>
            <a:off x="428596" y="928671"/>
            <a:ext cx="8229600" cy="1214445"/>
          </a:xfrm>
        </p:spPr>
        <p:txBody>
          <a:bodyPr>
            <a:normAutofit fontScale="77500" lnSpcReduction="20000"/>
          </a:bodyPr>
          <a:lstStyle/>
          <a:p>
            <a:r>
              <a:rPr lang="hr-HR" dirty="0"/>
              <a:t>Nakon unosa radnog tjedna, potrebno je, na već opisan način dodati i prvi radni dan u tom tjednu. Datum se bira samo kod unosa tjedna, a nakon toga ga aplikacija sama dodaje danima u tom tjednu.</a:t>
            </a:r>
          </a:p>
        </p:txBody>
      </p:sp>
      <p:sp>
        <p:nvSpPr>
          <p:cNvPr id="20482" name="AutoShape 2" descr="unos novog radnog da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20483" name="Picture 3" descr="C:\Users\BDP\Desktop\unos novog radnog dana.png"/>
          <p:cNvPicPr>
            <a:picLocks noChangeAspect="1" noChangeArrowheads="1"/>
          </p:cNvPicPr>
          <p:nvPr/>
        </p:nvPicPr>
        <p:blipFill>
          <a:blip r:embed="rId2"/>
          <a:srcRect/>
          <a:stretch>
            <a:fillRect/>
          </a:stretch>
        </p:blipFill>
        <p:spPr bwMode="auto">
          <a:xfrm>
            <a:off x="1000100" y="2071678"/>
            <a:ext cx="7629544" cy="4658424"/>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hr-HR" dirty="0" smtClean="0"/>
              <a:t>Uvod – Što je e – dnevnik?</a:t>
            </a:r>
            <a:endParaRPr lang="hr-HR" dirty="0"/>
          </a:p>
        </p:txBody>
      </p:sp>
      <p:sp>
        <p:nvSpPr>
          <p:cNvPr id="3" name="Content Placeholder 2"/>
          <p:cNvSpPr>
            <a:spLocks noGrp="1"/>
          </p:cNvSpPr>
          <p:nvPr>
            <p:ph idx="1"/>
          </p:nvPr>
        </p:nvSpPr>
        <p:spPr/>
        <p:txBody>
          <a:bodyPr/>
          <a:lstStyle/>
          <a:p>
            <a:r>
              <a:rPr lang="hr-HR" dirty="0"/>
              <a:t>Web aplikacija za vođenje razredne knjige u elektroničkom obliku, </a:t>
            </a:r>
            <a:r>
              <a:rPr lang="hr-HR" dirty="0" smtClean="0"/>
              <a:t>koja </a:t>
            </a:r>
            <a:r>
              <a:rPr lang="hr-HR" dirty="0"/>
              <a:t>ima sve funkcionalnosti postojeće razredne </a:t>
            </a:r>
            <a:r>
              <a:rPr lang="hr-HR" dirty="0" smtClean="0"/>
              <a:t>knjige:</a:t>
            </a:r>
          </a:p>
          <a:p>
            <a:r>
              <a:rPr lang="hr-HR" dirty="0" smtClean="0"/>
              <a:t>Imenik</a:t>
            </a:r>
          </a:p>
          <a:p>
            <a:r>
              <a:rPr lang="hr-HR" dirty="0" smtClean="0"/>
              <a:t>Dnevnik rada</a:t>
            </a:r>
          </a:p>
          <a:p>
            <a:r>
              <a:rPr lang="hr-HR" dirty="0" smtClean="0"/>
              <a:t>Zapisnici</a:t>
            </a:r>
          </a:p>
          <a:p>
            <a:pPr>
              <a:buNone/>
            </a:pPr>
            <a:endParaRPr lang="hr-HR" dirty="0"/>
          </a:p>
        </p:txBody>
      </p:sp>
    </p:spTree>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Zadatak 2.</a:t>
            </a:r>
            <a:endParaRPr lang="hr-HR" dirty="0"/>
          </a:p>
        </p:txBody>
      </p:sp>
      <p:sp>
        <p:nvSpPr>
          <p:cNvPr id="3" name="Content Placeholder 2"/>
          <p:cNvSpPr>
            <a:spLocks noGrp="1"/>
          </p:cNvSpPr>
          <p:nvPr>
            <p:ph idx="1"/>
          </p:nvPr>
        </p:nvSpPr>
        <p:spPr/>
        <p:txBody>
          <a:bodyPr>
            <a:normAutofit lnSpcReduction="10000"/>
          </a:bodyPr>
          <a:lstStyle/>
          <a:p>
            <a:r>
              <a:rPr lang="hr-HR" dirty="0"/>
              <a:t>Na testnoj verziji e-Dnevnika https://e-dnevnik-test.skole.hr/main/login kreirajte novi radni tjedan. Odaberite datum početka radnog tjedna, smjenu za taj tjedan i dežurne učenike. </a:t>
            </a:r>
            <a:r>
              <a:rPr lang="hr-HR" dirty="0" smtClean="0"/>
              <a:t>Dodajte </a:t>
            </a:r>
            <a:r>
              <a:rPr lang="hr-HR" dirty="0"/>
              <a:t>nastavne dane u tom tjednu. </a:t>
            </a:r>
            <a:endParaRPr lang="hr-HR" dirty="0" smtClean="0"/>
          </a:p>
          <a:p>
            <a:endParaRPr lang="hr-HR" dirty="0"/>
          </a:p>
          <a:p>
            <a:pPr>
              <a:buNone/>
            </a:pPr>
            <a:endParaRPr lang="hr-HR" dirty="0" smtClean="0"/>
          </a:p>
          <a:p>
            <a:r>
              <a:rPr lang="hr-HR" sz="2000" dirty="0" smtClean="0"/>
              <a:t>Napomena: Radi što lakšeg snalaženja tekući radni tjedan i tekući radni dan uvijek su označeni zelenom bojom.</a:t>
            </a:r>
          </a:p>
          <a:p>
            <a:pPr>
              <a:buNone/>
            </a:pPr>
            <a:endParaRPr lang="hr-HR" dirty="0"/>
          </a:p>
        </p:txBody>
      </p:sp>
    </p:spTree>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pPr algn="l"/>
            <a:r>
              <a:rPr lang="hr-HR" dirty="0"/>
              <a:t>Upisivanje sadržaja nastavnog sata</a:t>
            </a:r>
          </a:p>
        </p:txBody>
      </p:sp>
      <p:sp>
        <p:nvSpPr>
          <p:cNvPr id="3" name="Content Placeholder 2"/>
          <p:cNvSpPr>
            <a:spLocks noGrp="1"/>
          </p:cNvSpPr>
          <p:nvPr>
            <p:ph idx="1"/>
          </p:nvPr>
        </p:nvSpPr>
        <p:spPr>
          <a:xfrm>
            <a:off x="428596" y="928671"/>
            <a:ext cx="8229600" cy="1000132"/>
          </a:xfrm>
        </p:spPr>
        <p:txBody>
          <a:bodyPr>
            <a:normAutofit fontScale="70000" lnSpcReduction="20000"/>
          </a:bodyPr>
          <a:lstStyle/>
          <a:p>
            <a:r>
              <a:rPr lang="hr-HR" dirty="0"/>
              <a:t>Da bi nastavnik mogao upisati sadržaj nastavnog sata, mora odabrati dan koji želi te klikom ući na stranicu u kojoj se upisuje sadržaj nastavnih sati za taj dan te izostanci učenika</a:t>
            </a:r>
          </a:p>
        </p:txBody>
      </p:sp>
      <p:pic>
        <p:nvPicPr>
          <p:cNvPr id="32770" name="Picture 2" descr="C:\Users\BDP\Desktop\upisisvanje sadrzaja nastavnog sata.png"/>
          <p:cNvPicPr>
            <a:picLocks noChangeAspect="1" noChangeArrowheads="1"/>
          </p:cNvPicPr>
          <p:nvPr/>
        </p:nvPicPr>
        <p:blipFill>
          <a:blip r:embed="rId2"/>
          <a:srcRect/>
          <a:stretch>
            <a:fillRect/>
          </a:stretch>
        </p:blipFill>
        <p:spPr bwMode="auto">
          <a:xfrm>
            <a:off x="428596" y="1845663"/>
            <a:ext cx="8209182" cy="5012337"/>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DP\Desktop\upisisvanje sadrzaja nastavnog sata.png"/>
          <p:cNvPicPr>
            <a:picLocks noChangeAspect="1" noChangeArrowheads="1"/>
          </p:cNvPicPr>
          <p:nvPr/>
        </p:nvPicPr>
        <p:blipFill>
          <a:blip r:embed="rId2"/>
          <a:srcRect/>
          <a:stretch>
            <a:fillRect/>
          </a:stretch>
        </p:blipFill>
        <p:spPr bwMode="auto">
          <a:xfrm>
            <a:off x="714348" y="1857364"/>
            <a:ext cx="7929618" cy="4841642"/>
          </a:xfrm>
          <a:prstGeom prst="rect">
            <a:avLst/>
          </a:prstGeom>
          <a:noFill/>
        </p:spPr>
      </p:pic>
      <p:sp>
        <p:nvSpPr>
          <p:cNvPr id="2" name="Title 1"/>
          <p:cNvSpPr>
            <a:spLocks noGrp="1"/>
          </p:cNvSpPr>
          <p:nvPr>
            <p:ph type="title"/>
          </p:nvPr>
        </p:nvSpPr>
        <p:spPr>
          <a:xfrm>
            <a:off x="457200" y="274638"/>
            <a:ext cx="8229600" cy="654032"/>
          </a:xfrm>
        </p:spPr>
        <p:txBody>
          <a:bodyPr>
            <a:normAutofit fontScale="90000"/>
          </a:bodyPr>
          <a:lstStyle/>
          <a:p>
            <a:pPr algn="l"/>
            <a:r>
              <a:rPr lang="hr-HR" dirty="0" smtClean="0"/>
              <a:t>Upisivanje sadržaja nastavnog sata</a:t>
            </a:r>
            <a:endParaRPr lang="hr-HR" dirty="0"/>
          </a:p>
        </p:txBody>
      </p:sp>
      <p:sp>
        <p:nvSpPr>
          <p:cNvPr id="3" name="Content Placeholder 2"/>
          <p:cNvSpPr>
            <a:spLocks noGrp="1"/>
          </p:cNvSpPr>
          <p:nvPr>
            <p:ph idx="1"/>
          </p:nvPr>
        </p:nvSpPr>
        <p:spPr>
          <a:xfrm>
            <a:off x="428596" y="928670"/>
            <a:ext cx="8229600" cy="1071569"/>
          </a:xfrm>
        </p:spPr>
        <p:txBody>
          <a:bodyPr>
            <a:normAutofit fontScale="55000" lnSpcReduction="20000"/>
          </a:bodyPr>
          <a:lstStyle/>
          <a:p>
            <a:r>
              <a:rPr lang="hr-HR" dirty="0"/>
              <a:t>Ovisno o tome koji sat nastavnik ima, pored toga sata mora kliknuti na prazan redak u koji će upisati sadržaj, potom odabrati predmet koji će taj sat održati (ukoliko na toj školi predaje više predmeta) te pod </a:t>
            </a:r>
            <a:r>
              <a:rPr lang="hr-HR" i="1" dirty="0"/>
              <a:t>Opis</a:t>
            </a:r>
            <a:r>
              <a:rPr lang="hr-HR" dirty="0"/>
              <a:t> upisati sadržaj nastavnog sata kako je to radio i u papirnatoj verziji razredne knjige.</a:t>
            </a:r>
          </a:p>
        </p:txBody>
      </p:sp>
      <p:cxnSp>
        <p:nvCxnSpPr>
          <p:cNvPr id="8" name="Straight Arrow Connector 7"/>
          <p:cNvCxnSpPr/>
          <p:nvPr/>
        </p:nvCxnSpPr>
        <p:spPr>
          <a:xfrm rot="16200000" flipV="1">
            <a:off x="3643306" y="4000504"/>
            <a:ext cx="1143008" cy="571504"/>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00298" y="4929198"/>
            <a:ext cx="4357718" cy="646331"/>
          </a:xfrm>
          <a:prstGeom prst="rect">
            <a:avLst/>
          </a:prstGeom>
          <a:solidFill>
            <a:schemeClr val="accent6">
              <a:lumMod val="75000"/>
            </a:schemeClr>
          </a:solidFill>
          <a:ln>
            <a:noFill/>
          </a:ln>
        </p:spPr>
        <p:txBody>
          <a:bodyPr wrap="square" rtlCol="0">
            <a:spAutoFit/>
          </a:bodyPr>
          <a:lstStyle/>
          <a:p>
            <a:r>
              <a:rPr lang="hr-HR" dirty="0" smtClean="0"/>
              <a:t>Kliknuti u ovaj prostor za unos sadržaja nastavnog sata, ovisno o broju sata</a:t>
            </a:r>
            <a:endParaRPr lang="hr-HR" dirty="0"/>
          </a:p>
        </p:txBody>
      </p:sp>
    </p:spTree>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pPr algn="l"/>
            <a:r>
              <a:rPr lang="hr-HR" dirty="0" smtClean="0"/>
              <a:t>Napomene</a:t>
            </a:r>
            <a:endParaRPr lang="hr-HR" dirty="0"/>
          </a:p>
        </p:txBody>
      </p:sp>
      <p:sp>
        <p:nvSpPr>
          <p:cNvPr id="3" name="Content Placeholder 2"/>
          <p:cNvSpPr>
            <a:spLocks noGrp="1"/>
          </p:cNvSpPr>
          <p:nvPr>
            <p:ph idx="1"/>
          </p:nvPr>
        </p:nvSpPr>
        <p:spPr>
          <a:xfrm>
            <a:off x="428596" y="785795"/>
            <a:ext cx="8229600" cy="2000263"/>
          </a:xfrm>
        </p:spPr>
        <p:txBody>
          <a:bodyPr>
            <a:normAutofit fontScale="47500" lnSpcReduction="20000"/>
          </a:bodyPr>
          <a:lstStyle/>
          <a:p>
            <a:r>
              <a:rPr lang="hr-HR" dirty="0" smtClean="0"/>
              <a:t>Nastavnik koji je pogrešno upisao svoj sat mora se javiti administratoru radi korekcije, jer ovdje su promjene dopuštene samo 48 sati nakon unosa.</a:t>
            </a:r>
          </a:p>
          <a:p>
            <a:r>
              <a:rPr lang="hr-HR" dirty="0" smtClean="0"/>
              <a:t>Napomene</a:t>
            </a:r>
            <a:r>
              <a:rPr lang="hr-HR" i="1" dirty="0"/>
              <a:t> </a:t>
            </a:r>
            <a:r>
              <a:rPr lang="hr-HR" dirty="0"/>
              <a:t>se unose na isti način i moguće ih je unositi višekratno, a brisati ih je moguće samo u tom danu.</a:t>
            </a:r>
            <a:endParaRPr lang="hr-HR" dirty="0" smtClean="0"/>
          </a:p>
          <a:p>
            <a:r>
              <a:rPr lang="hr-HR" dirty="0"/>
              <a:t>U napomene se unose podaci kao i u papirnatoj verziji razredne knjige npr. opaske vezane uz razred, pojedine učenike i sl. U </a:t>
            </a:r>
            <a:r>
              <a:rPr lang="hr-HR" i="1" dirty="0"/>
              <a:t>Napomene</a:t>
            </a:r>
            <a:r>
              <a:rPr lang="hr-HR" dirty="0"/>
              <a:t> nastavnik može upisati i neopravdani izostanak nekog učenika, što će njegov razrednik kasnije prebaciti na adekvatno mjesto u aplikaciji. Unešene napomene vidljive su svim profesorima koji mogu odabrati tu razrednu knjigu.</a:t>
            </a:r>
            <a:r>
              <a:rPr lang="hr-HR" dirty="0" smtClean="0"/>
              <a:t/>
            </a:r>
            <a:br>
              <a:rPr lang="hr-HR" dirty="0" smtClean="0"/>
            </a:br>
            <a:endParaRPr lang="hr-HR" dirty="0"/>
          </a:p>
        </p:txBody>
      </p:sp>
      <p:pic>
        <p:nvPicPr>
          <p:cNvPr id="33794" name="Picture 2" descr="C:\Users\BDP\Desktop\unos sadrzaja.png"/>
          <p:cNvPicPr>
            <a:picLocks noChangeAspect="1" noChangeArrowheads="1"/>
          </p:cNvPicPr>
          <p:nvPr/>
        </p:nvPicPr>
        <p:blipFill>
          <a:blip r:embed="rId2"/>
          <a:srcRect/>
          <a:stretch>
            <a:fillRect/>
          </a:stretch>
        </p:blipFill>
        <p:spPr bwMode="auto">
          <a:xfrm>
            <a:off x="1142976" y="2408925"/>
            <a:ext cx="7286676" cy="4449075"/>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Zadatak 3.</a:t>
            </a:r>
            <a:endParaRPr lang="hr-HR" dirty="0"/>
          </a:p>
        </p:txBody>
      </p:sp>
      <p:sp>
        <p:nvSpPr>
          <p:cNvPr id="3" name="Content Placeholder 2"/>
          <p:cNvSpPr>
            <a:spLocks noGrp="1"/>
          </p:cNvSpPr>
          <p:nvPr>
            <p:ph idx="1"/>
          </p:nvPr>
        </p:nvSpPr>
        <p:spPr/>
        <p:txBody>
          <a:bodyPr/>
          <a:lstStyle/>
          <a:p>
            <a:r>
              <a:rPr lang="hr-HR" dirty="0" smtClean="0"/>
              <a:t>Odaberite dan u radnom tjednu te unesite sadržaj za 1. nastavni sat. Odaberite predmet koji predajete te unesite opis nastavne jedinice.</a:t>
            </a:r>
          </a:p>
          <a:p>
            <a:r>
              <a:rPr lang="hr-HR" dirty="0"/>
              <a:t>Ako neki sat iz bilo kojeg razloga </a:t>
            </a:r>
            <a:r>
              <a:rPr lang="hr-HR" b="1" dirty="0"/>
              <a:t>nije održan</a:t>
            </a:r>
            <a:r>
              <a:rPr lang="hr-HR" dirty="0"/>
              <a:t> potrebno je kliknuti na dugme pored toga sata i pod </a:t>
            </a:r>
            <a:r>
              <a:rPr lang="hr-HR" i="1" dirty="0"/>
              <a:t>Napomena</a:t>
            </a:r>
            <a:r>
              <a:rPr lang="hr-HR" dirty="0"/>
              <a:t> upisati razlog. U protivnom aplikacija neće dopustiti unos</a:t>
            </a:r>
          </a:p>
          <a:p>
            <a:endParaRPr lang="hr-HR" dirty="0"/>
          </a:p>
        </p:txBody>
      </p:sp>
    </p:spTree>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pPr algn="l"/>
            <a:r>
              <a:rPr lang="hr-HR" dirty="0" smtClean="0"/>
              <a:t>Dnevnik rada</a:t>
            </a:r>
            <a:endParaRPr lang="hr-HR" dirty="0"/>
          </a:p>
        </p:txBody>
      </p:sp>
      <p:sp>
        <p:nvSpPr>
          <p:cNvPr id="3" name="Content Placeholder 2"/>
          <p:cNvSpPr>
            <a:spLocks noGrp="1"/>
          </p:cNvSpPr>
          <p:nvPr>
            <p:ph idx="1"/>
          </p:nvPr>
        </p:nvSpPr>
        <p:spPr>
          <a:xfrm>
            <a:off x="428596" y="857232"/>
            <a:ext cx="8229600" cy="5072098"/>
          </a:xfrm>
        </p:spPr>
        <p:txBody>
          <a:bodyPr>
            <a:normAutofit fontScale="77500" lnSpcReduction="20000"/>
          </a:bodyPr>
          <a:lstStyle/>
          <a:p>
            <a:r>
              <a:rPr lang="hr-HR" dirty="0"/>
              <a:t>Na stranici na kojoj upisuje sat, nastavnik može upisati i izostanke učenika. Nastavnik može upisati izostanak samo za sat koji je održan, tj. za sat za koji postoji upisana nastavna jedinica. Stoga, kada nastavnik unosi podatke za svoj sat, prvo treba upisati sadržaj nastavne jedinice te potom unijeti eventualne izostanke.</a:t>
            </a:r>
          </a:p>
          <a:p>
            <a:r>
              <a:rPr lang="hr-HR" dirty="0"/>
              <a:t>U izborniku iznad </a:t>
            </a:r>
            <a:r>
              <a:rPr lang="hr-HR" i="1" dirty="0"/>
              <a:t>Napomena </a:t>
            </a:r>
            <a:r>
              <a:rPr lang="hr-HR" dirty="0"/>
              <a:t>treba odabrati </a:t>
            </a:r>
            <a:r>
              <a:rPr lang="hr-HR" i="1" dirty="0"/>
              <a:t>Izostanci </a:t>
            </a:r>
            <a:r>
              <a:rPr lang="hr-HR" dirty="0"/>
              <a:t>te potom iz gornjeg lijevog ugla </a:t>
            </a:r>
            <a:r>
              <a:rPr lang="hr-HR" i="1" dirty="0"/>
              <a:t>Unos izostanaka</a:t>
            </a:r>
            <a:r>
              <a:rPr lang="hr-HR" dirty="0"/>
              <a:t>. Aplikacija će ponuditi popis svih učenika iz razreda te sat, predmet i grupu za koju se izostanci upisuju. Ovdje je potrebno klikom označiti odsutne učenike. U jednom unosu može se označiti proizvoljan broj osoba.</a:t>
            </a:r>
          </a:p>
          <a:p>
            <a:r>
              <a:rPr lang="hr-HR" dirty="0"/>
              <a:t>Nakon odabira osoba, klikne se na </a:t>
            </a:r>
            <a:r>
              <a:rPr lang="hr-HR" i="1" dirty="0"/>
              <a:t>Unesi</a:t>
            </a:r>
            <a:r>
              <a:rPr lang="hr-HR" dirty="0"/>
              <a:t> i izostanci će biti pohranjeni</a:t>
            </a:r>
          </a:p>
        </p:txBody>
      </p:sp>
    </p:spTree>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pic>
        <p:nvPicPr>
          <p:cNvPr id="34818" name="Picture 2" descr="C:\Users\BDP\Desktop\odsutni ucenici.png"/>
          <p:cNvPicPr>
            <a:picLocks noChangeAspect="1" noChangeArrowheads="1"/>
          </p:cNvPicPr>
          <p:nvPr/>
        </p:nvPicPr>
        <p:blipFill>
          <a:blip r:embed="rId2"/>
          <a:srcRect/>
          <a:stretch>
            <a:fillRect/>
          </a:stretch>
        </p:blipFill>
        <p:spPr bwMode="auto">
          <a:xfrm>
            <a:off x="285720" y="571480"/>
            <a:ext cx="8643966" cy="5373838"/>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Zadatak 4.</a:t>
            </a:r>
            <a:endParaRPr lang="hr-HR" dirty="0"/>
          </a:p>
        </p:txBody>
      </p:sp>
      <p:sp>
        <p:nvSpPr>
          <p:cNvPr id="3" name="Content Placeholder 2"/>
          <p:cNvSpPr>
            <a:spLocks noGrp="1"/>
          </p:cNvSpPr>
          <p:nvPr>
            <p:ph idx="1"/>
          </p:nvPr>
        </p:nvSpPr>
        <p:spPr>
          <a:xfrm>
            <a:off x="428596" y="1214422"/>
            <a:ext cx="7467600" cy="757229"/>
          </a:xfrm>
        </p:spPr>
        <p:txBody>
          <a:bodyPr>
            <a:normAutofit fontScale="55000" lnSpcReduction="20000"/>
          </a:bodyPr>
          <a:lstStyle/>
          <a:p>
            <a:r>
              <a:rPr lang="hr-HR" dirty="0" smtClean="0"/>
              <a:t>Nakon </a:t>
            </a:r>
            <a:r>
              <a:rPr lang="hr-HR" dirty="0"/>
              <a:t>što ste upisali 1. nastavni sat, odabirom opcije "Izostanci" upišite izostanak jednog učenika za odabrani nastavni sat. </a:t>
            </a:r>
          </a:p>
          <a:p>
            <a:endParaRPr lang="hr-HR" dirty="0"/>
          </a:p>
        </p:txBody>
      </p:sp>
      <p:pic>
        <p:nvPicPr>
          <p:cNvPr id="4" name="Picture 3" descr="Picture1.png"/>
          <p:cNvPicPr>
            <a:picLocks noChangeAspect="1"/>
          </p:cNvPicPr>
          <p:nvPr/>
        </p:nvPicPr>
        <p:blipFill>
          <a:blip r:embed="rId2"/>
          <a:srcRect l="45748"/>
          <a:stretch>
            <a:fillRect/>
          </a:stretch>
        </p:blipFill>
        <p:spPr>
          <a:xfrm>
            <a:off x="2199893" y="1785926"/>
            <a:ext cx="4744215" cy="4714908"/>
          </a:xfrm>
          <a:prstGeom prst="rect">
            <a:avLst/>
          </a:prstGeom>
        </p:spPr>
      </p:pic>
      <p:sp>
        <p:nvSpPr>
          <p:cNvPr id="5" name="Oval 4"/>
          <p:cNvSpPr/>
          <p:nvPr/>
        </p:nvSpPr>
        <p:spPr>
          <a:xfrm>
            <a:off x="6429388" y="2357430"/>
            <a:ext cx="500066" cy="28575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TextBox 5"/>
          <p:cNvSpPr txBox="1"/>
          <p:nvPr/>
        </p:nvSpPr>
        <p:spPr>
          <a:xfrm>
            <a:off x="4429124" y="4143380"/>
            <a:ext cx="2286016" cy="923330"/>
          </a:xfrm>
          <a:prstGeom prst="rect">
            <a:avLst/>
          </a:prstGeom>
          <a:noFill/>
        </p:spPr>
        <p:txBody>
          <a:bodyPr wrap="square" rtlCol="0">
            <a:spAutoFit/>
          </a:bodyPr>
          <a:lstStyle/>
          <a:p>
            <a:r>
              <a:rPr lang="hr-HR" dirty="0" smtClean="0">
                <a:solidFill>
                  <a:schemeClr val="bg1"/>
                </a:solidFill>
              </a:rPr>
              <a:t>Pristupite upisu izostanaka pritiskom na gumb Izostanci</a:t>
            </a:r>
            <a:endParaRPr lang="hr-HR" dirty="0">
              <a:solidFill>
                <a:schemeClr val="bg1"/>
              </a:solidFill>
            </a:endParaRPr>
          </a:p>
        </p:txBody>
      </p:sp>
      <p:cxnSp>
        <p:nvCxnSpPr>
          <p:cNvPr id="8" name="Straight Arrow Connector 7"/>
          <p:cNvCxnSpPr/>
          <p:nvPr/>
        </p:nvCxnSpPr>
        <p:spPr>
          <a:xfrm rot="5400000" flipH="1" flipV="1">
            <a:off x="5429256" y="2928934"/>
            <a:ext cx="1285884" cy="857256"/>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pPr algn="l"/>
            <a:r>
              <a:rPr lang="hr-HR" dirty="0"/>
              <a:t>Razrednici u dnevniku rada</a:t>
            </a:r>
          </a:p>
        </p:txBody>
      </p:sp>
      <p:sp>
        <p:nvSpPr>
          <p:cNvPr id="3" name="Content Placeholder 2"/>
          <p:cNvSpPr>
            <a:spLocks noGrp="1"/>
          </p:cNvSpPr>
          <p:nvPr>
            <p:ph idx="1"/>
          </p:nvPr>
        </p:nvSpPr>
        <p:spPr>
          <a:xfrm>
            <a:off x="428596" y="857232"/>
            <a:ext cx="8229600" cy="4525963"/>
          </a:xfrm>
        </p:spPr>
        <p:txBody>
          <a:bodyPr>
            <a:normAutofit fontScale="85000" lnSpcReduction="20000"/>
          </a:bodyPr>
          <a:lstStyle/>
          <a:p>
            <a:r>
              <a:rPr lang="vi-VN" dirty="0"/>
              <a:t>Razredniku u dnevniku rada </a:t>
            </a:r>
            <a:r>
              <a:rPr lang="vi-VN" dirty="0" smtClean="0"/>
              <a:t>klikom </a:t>
            </a:r>
            <a:r>
              <a:rPr lang="vi-VN" dirty="0"/>
              <a:t>na lijevi stupac (koji navodi o kojem tjednu se radi) prikazuje se izbornik s mogućnostima </a:t>
            </a:r>
            <a:r>
              <a:rPr lang="vi-VN" i="1" dirty="0"/>
              <a:t>Dodaj radni dan</a:t>
            </a:r>
            <a:r>
              <a:rPr lang="vi-VN" dirty="0"/>
              <a:t> i </a:t>
            </a:r>
            <a:r>
              <a:rPr lang="vi-VN" i="1" dirty="0"/>
              <a:t>Ispiši tjedan</a:t>
            </a:r>
            <a:r>
              <a:rPr lang="vi-VN" dirty="0"/>
              <a:t> te dodatnom opcijom </a:t>
            </a:r>
            <a:r>
              <a:rPr lang="vi-VN" i="1" dirty="0"/>
              <a:t>Uredi tjedan</a:t>
            </a:r>
            <a:r>
              <a:rPr lang="vi-VN" dirty="0"/>
              <a:t>.</a:t>
            </a:r>
          </a:p>
          <a:p>
            <a:r>
              <a:rPr lang="vi-VN" dirty="0"/>
              <a:t>Pri uređivanju radnog tjedna (</a:t>
            </a:r>
            <a:r>
              <a:rPr lang="vi-VN" dirty="0" smtClean="0"/>
              <a:t>slika) </a:t>
            </a:r>
            <a:r>
              <a:rPr lang="vi-VN" dirty="0"/>
              <a:t>razrednik može pomoću opcije </a:t>
            </a:r>
            <a:r>
              <a:rPr lang="vi-VN" i="1" dirty="0"/>
              <a:t>Uredi tjedan </a:t>
            </a:r>
            <a:r>
              <a:rPr lang="vi-VN" dirty="0"/>
              <a:t>mijenjati smjenu tjedna ili dežurne učenike, a pomoću </a:t>
            </a:r>
            <a:r>
              <a:rPr lang="vi-VN" i="1" dirty="0"/>
              <a:t>Obriši tjedan </a:t>
            </a:r>
            <a:r>
              <a:rPr lang="vi-VN" dirty="0"/>
              <a:t>obrisati tjedan ukoliko ne postoje upisani dani.</a:t>
            </a:r>
          </a:p>
          <a:p>
            <a:r>
              <a:rPr lang="vi-VN" dirty="0"/>
              <a:t>Klikom na pojedini dan u tjednu, prikazuje se izbornik s mogućnostima </a:t>
            </a:r>
            <a:r>
              <a:rPr lang="vi-VN" i="1" dirty="0"/>
              <a:t>Uredi dan</a:t>
            </a:r>
            <a:r>
              <a:rPr lang="vi-VN" dirty="0"/>
              <a:t>, </a:t>
            </a:r>
            <a:r>
              <a:rPr lang="vi-VN" i="1" dirty="0"/>
              <a:t>Uredi sate/izostanke</a:t>
            </a:r>
            <a:r>
              <a:rPr lang="vi-VN" dirty="0"/>
              <a:t> i </a:t>
            </a:r>
            <a:r>
              <a:rPr lang="vi-VN" i="1" dirty="0"/>
              <a:t>Obriši dan</a:t>
            </a:r>
            <a:r>
              <a:rPr lang="vi-VN" dirty="0"/>
              <a:t>.</a:t>
            </a:r>
          </a:p>
          <a:p>
            <a:r>
              <a:rPr lang="vi-VN" dirty="0"/>
              <a:t>Dan se može obrisati samo ukoliko ne postoje upisane nastavne jedinice i izostanci.</a:t>
            </a:r>
          </a:p>
          <a:p>
            <a:endParaRPr lang="hr-HR" dirty="0"/>
          </a:p>
        </p:txBody>
      </p:sp>
    </p:spTree>
  </p:cSld>
  <p:clrMapOvr>
    <a:masterClrMapping/>
  </p:clrMapOvr>
  <p:transition spd="slow">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pPr algn="l"/>
            <a:r>
              <a:rPr lang="hr-HR" dirty="0" smtClean="0"/>
              <a:t>Razrednici u dnevniku rada</a:t>
            </a:r>
            <a:endParaRPr lang="hr-HR" dirty="0"/>
          </a:p>
        </p:txBody>
      </p:sp>
      <p:sp>
        <p:nvSpPr>
          <p:cNvPr id="3" name="Content Placeholder 2"/>
          <p:cNvSpPr>
            <a:spLocks noGrp="1"/>
          </p:cNvSpPr>
          <p:nvPr>
            <p:ph idx="1"/>
          </p:nvPr>
        </p:nvSpPr>
        <p:spPr>
          <a:xfrm>
            <a:off x="428596" y="928670"/>
            <a:ext cx="8229600" cy="4525963"/>
          </a:xfrm>
        </p:spPr>
        <p:txBody>
          <a:bodyPr/>
          <a:lstStyle/>
          <a:p>
            <a:endParaRPr lang="hr-HR" dirty="0"/>
          </a:p>
        </p:txBody>
      </p:sp>
      <p:pic>
        <p:nvPicPr>
          <p:cNvPr id="35842" name="Picture 2" descr="C:\Users\BDP\Desktop\uredi tjedan.png"/>
          <p:cNvPicPr>
            <a:picLocks noChangeAspect="1" noChangeArrowheads="1"/>
          </p:cNvPicPr>
          <p:nvPr/>
        </p:nvPicPr>
        <p:blipFill>
          <a:blip r:embed="rId2"/>
          <a:srcRect/>
          <a:stretch>
            <a:fillRect/>
          </a:stretch>
        </p:blipFill>
        <p:spPr bwMode="auto">
          <a:xfrm>
            <a:off x="142844" y="1571612"/>
            <a:ext cx="8740063" cy="4191018"/>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hr-HR" dirty="0" smtClean="0"/>
              <a:t>Dodatne funkcionalnosti</a:t>
            </a:r>
            <a:endParaRPr lang="hr-HR" dirty="0"/>
          </a:p>
        </p:txBody>
      </p:sp>
      <p:sp>
        <p:nvSpPr>
          <p:cNvPr id="3" name="Content Placeholder 2"/>
          <p:cNvSpPr>
            <a:spLocks noGrp="1"/>
          </p:cNvSpPr>
          <p:nvPr>
            <p:ph idx="1"/>
          </p:nvPr>
        </p:nvSpPr>
        <p:spPr/>
        <p:txBody>
          <a:bodyPr>
            <a:normAutofit fontScale="92500" lnSpcReduction="10000"/>
          </a:bodyPr>
          <a:lstStyle/>
          <a:p>
            <a:r>
              <a:rPr lang="hr-HR" dirty="0" smtClean="0"/>
              <a:t>Analiza </a:t>
            </a:r>
            <a:r>
              <a:rPr lang="hr-HR" dirty="0"/>
              <a:t>u svrhu pedagoškog praćenja učenika (izostanci, prosjek ocjena po predmetima, izvješće za roditelje, izostanci po predmetima, zapisnici roditeljskih sastanaka i sl</a:t>
            </a:r>
            <a:r>
              <a:rPr lang="hr-HR" dirty="0" smtClean="0"/>
              <a:t>.)</a:t>
            </a:r>
          </a:p>
          <a:p>
            <a:r>
              <a:rPr lang="hr-HR" dirty="0" smtClean="0"/>
              <a:t>Mogućnost </a:t>
            </a:r>
            <a:r>
              <a:rPr lang="hr-HR" dirty="0"/>
              <a:t>upozoravanja razrednika o učenicima koji imaju velik broj negativnih ocjena ili izostanaka te upozorava ravnatelje na zaostatke u izvođenju predviđenog nastavnog plana i </a:t>
            </a:r>
            <a:r>
              <a:rPr lang="hr-HR" dirty="0" smtClean="0"/>
              <a:t>programa</a:t>
            </a:r>
            <a:r>
              <a:rPr lang="hr-HR" dirty="0"/>
              <a:t/>
            </a:r>
            <a:br>
              <a:rPr lang="hr-HR" dirty="0"/>
            </a:br>
            <a:endParaRPr lang="hr-HR" dirty="0"/>
          </a:p>
        </p:txBody>
      </p:sp>
    </p:spTree>
  </p:cSld>
  <p:clrMapOvr>
    <a:masterClrMapping/>
  </p:clrMapOvr>
  <p:transition spd="slow">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pPr algn="l"/>
            <a:r>
              <a:rPr lang="hr-HR" dirty="0" smtClean="0"/>
              <a:t>Razrednici u dnevniku rada</a:t>
            </a:r>
            <a:endParaRPr lang="hr-HR" dirty="0"/>
          </a:p>
        </p:txBody>
      </p:sp>
      <p:sp>
        <p:nvSpPr>
          <p:cNvPr id="3" name="Content Placeholder 2"/>
          <p:cNvSpPr>
            <a:spLocks noGrp="1"/>
          </p:cNvSpPr>
          <p:nvPr>
            <p:ph idx="1"/>
          </p:nvPr>
        </p:nvSpPr>
        <p:spPr>
          <a:xfrm>
            <a:off x="428596" y="857233"/>
            <a:ext cx="8229600" cy="1285883"/>
          </a:xfrm>
        </p:spPr>
        <p:txBody>
          <a:bodyPr>
            <a:normAutofit fontScale="62500" lnSpcReduction="20000"/>
          </a:bodyPr>
          <a:lstStyle/>
          <a:p>
            <a:r>
              <a:rPr lang="vi-VN" dirty="0"/>
              <a:t>Davanje statusa izostancima je isključivo zadaća razrednika i samo on </a:t>
            </a:r>
            <a:r>
              <a:rPr lang="vi-VN" dirty="0" smtClean="0"/>
              <a:t>može(slika) </a:t>
            </a:r>
            <a:r>
              <a:rPr lang="vi-VN" dirty="0"/>
              <a:t>ući u dane označene crvenom bojom. Također, samo on može ući u </a:t>
            </a:r>
            <a:r>
              <a:rPr lang="vi-VN" i="1" dirty="0"/>
              <a:t>Imeniku</a:t>
            </a:r>
            <a:r>
              <a:rPr lang="vi-VN" dirty="0"/>
              <a:t> na pojedinog učenika te potom u </a:t>
            </a:r>
            <a:r>
              <a:rPr lang="vi-VN" i="1" dirty="0"/>
              <a:t>Izostanke učenika</a:t>
            </a:r>
            <a:r>
              <a:rPr lang="vi-VN" dirty="0"/>
              <a:t> </a:t>
            </a:r>
            <a:r>
              <a:rPr lang="vi-VN" dirty="0" smtClean="0"/>
              <a:t>gdje </a:t>
            </a:r>
            <a:r>
              <a:rPr lang="vi-VN" dirty="0"/>
              <a:t>klikom na označene sate ima mogućnosti koje nastavnici nemaju.</a:t>
            </a:r>
            <a:endParaRPr lang="hr-HR" dirty="0"/>
          </a:p>
        </p:txBody>
      </p:sp>
      <p:pic>
        <p:nvPicPr>
          <p:cNvPr id="36866" name="Picture 2" descr="C:\Users\BDP\Desktop\pregled unesenih izostanaka.png"/>
          <p:cNvPicPr>
            <a:picLocks noChangeAspect="1" noChangeArrowheads="1"/>
          </p:cNvPicPr>
          <p:nvPr/>
        </p:nvPicPr>
        <p:blipFill>
          <a:blip r:embed="rId2"/>
          <a:srcRect/>
          <a:stretch>
            <a:fillRect/>
          </a:stretch>
        </p:blipFill>
        <p:spPr bwMode="auto">
          <a:xfrm>
            <a:off x="928662" y="2179347"/>
            <a:ext cx="7525741" cy="4678653"/>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pPr algn="l"/>
            <a:r>
              <a:rPr lang="hr-HR" dirty="0"/>
              <a:t>Ažuriranje pojedinačnih izostanaka</a:t>
            </a:r>
          </a:p>
        </p:txBody>
      </p:sp>
      <p:sp>
        <p:nvSpPr>
          <p:cNvPr id="3" name="Content Placeholder 2"/>
          <p:cNvSpPr>
            <a:spLocks noGrp="1"/>
          </p:cNvSpPr>
          <p:nvPr>
            <p:ph idx="1"/>
          </p:nvPr>
        </p:nvSpPr>
        <p:spPr>
          <a:xfrm>
            <a:off x="428596" y="1714488"/>
            <a:ext cx="8229600" cy="3571900"/>
          </a:xfrm>
        </p:spPr>
        <p:txBody>
          <a:bodyPr>
            <a:normAutofit fontScale="77500" lnSpcReduction="20000"/>
          </a:bodyPr>
          <a:lstStyle/>
          <a:p>
            <a:r>
              <a:rPr lang="vi-VN" dirty="0"/>
              <a:t>U prozoru koji se pojavi nakon klika na sat koji razrednik želi urediti, iz izbornika je potrebno odabrati status </a:t>
            </a:r>
            <a:r>
              <a:rPr lang="vi-VN" i="1" dirty="0"/>
              <a:t>Opravdano</a:t>
            </a:r>
            <a:r>
              <a:rPr lang="vi-VN" dirty="0"/>
              <a:t> (kasnije će kod tjednog prikaza biti označeno zelenom bojom), </a:t>
            </a:r>
            <a:r>
              <a:rPr lang="vi-VN" i="1" dirty="0"/>
              <a:t>Neopravdano</a:t>
            </a:r>
            <a:r>
              <a:rPr lang="vi-VN" dirty="0"/>
              <a:t>(kod tjednog prikaza označen crvenom bojom) ili </a:t>
            </a:r>
            <a:r>
              <a:rPr lang="vi-VN" i="1" dirty="0"/>
              <a:t>Ostalo</a:t>
            </a:r>
            <a:r>
              <a:rPr lang="vi-VN" dirty="0"/>
              <a:t> (kod tjednog prikaza označen sivom bojom). U kategoriju </a:t>
            </a:r>
            <a:r>
              <a:rPr lang="vi-VN" i="1" dirty="0"/>
              <a:t>Ostalo</a:t>
            </a:r>
            <a:r>
              <a:rPr lang="vi-VN" dirty="0"/>
              <a:t> spadaju izostanci čiji je razlog odlazak učenika npr. na natjecanja, pohađanje školskog zbora, i sl., a takvi izostanci imaju posebnu kategoriju  kako poslije ne bi ulazili u prosjek izostanaka na temelju kojih bi učenik mogao biti svrstan u kategoriju učenika koji moraju polagati predmetni ispit.</a:t>
            </a:r>
            <a:endParaRPr lang="hr-HR" dirty="0"/>
          </a:p>
        </p:txBody>
      </p:sp>
    </p:spTree>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pic>
        <p:nvPicPr>
          <p:cNvPr id="37890" name="Picture 2" descr="C:\Users\BDP\Desktop\azurianje pojedinacnih izostanaka.png"/>
          <p:cNvPicPr>
            <a:picLocks noChangeAspect="1" noChangeArrowheads="1"/>
          </p:cNvPicPr>
          <p:nvPr/>
        </p:nvPicPr>
        <p:blipFill>
          <a:blip r:embed="rId2"/>
          <a:srcRect/>
          <a:stretch>
            <a:fillRect/>
          </a:stretch>
        </p:blipFill>
        <p:spPr bwMode="auto">
          <a:xfrm>
            <a:off x="214282" y="642918"/>
            <a:ext cx="8749583" cy="5500726"/>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lstStyle/>
          <a:p>
            <a:r>
              <a:rPr lang="hr-HR" dirty="0" smtClean="0"/>
              <a:t>R</a:t>
            </a:r>
            <a:r>
              <a:rPr lang="vi-VN" dirty="0" smtClean="0"/>
              <a:t>adi </a:t>
            </a:r>
            <a:r>
              <a:rPr lang="vi-VN" dirty="0"/>
              <a:t>što preciznijeg vođenja statistike izostanaka, kod </a:t>
            </a:r>
            <a:r>
              <a:rPr lang="vi-VN" i="1" dirty="0"/>
              <a:t>Tipa</a:t>
            </a:r>
            <a:r>
              <a:rPr lang="vi-VN" dirty="0"/>
              <a:t> izostanka aplikacija nudi padajući izbornik s popisom razloga izostanaka, a ostale napomene mogu se proizvoljno unositi pod </a:t>
            </a:r>
            <a:r>
              <a:rPr lang="vi-VN" i="1" dirty="0"/>
              <a:t>Razlog.</a:t>
            </a:r>
            <a:endParaRPr lang="hr-HR" dirty="0"/>
          </a:p>
        </p:txBody>
      </p:sp>
    </p:spTree>
  </p:cSld>
  <p:clrMapOvr>
    <a:masterClrMapping/>
  </p:clrMapOvr>
  <p:transition spd="slow">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fontScale="90000"/>
          </a:bodyPr>
          <a:lstStyle/>
          <a:p>
            <a:r>
              <a:rPr lang="hr-HR" dirty="0"/>
              <a:t>Skupno ažuriranje izostanaka za pojedinačnog učenika</a:t>
            </a:r>
          </a:p>
        </p:txBody>
      </p:sp>
      <p:sp>
        <p:nvSpPr>
          <p:cNvPr id="3" name="Content Placeholder 2"/>
          <p:cNvSpPr>
            <a:spLocks noGrp="1"/>
          </p:cNvSpPr>
          <p:nvPr>
            <p:ph idx="1"/>
          </p:nvPr>
        </p:nvSpPr>
        <p:spPr/>
        <p:txBody>
          <a:bodyPr/>
          <a:lstStyle/>
          <a:p>
            <a:r>
              <a:rPr lang="hr-HR" dirty="0"/>
              <a:t>Ukoliko se želi upisati da je učenik cijeli dan bio odsutan, potrebno </a:t>
            </a:r>
            <a:r>
              <a:rPr lang="hr-HR" dirty="0" smtClean="0"/>
              <a:t>je u</a:t>
            </a:r>
            <a:r>
              <a:rPr lang="hr-HR" dirty="0"/>
              <a:t> </a:t>
            </a:r>
            <a:r>
              <a:rPr lang="hr-HR" i="1" dirty="0"/>
              <a:t>Izostancima</a:t>
            </a:r>
            <a:r>
              <a:rPr lang="hr-HR" dirty="0"/>
              <a:t> kliknuti na ime učenika, a ne na pojedinačni sat, te za ukupan broj sati unijeti adekvatne podatke, na isti način kao i za pojedinačne </a:t>
            </a:r>
            <a:r>
              <a:rPr lang="hr-HR" dirty="0" smtClean="0"/>
              <a:t>izostanke, kako je prikazano na slici</a:t>
            </a:r>
            <a:endParaRPr lang="hr-HR" dirty="0"/>
          </a:p>
        </p:txBody>
      </p:sp>
    </p:spTree>
  </p:cSld>
  <p:clrMapOvr>
    <a:masterClrMapping/>
  </p:clrMapOvr>
  <p:transition spd="slow">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pic>
        <p:nvPicPr>
          <p:cNvPr id="38914" name="Picture 2" descr="C:\Users\BDP\Desktop\opravdavanje cijelog dana za jednog ucenika.png"/>
          <p:cNvPicPr>
            <a:picLocks noChangeAspect="1" noChangeArrowheads="1"/>
          </p:cNvPicPr>
          <p:nvPr/>
        </p:nvPicPr>
        <p:blipFill>
          <a:blip r:embed="rId2"/>
          <a:srcRect/>
          <a:stretch>
            <a:fillRect/>
          </a:stretch>
        </p:blipFill>
        <p:spPr bwMode="auto">
          <a:xfrm>
            <a:off x="28200" y="642918"/>
            <a:ext cx="9115800" cy="5667170"/>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5"/>
            <a:ext cx="8229600" cy="1143007"/>
          </a:xfrm>
        </p:spPr>
        <p:txBody>
          <a:bodyPr>
            <a:normAutofit fontScale="70000" lnSpcReduction="20000"/>
          </a:bodyPr>
          <a:lstStyle/>
          <a:p>
            <a:r>
              <a:rPr lang="hr-HR" dirty="0"/>
              <a:t>Razrednik može i na jednostavniji način učeniku opravdati izostanke tako da ode u </a:t>
            </a:r>
            <a:r>
              <a:rPr lang="hr-HR" i="1" dirty="0"/>
              <a:t>Imenik</a:t>
            </a:r>
            <a:r>
              <a:rPr lang="hr-HR" dirty="0"/>
              <a:t>  i odabere učenika. Ukoliko učenik ima neažuriranih izostanaka, </a:t>
            </a:r>
            <a:r>
              <a:rPr lang="hr-HR" i="1" dirty="0" smtClean="0"/>
              <a:t>Izostanci</a:t>
            </a:r>
            <a:r>
              <a:rPr lang="hr-HR" dirty="0"/>
              <a:t> su prikazani crvenom bojom.</a:t>
            </a:r>
          </a:p>
        </p:txBody>
      </p:sp>
      <p:pic>
        <p:nvPicPr>
          <p:cNvPr id="39938" name="Picture 2" descr="C:\Users\BDP\Desktop\azuriranje izostanaka 22.png"/>
          <p:cNvPicPr>
            <a:picLocks noChangeAspect="1" noChangeArrowheads="1"/>
          </p:cNvPicPr>
          <p:nvPr/>
        </p:nvPicPr>
        <p:blipFill>
          <a:blip r:embed="rId2"/>
          <a:srcRect/>
          <a:stretch>
            <a:fillRect/>
          </a:stretch>
        </p:blipFill>
        <p:spPr bwMode="auto">
          <a:xfrm>
            <a:off x="357158" y="1571612"/>
            <a:ext cx="8470467" cy="5286388"/>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pPr algn="l"/>
            <a:r>
              <a:rPr lang="hr-HR" dirty="0" smtClean="0"/>
              <a:t>Imenik</a:t>
            </a:r>
            <a:endParaRPr lang="hr-HR" dirty="0"/>
          </a:p>
        </p:txBody>
      </p:sp>
      <p:sp>
        <p:nvSpPr>
          <p:cNvPr id="3" name="Content Placeholder 2"/>
          <p:cNvSpPr>
            <a:spLocks noGrp="1"/>
          </p:cNvSpPr>
          <p:nvPr>
            <p:ph idx="1"/>
          </p:nvPr>
        </p:nvSpPr>
        <p:spPr>
          <a:xfrm>
            <a:off x="428596" y="1071547"/>
            <a:ext cx="8229600" cy="1285883"/>
          </a:xfrm>
        </p:spPr>
        <p:txBody>
          <a:bodyPr>
            <a:normAutofit fontScale="55000" lnSpcReduction="20000"/>
          </a:bodyPr>
          <a:lstStyle/>
          <a:p>
            <a:r>
              <a:rPr lang="hr-HR" dirty="0"/>
              <a:t>Otvaranjem Imenika u gornjoj izbornoj traci nastavnik dobiva pregled svih učenika odabranog razrednog odjeljenja.</a:t>
            </a:r>
          </a:p>
          <a:p>
            <a:r>
              <a:rPr lang="hr-HR" dirty="0"/>
              <a:t>Kod ispitivanja učenika nastavnik može ili sam odabrati učenika kojeg želi ispitati ili pritiskom dugmeta </a:t>
            </a:r>
            <a:r>
              <a:rPr lang="hr-HR" i="1" dirty="0"/>
              <a:t>Slučajni odabir</a:t>
            </a:r>
            <a:r>
              <a:rPr lang="hr-HR" dirty="0"/>
              <a:t> u gornjem desnom uglu odabir učenika prepustiti programu.</a:t>
            </a:r>
          </a:p>
          <a:p>
            <a:pPr>
              <a:buNone/>
            </a:pPr>
            <a:endParaRPr lang="hr-HR" dirty="0"/>
          </a:p>
        </p:txBody>
      </p:sp>
      <p:pic>
        <p:nvPicPr>
          <p:cNvPr id="40962" name="Picture 2" descr="C:\Users\BDP\Desktop\imenik2.png"/>
          <p:cNvPicPr>
            <a:picLocks noChangeAspect="1" noChangeArrowheads="1"/>
          </p:cNvPicPr>
          <p:nvPr/>
        </p:nvPicPr>
        <p:blipFill>
          <a:blip r:embed="rId2"/>
          <a:srcRect/>
          <a:stretch>
            <a:fillRect/>
          </a:stretch>
        </p:blipFill>
        <p:spPr bwMode="auto">
          <a:xfrm>
            <a:off x="1000100" y="2256978"/>
            <a:ext cx="7215238" cy="4601022"/>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pPr algn="l"/>
            <a:r>
              <a:rPr lang="hr-HR" dirty="0" smtClean="0"/>
              <a:t>Imenik</a:t>
            </a:r>
            <a:endParaRPr lang="hr-HR" dirty="0"/>
          </a:p>
        </p:txBody>
      </p:sp>
      <p:sp>
        <p:nvSpPr>
          <p:cNvPr id="3" name="Content Placeholder 2"/>
          <p:cNvSpPr>
            <a:spLocks noGrp="1"/>
          </p:cNvSpPr>
          <p:nvPr>
            <p:ph idx="1"/>
          </p:nvPr>
        </p:nvSpPr>
        <p:spPr>
          <a:xfrm>
            <a:off x="428596" y="857233"/>
            <a:ext cx="8229600" cy="714379"/>
          </a:xfrm>
        </p:spPr>
        <p:txBody>
          <a:bodyPr>
            <a:normAutofit fontScale="77500" lnSpcReduction="20000"/>
          </a:bodyPr>
          <a:lstStyle/>
          <a:p>
            <a:r>
              <a:rPr lang="hr-HR" dirty="0"/>
              <a:t>Klikom na dugme </a:t>
            </a:r>
            <a:r>
              <a:rPr lang="hr-HR" i="1" dirty="0"/>
              <a:t>Prikaži izbornik</a:t>
            </a:r>
            <a:r>
              <a:rPr lang="hr-HR" dirty="0"/>
              <a:t> nastavnik dobiva mogućnost grupnog editiranja podataka za cijeli razred</a:t>
            </a:r>
          </a:p>
        </p:txBody>
      </p:sp>
      <p:pic>
        <p:nvPicPr>
          <p:cNvPr id="41986" name="Picture 2" descr="C:\Users\BDP\Desktop\grupno editiranje u imeniku_2.png"/>
          <p:cNvPicPr>
            <a:picLocks noChangeAspect="1" noChangeArrowheads="1"/>
          </p:cNvPicPr>
          <p:nvPr/>
        </p:nvPicPr>
        <p:blipFill>
          <a:blip r:embed="rId2"/>
          <a:srcRect/>
          <a:stretch>
            <a:fillRect/>
          </a:stretch>
        </p:blipFill>
        <p:spPr bwMode="auto">
          <a:xfrm>
            <a:off x="785786" y="1571612"/>
            <a:ext cx="7929618" cy="5082599"/>
          </a:xfrm>
          <a:prstGeom prst="rect">
            <a:avLst/>
          </a:prstGeom>
          <a:noFill/>
        </p:spPr>
      </p:pic>
      <p:cxnSp>
        <p:nvCxnSpPr>
          <p:cNvPr id="6" name="Straight Arrow Connector 5"/>
          <p:cNvCxnSpPr/>
          <p:nvPr/>
        </p:nvCxnSpPr>
        <p:spPr>
          <a:xfrm rot="5400000" flipH="1" flipV="1">
            <a:off x="4643438" y="2500306"/>
            <a:ext cx="2286016" cy="11430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43174" y="4286256"/>
            <a:ext cx="3946721" cy="369332"/>
          </a:xfrm>
          <a:prstGeom prst="rect">
            <a:avLst/>
          </a:prstGeom>
          <a:noFill/>
        </p:spPr>
        <p:txBody>
          <a:bodyPr wrap="none" rtlCol="0">
            <a:spAutoFit/>
          </a:bodyPr>
          <a:lstStyle/>
          <a:p>
            <a:r>
              <a:rPr lang="hr-HR" dirty="0" smtClean="0"/>
              <a:t>Mogućnost grupnog editiranja podataka</a:t>
            </a:r>
            <a:endParaRPr lang="hr-HR" dirty="0"/>
          </a:p>
        </p:txBody>
      </p:sp>
    </p:spTree>
  </p:cSld>
  <p:clrMapOvr>
    <a:masterClrMapping/>
  </p:clrMapOvr>
  <p:transition spd="slow">
    <p:wheel spokes="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pPr algn="l"/>
            <a:r>
              <a:rPr lang="hr-HR" dirty="0" smtClean="0"/>
              <a:t>Imenik</a:t>
            </a:r>
            <a:endParaRPr lang="hr-HR" dirty="0"/>
          </a:p>
        </p:txBody>
      </p:sp>
      <p:sp>
        <p:nvSpPr>
          <p:cNvPr id="3" name="Content Placeholder 2"/>
          <p:cNvSpPr>
            <a:spLocks noGrp="1"/>
          </p:cNvSpPr>
          <p:nvPr>
            <p:ph idx="1"/>
          </p:nvPr>
        </p:nvSpPr>
        <p:spPr>
          <a:xfrm>
            <a:off x="428596" y="857233"/>
            <a:ext cx="8229600" cy="1714512"/>
          </a:xfrm>
        </p:spPr>
        <p:txBody>
          <a:bodyPr>
            <a:normAutofit fontScale="62500" lnSpcReduction="20000"/>
          </a:bodyPr>
          <a:lstStyle/>
          <a:p>
            <a:r>
              <a:rPr lang="hr-HR" dirty="0" smtClean="0"/>
              <a:t>Kada se otvori stranica pojedinog učenika, opet u gornjem desnom uglu postoji poveznica Prikaži izbornik, ali na tom mjestu ona nastavnicima omogućuje uvid u podatke o tom učeniku, a razredniku i editiranje podataka za pojedinog učenika.</a:t>
            </a:r>
          </a:p>
          <a:p>
            <a:r>
              <a:rPr lang="hr-HR" dirty="0"/>
              <a:t>U izborniku putem gumba „Popis učenika“ je moguće odabrati polja za ispis i izvoz u excel što je korisno za izlete, liječnike i sl.</a:t>
            </a:r>
          </a:p>
          <a:p>
            <a:endParaRPr lang="hr-HR" dirty="0"/>
          </a:p>
        </p:txBody>
      </p:sp>
      <p:pic>
        <p:nvPicPr>
          <p:cNvPr id="43010" name="Picture 2" descr="C:\Users\BDP\Desktop\popis ucenika_2.png"/>
          <p:cNvPicPr>
            <a:picLocks noChangeAspect="1" noChangeArrowheads="1"/>
          </p:cNvPicPr>
          <p:nvPr/>
        </p:nvPicPr>
        <p:blipFill>
          <a:blip r:embed="rId2"/>
          <a:srcRect/>
          <a:stretch>
            <a:fillRect/>
          </a:stretch>
        </p:blipFill>
        <p:spPr bwMode="auto">
          <a:xfrm>
            <a:off x="1357290" y="2428868"/>
            <a:ext cx="6258229" cy="4429132"/>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pPr algn="l"/>
            <a:r>
              <a:rPr lang="hr-HR" dirty="0" smtClean="0"/>
              <a:t>Prijava u sustav</a:t>
            </a:r>
            <a:endParaRPr lang="hr-HR" dirty="0"/>
          </a:p>
        </p:txBody>
      </p:sp>
      <p:sp>
        <p:nvSpPr>
          <p:cNvPr id="4" name="Content Placeholder 3"/>
          <p:cNvSpPr>
            <a:spLocks noGrp="1"/>
          </p:cNvSpPr>
          <p:nvPr>
            <p:ph idx="1"/>
          </p:nvPr>
        </p:nvSpPr>
        <p:spPr>
          <a:xfrm>
            <a:off x="428596" y="928670"/>
            <a:ext cx="8229600" cy="1400172"/>
          </a:xfrm>
        </p:spPr>
        <p:txBody>
          <a:bodyPr>
            <a:normAutofit/>
          </a:bodyPr>
          <a:lstStyle/>
          <a:p>
            <a:r>
              <a:rPr lang="hr-HR" dirty="0" smtClean="0"/>
              <a:t>Na radnoj površini računala odabiremo i pokrećemo web preglednik Google Chrome</a:t>
            </a:r>
            <a:endParaRPr lang="hr-HR" dirty="0"/>
          </a:p>
        </p:txBody>
      </p:sp>
      <p:pic>
        <p:nvPicPr>
          <p:cNvPr id="4098" name="Picture 2" descr="Slikovni rezultat za google chrome on desktop"/>
          <p:cNvPicPr>
            <a:picLocks noChangeAspect="1" noChangeArrowheads="1"/>
          </p:cNvPicPr>
          <p:nvPr/>
        </p:nvPicPr>
        <p:blipFill>
          <a:blip r:embed="rId2"/>
          <a:srcRect/>
          <a:stretch>
            <a:fillRect/>
          </a:stretch>
        </p:blipFill>
        <p:spPr bwMode="auto">
          <a:xfrm>
            <a:off x="1857356" y="2285992"/>
            <a:ext cx="5715040" cy="4177361"/>
          </a:xfrm>
          <a:prstGeom prst="rect">
            <a:avLst/>
          </a:prstGeom>
          <a:noFill/>
        </p:spPr>
      </p:pic>
      <p:sp>
        <p:nvSpPr>
          <p:cNvPr id="6" name="TextBox 5"/>
          <p:cNvSpPr txBox="1"/>
          <p:nvPr/>
        </p:nvSpPr>
        <p:spPr>
          <a:xfrm>
            <a:off x="1857356" y="4643446"/>
            <a:ext cx="5786478" cy="923330"/>
          </a:xfrm>
          <a:prstGeom prst="rect">
            <a:avLst/>
          </a:prstGeom>
          <a:noFill/>
        </p:spPr>
        <p:txBody>
          <a:bodyPr wrap="square" rtlCol="0">
            <a:spAutoFit/>
          </a:bodyPr>
          <a:lstStyle/>
          <a:p>
            <a:r>
              <a:rPr lang="hr-HR" dirty="0" smtClean="0"/>
              <a:t>Pozicioniramo pokazivač miša na ikonu web preglednika, te napravimo dvostruki klik lijeve tipke miša ili pritisnemo desnu tipku, pa nakon toga “Otvori” (engl. Open)</a:t>
            </a:r>
            <a:endParaRPr lang="hr-HR" dirty="0"/>
          </a:p>
        </p:txBody>
      </p:sp>
    </p:spTree>
  </p:cSld>
  <p:clrMapOvr>
    <a:masterClrMapping/>
  </p:clrMapOvr>
  <p:transition spd="slow">
    <p:wheel spokes="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pPr algn="l"/>
            <a:r>
              <a:rPr lang="pl-PL" dirty="0"/>
              <a:t>Grupno uređivanje podataka u Imeniku</a:t>
            </a:r>
            <a:endParaRPr lang="hr-HR" dirty="0"/>
          </a:p>
        </p:txBody>
      </p:sp>
      <p:sp>
        <p:nvSpPr>
          <p:cNvPr id="3" name="Content Placeholder 2"/>
          <p:cNvSpPr>
            <a:spLocks noGrp="1"/>
          </p:cNvSpPr>
          <p:nvPr>
            <p:ph idx="1"/>
          </p:nvPr>
        </p:nvSpPr>
        <p:spPr>
          <a:xfrm>
            <a:off x="428596" y="1357298"/>
            <a:ext cx="8229600" cy="4857784"/>
          </a:xfrm>
        </p:spPr>
        <p:txBody>
          <a:bodyPr>
            <a:normAutofit fontScale="77500" lnSpcReduction="20000"/>
          </a:bodyPr>
          <a:lstStyle/>
          <a:p>
            <a:r>
              <a:rPr lang="vi-VN" dirty="0"/>
              <a:t>Elementi ocjenjivanja – Na početku svake školske godine, kao i u papirnatoj verziji imenika svaki predmetni nastavnik treba unijeti elemente ocjenjivanja za svoj predmet. Nakon što uđe u </a:t>
            </a:r>
            <a:r>
              <a:rPr lang="vi-VN" i="1" dirty="0"/>
              <a:t>Elemente ocjenjivanja</a:t>
            </a:r>
            <a:r>
              <a:rPr lang="vi-VN" dirty="0"/>
              <a:t>, nastavniku će se ponuditi na izbor predmeti i razredi za koje želi unijeti elemente. Unosom, elementi se automatski prikažu u rubrikama kod svakog pojedinog učenika bilo da se oni unose grupno u </a:t>
            </a:r>
            <a:r>
              <a:rPr lang="vi-VN" i="1" dirty="0"/>
              <a:t>Imeniku</a:t>
            </a:r>
            <a:r>
              <a:rPr lang="vi-VN" dirty="0"/>
              <a:t> ili u dodatnom izborniku kod pojedinog učenika.</a:t>
            </a:r>
          </a:p>
          <a:p>
            <a:r>
              <a:rPr lang="vi-VN" dirty="0"/>
              <a:t>Elementi ocjenjivanja mogu se brisati samo ukoliko za odabrani element ne postoji ni jedna unesena ocjena. Ukoliko u imeniku postoji makar jedna unesena ocjena u rubriku tog elementa, brisanje neće biti moguće.</a:t>
            </a:r>
          </a:p>
          <a:p>
            <a:endParaRPr lang="hr-HR" dirty="0"/>
          </a:p>
        </p:txBody>
      </p:sp>
    </p:spTree>
  </p:cSld>
  <p:clrMapOvr>
    <a:masterClrMapping/>
  </p:clrMapOvr>
  <p:transition spd="slow">
    <p:wheel spokes="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Content Placeholder 2"/>
          <p:cNvSpPr>
            <a:spLocks noGrp="1"/>
          </p:cNvSpPr>
          <p:nvPr>
            <p:ph idx="1"/>
          </p:nvPr>
        </p:nvSpPr>
        <p:spPr/>
        <p:txBody>
          <a:bodyPr/>
          <a:lstStyle/>
          <a:p>
            <a:endParaRPr lang="hr-HR"/>
          </a:p>
        </p:txBody>
      </p:sp>
      <p:pic>
        <p:nvPicPr>
          <p:cNvPr id="44034" name="Picture 2" descr="C:\Users\BDP\Desktop\uređivanje elemenata ocjenjivanja.png"/>
          <p:cNvPicPr>
            <a:picLocks noChangeAspect="1" noChangeArrowheads="1"/>
          </p:cNvPicPr>
          <p:nvPr/>
        </p:nvPicPr>
        <p:blipFill>
          <a:blip r:embed="rId2"/>
          <a:srcRect/>
          <a:stretch>
            <a:fillRect/>
          </a:stretch>
        </p:blipFill>
        <p:spPr bwMode="auto">
          <a:xfrm>
            <a:off x="128788" y="493292"/>
            <a:ext cx="8800930" cy="5590929"/>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pPr algn="l"/>
            <a:r>
              <a:rPr lang="hr-HR" dirty="0"/>
              <a:t>Grupni unos ocjena</a:t>
            </a:r>
          </a:p>
        </p:txBody>
      </p:sp>
      <p:sp>
        <p:nvSpPr>
          <p:cNvPr id="3" name="Content Placeholder 2"/>
          <p:cNvSpPr>
            <a:spLocks noGrp="1"/>
          </p:cNvSpPr>
          <p:nvPr>
            <p:ph idx="1"/>
          </p:nvPr>
        </p:nvSpPr>
        <p:spPr>
          <a:xfrm>
            <a:off x="428596" y="928670"/>
            <a:ext cx="8229600" cy="4525963"/>
          </a:xfrm>
        </p:spPr>
        <p:txBody>
          <a:bodyPr>
            <a:normAutofit fontScale="77500" lnSpcReduction="20000"/>
          </a:bodyPr>
          <a:lstStyle/>
          <a:p>
            <a:r>
              <a:rPr lang="vi-VN" dirty="0"/>
              <a:t>Na ovom mjestu nastavnik može na jednostavan način unijeti ocjene za grupu učenika ili cijeli razred, npr. kod unosa ocjena pismenih ispita. Nakon unosa, aplikacija će mu još jednom prije konačnog spremanja podataka ponuditi da provjeri i ispravi eventualne pogreške (</a:t>
            </a:r>
            <a:r>
              <a:rPr lang="vi-VN" dirty="0" smtClean="0"/>
              <a:t>slika).</a:t>
            </a:r>
            <a:r>
              <a:rPr lang="vi-VN" b="1" dirty="0"/>
              <a:t> </a:t>
            </a:r>
            <a:r>
              <a:rPr lang="vi-VN" dirty="0"/>
              <a:t>Pri unosu jedino treba voditi računa o </a:t>
            </a:r>
            <a:r>
              <a:rPr lang="vi-VN" i="1" dirty="0"/>
              <a:t>Datumu ocjene</a:t>
            </a:r>
            <a:r>
              <a:rPr lang="vi-VN" dirty="0"/>
              <a:t>. Na tom mjestu se iz kalendara odabire datum na koji se ta ocjena odnosi (npr. nadnevak pisanja kontrolne zadaće) i ona se razlikuje od </a:t>
            </a:r>
            <a:r>
              <a:rPr lang="vi-VN" i="1" dirty="0"/>
              <a:t>Datuma upisa</a:t>
            </a:r>
            <a:r>
              <a:rPr lang="vi-VN" dirty="0"/>
              <a:t> ocjene koji sustav dodjeljuje sam prema vremenu unosa. Pod </a:t>
            </a:r>
            <a:r>
              <a:rPr lang="vi-VN" i="1" dirty="0"/>
              <a:t>Napomenu</a:t>
            </a:r>
            <a:r>
              <a:rPr lang="vi-VN" dirty="0"/>
              <a:t>nastavnik može upisati na što se ta ocjena odnosi (npr. pisani ispit iz određenog gradiva i broj bodova). Preporuka je da se uvijek upisuju </a:t>
            </a:r>
            <a:r>
              <a:rPr lang="vi-VN" i="1" dirty="0"/>
              <a:t>Napomene</a:t>
            </a:r>
            <a:r>
              <a:rPr lang="vi-VN" dirty="0"/>
              <a:t> i </a:t>
            </a:r>
            <a:r>
              <a:rPr lang="vi-VN" i="1" dirty="0"/>
              <a:t>Bilješke</a:t>
            </a:r>
            <a:r>
              <a:rPr lang="vi-VN" dirty="0"/>
              <a:t> uz svaku ocjenu radi što lakšeg snalaženja u aplikaciji i svakodnevnom radu.</a:t>
            </a:r>
            <a:endParaRPr lang="hr-HR" dirty="0"/>
          </a:p>
        </p:txBody>
      </p:sp>
    </p:spTree>
  </p:cSld>
  <p:clrMapOvr>
    <a:masterClrMapping/>
  </p:clrMapOvr>
  <p:transition spd="slow">
    <p:wheel spokes="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pic>
        <p:nvPicPr>
          <p:cNvPr id="45058" name="Picture 2" descr="C:\Users\BDP\Desktop\grupni unos ocijena2.png"/>
          <p:cNvPicPr>
            <a:picLocks noChangeAspect="1" noChangeArrowheads="1"/>
          </p:cNvPicPr>
          <p:nvPr/>
        </p:nvPicPr>
        <p:blipFill>
          <a:blip r:embed="rId2"/>
          <a:srcRect/>
          <a:stretch>
            <a:fillRect/>
          </a:stretch>
        </p:blipFill>
        <p:spPr bwMode="auto">
          <a:xfrm>
            <a:off x="357158" y="571480"/>
            <a:ext cx="8564682" cy="5643602"/>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pPr algn="l"/>
            <a:r>
              <a:rPr lang="hr-HR" dirty="0"/>
              <a:t>Grupni unos bilješki</a:t>
            </a:r>
          </a:p>
        </p:txBody>
      </p:sp>
      <p:sp>
        <p:nvSpPr>
          <p:cNvPr id="3" name="Content Placeholder 2"/>
          <p:cNvSpPr>
            <a:spLocks noGrp="1"/>
          </p:cNvSpPr>
          <p:nvPr>
            <p:ph idx="1"/>
          </p:nvPr>
        </p:nvSpPr>
        <p:spPr>
          <a:xfrm>
            <a:off x="428596" y="1071546"/>
            <a:ext cx="8229600" cy="4525963"/>
          </a:xfrm>
        </p:spPr>
        <p:txBody>
          <a:bodyPr>
            <a:normAutofit fontScale="92500" lnSpcReduction="10000"/>
          </a:bodyPr>
          <a:lstStyle/>
          <a:p>
            <a:r>
              <a:rPr lang="hr-HR" dirty="0"/>
              <a:t>Na gotovo isti način na koji unosi ocjene, nastavnik može unijeti i bilješke za cijeli razred ili samo grupu učenika (dakle, klikom na dugme </a:t>
            </a:r>
            <a:r>
              <a:rPr lang="hr-HR" i="1" dirty="0"/>
              <a:t>Grupni unos bilješki</a:t>
            </a:r>
            <a:r>
              <a:rPr lang="hr-HR" dirty="0"/>
              <a:t>). Kao i ocjene, i bilješke se mogu mijenjati samo deset minuta nakon prvog unosa, a nakon toga se „zaključavaju“ pa se za promjenu već unesene bilješke nakon isteka vremena potrebno obratiti administratoru.</a:t>
            </a:r>
          </a:p>
          <a:p>
            <a:r>
              <a:rPr lang="hr-HR" dirty="0"/>
              <a:t>Posljednja unesena bilješka je prikazana na vrhu, a prva na dnu stranice.</a:t>
            </a:r>
          </a:p>
          <a:p>
            <a:pPr>
              <a:buNone/>
            </a:pPr>
            <a:endParaRPr lang="hr-HR" dirty="0"/>
          </a:p>
        </p:txBody>
      </p:sp>
    </p:spTree>
  </p:cSld>
  <p:clrMapOvr>
    <a:masterClrMapping/>
  </p:clrMapOvr>
  <p:transition spd="slow">
    <p:wheel spokes="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pl-PL" dirty="0"/>
              <a:t>Pojedinačno uređivanje podataka u Imeniku</a:t>
            </a:r>
            <a:endParaRPr lang="hr-HR" dirty="0"/>
          </a:p>
        </p:txBody>
      </p:sp>
      <p:sp>
        <p:nvSpPr>
          <p:cNvPr id="3" name="Content Placeholder 2"/>
          <p:cNvSpPr>
            <a:spLocks noGrp="1"/>
          </p:cNvSpPr>
          <p:nvPr>
            <p:ph idx="1"/>
          </p:nvPr>
        </p:nvSpPr>
        <p:spPr>
          <a:xfrm>
            <a:off x="428596" y="1428737"/>
            <a:ext cx="8229600" cy="1643074"/>
          </a:xfrm>
        </p:spPr>
        <p:txBody>
          <a:bodyPr>
            <a:normAutofit fontScale="55000" lnSpcReduction="20000"/>
          </a:bodyPr>
          <a:lstStyle/>
          <a:p>
            <a:r>
              <a:rPr lang="hr-HR" dirty="0"/>
              <a:t>Nakon što iz gornje izborne trake nastavnik odabere </a:t>
            </a:r>
            <a:r>
              <a:rPr lang="hr-HR" i="1" dirty="0"/>
              <a:t>Imenik</a:t>
            </a:r>
            <a:r>
              <a:rPr lang="hr-HR" dirty="0"/>
              <a:t>, pojedinog učenika može odabrati sam ili preko gumba </a:t>
            </a:r>
            <a:r>
              <a:rPr lang="hr-HR" i="1" dirty="0"/>
              <a:t>Slučajni odabir</a:t>
            </a:r>
            <a:r>
              <a:rPr lang="hr-HR" dirty="0"/>
              <a:t> (do sada poznato kao ispitivanje učenika „na otvaranje“). Nakon što jednog učenika odabere, dobiva i mogućnost za „listanje“ učenika preko gumba za „prethodni“ &lt;&lt;- ili „sljedeći“  -&gt;&gt;.</a:t>
            </a:r>
          </a:p>
          <a:p>
            <a:r>
              <a:rPr lang="hr-HR" dirty="0"/>
              <a:t>Odabirom učenika nastavniku se otvara njegov „profil“ kojeg može editirati i vidjeti, ali samo za svoj nastavni predmet. </a:t>
            </a:r>
          </a:p>
        </p:txBody>
      </p:sp>
      <p:pic>
        <p:nvPicPr>
          <p:cNvPr id="46082" name="Picture 2" descr="C:\Users\BDP\Desktop\proful ucenika2.png"/>
          <p:cNvPicPr>
            <a:picLocks noChangeAspect="1" noChangeArrowheads="1"/>
          </p:cNvPicPr>
          <p:nvPr/>
        </p:nvPicPr>
        <p:blipFill>
          <a:blip r:embed="rId2"/>
          <a:srcRect/>
          <a:stretch>
            <a:fillRect/>
          </a:stretch>
        </p:blipFill>
        <p:spPr bwMode="auto">
          <a:xfrm>
            <a:off x="1500166" y="3055088"/>
            <a:ext cx="6000792" cy="3802912"/>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fontScale="90000"/>
          </a:bodyPr>
          <a:lstStyle/>
          <a:p>
            <a:r>
              <a:rPr lang="pl-PL" dirty="0" smtClean="0"/>
              <a:t>Pojedinačno uređivanje podataka u Imeniku</a:t>
            </a:r>
            <a:endParaRPr lang="hr-HR" dirty="0"/>
          </a:p>
        </p:txBody>
      </p:sp>
      <p:sp>
        <p:nvSpPr>
          <p:cNvPr id="3" name="Content Placeholder 2"/>
          <p:cNvSpPr>
            <a:spLocks noGrp="1"/>
          </p:cNvSpPr>
          <p:nvPr>
            <p:ph idx="1"/>
          </p:nvPr>
        </p:nvSpPr>
        <p:spPr>
          <a:xfrm>
            <a:off x="500034" y="1357298"/>
            <a:ext cx="8229600" cy="4525963"/>
          </a:xfrm>
        </p:spPr>
        <p:txBody>
          <a:bodyPr>
            <a:normAutofit fontScale="77500" lnSpcReduction="20000"/>
          </a:bodyPr>
          <a:lstStyle/>
          <a:p>
            <a:r>
              <a:rPr lang="hr-HR" dirty="0"/>
              <a:t>Ocjene su prikazane u tablici – svaki redak vezan je uz element ocjenjivanja, a stupac uz mjesec nastavne godine (označen rimskim brojem). Žutom bojom označen je stupac tekućeg mjeseca radi što lakšeg snalaženja. Ocjene nastavnik može upisivati samo za tekući i prethodni mjesec. Unosi za ostale mjesece nisu dozvoljeni. Elemente ocjenjivanja nastavnici unose na početku školske godine svaki za svoj predmet. Može ih se unijeti na već opisan način </a:t>
            </a:r>
            <a:r>
              <a:rPr lang="hr-HR" dirty="0" smtClean="0"/>
              <a:t>kroz </a:t>
            </a:r>
            <a:r>
              <a:rPr lang="hr-HR" dirty="0"/>
              <a:t>skupni unos podataka ili ovdje kod pojedinačnog prikaza učenika, klikom na </a:t>
            </a:r>
            <a:r>
              <a:rPr lang="hr-HR" i="1" dirty="0"/>
              <a:t>Prikaži izbornik</a:t>
            </a:r>
            <a:r>
              <a:rPr lang="hr-HR" dirty="0"/>
              <a:t> i odabirom </a:t>
            </a:r>
            <a:r>
              <a:rPr lang="hr-HR" i="1" dirty="0"/>
              <a:t>Elemenata ocjenjivanja</a:t>
            </a:r>
            <a:r>
              <a:rPr lang="hr-HR" dirty="0"/>
              <a:t>. Uneseni element bit će prikazan kod svih učenika toga razreda.</a:t>
            </a:r>
          </a:p>
        </p:txBody>
      </p:sp>
    </p:spTree>
  </p:cSld>
  <p:clrMapOvr>
    <a:masterClrMapping/>
  </p:clrMapOvr>
  <p:transition spd="slow">
    <p:wheel spokes="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pPr algn="l"/>
            <a:r>
              <a:rPr lang="hr-HR" dirty="0"/>
              <a:t>Ocjenjivanje</a:t>
            </a:r>
          </a:p>
        </p:txBody>
      </p:sp>
      <p:sp>
        <p:nvSpPr>
          <p:cNvPr id="3" name="Content Placeholder 2"/>
          <p:cNvSpPr>
            <a:spLocks noGrp="1"/>
          </p:cNvSpPr>
          <p:nvPr>
            <p:ph idx="1"/>
          </p:nvPr>
        </p:nvSpPr>
        <p:spPr>
          <a:xfrm>
            <a:off x="428596" y="1071547"/>
            <a:ext cx="8229600" cy="928694"/>
          </a:xfrm>
        </p:spPr>
        <p:txBody>
          <a:bodyPr>
            <a:normAutofit fontScale="47500" lnSpcReduction="20000"/>
          </a:bodyPr>
          <a:lstStyle/>
          <a:p>
            <a:r>
              <a:rPr lang="hr-HR" dirty="0"/>
              <a:t>Za unos ocjene dovoljno je kliknuti na kvadratić u koji ju se želi upisati (s obzirom na mjesec i element ocjenjivanja). </a:t>
            </a:r>
            <a:r>
              <a:rPr lang="hr-HR" dirty="0" smtClean="0"/>
              <a:t>Nakon toga nastavniku se u posebnom prozorčiću ponude ocjene (kao na slici), datum na koji se ocjena odnosi i unos bilješke vezane uz tu ocjenu, a pritiskom dugmeta </a:t>
            </a:r>
            <a:r>
              <a:rPr lang="hr-HR" i="1" dirty="0" smtClean="0"/>
              <a:t>Unesi</a:t>
            </a:r>
            <a:r>
              <a:rPr lang="hr-HR" dirty="0" smtClean="0"/>
              <a:t>, ocjena se pohranjuje.</a:t>
            </a:r>
            <a:endParaRPr lang="hr-HR" dirty="0"/>
          </a:p>
        </p:txBody>
      </p:sp>
      <p:pic>
        <p:nvPicPr>
          <p:cNvPr id="47107" name="Picture 3" descr="C:\Users\BDP\Desktop\unos ocijena.png"/>
          <p:cNvPicPr>
            <a:picLocks noChangeAspect="1" noChangeArrowheads="1"/>
          </p:cNvPicPr>
          <p:nvPr/>
        </p:nvPicPr>
        <p:blipFill>
          <a:blip r:embed="rId2"/>
          <a:srcRect/>
          <a:stretch>
            <a:fillRect/>
          </a:stretch>
        </p:blipFill>
        <p:spPr bwMode="auto">
          <a:xfrm>
            <a:off x="642910" y="1892542"/>
            <a:ext cx="7786742" cy="4965458"/>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pPr algn="l"/>
            <a:r>
              <a:rPr lang="hr-HR" dirty="0" smtClean="0"/>
              <a:t>Ocjenjivanje</a:t>
            </a:r>
            <a:endParaRPr lang="hr-HR" dirty="0"/>
          </a:p>
        </p:txBody>
      </p:sp>
      <p:sp>
        <p:nvSpPr>
          <p:cNvPr id="3" name="Content Placeholder 2"/>
          <p:cNvSpPr>
            <a:spLocks noGrp="1"/>
          </p:cNvSpPr>
          <p:nvPr>
            <p:ph idx="1"/>
          </p:nvPr>
        </p:nvSpPr>
        <p:spPr>
          <a:xfrm>
            <a:off x="457200" y="1071546"/>
            <a:ext cx="8229600" cy="5054617"/>
          </a:xfrm>
        </p:spPr>
        <p:txBody>
          <a:bodyPr/>
          <a:lstStyle/>
          <a:p>
            <a:r>
              <a:rPr lang="hr-HR" dirty="0"/>
              <a:t>Svaka unesena ocjena vidi se u stupcu ispod oznake mjeseca, a evidencija upisa vodi se za istu ocjenu i kod </a:t>
            </a:r>
            <a:r>
              <a:rPr lang="hr-HR" i="1" dirty="0"/>
              <a:t>Bilješki</a:t>
            </a:r>
            <a:r>
              <a:rPr lang="hr-HR" dirty="0"/>
              <a:t>. Ukoliko profesor krivo upiše ocjenu, pronaći će ju kod Bilješki gdje još 10 minuta ima opciju </a:t>
            </a:r>
            <a:r>
              <a:rPr lang="hr-HR" i="1" dirty="0"/>
              <a:t>Obriši</a:t>
            </a:r>
            <a:r>
              <a:rPr lang="hr-HR" dirty="0"/>
              <a:t> i na taj način je može ukloniti. Nakon 10 minuta ocjena se “zaključa” i korekcije može napraviti samo školski administrator.</a:t>
            </a:r>
          </a:p>
        </p:txBody>
      </p:sp>
    </p:spTree>
  </p:cSld>
  <p:clrMapOvr>
    <a:masterClrMapping/>
  </p:clrMapOvr>
  <p:transition spd="slow">
    <p:wheel spokes="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Content Placeholder 2"/>
          <p:cNvSpPr>
            <a:spLocks noGrp="1"/>
          </p:cNvSpPr>
          <p:nvPr>
            <p:ph idx="1"/>
          </p:nvPr>
        </p:nvSpPr>
        <p:spPr/>
        <p:txBody>
          <a:bodyPr/>
          <a:lstStyle/>
          <a:p>
            <a:endParaRPr lang="hr-HR"/>
          </a:p>
        </p:txBody>
      </p:sp>
      <p:pic>
        <p:nvPicPr>
          <p:cNvPr id="48130" name="Picture 2" descr="C:\Users\BDP\Desktop\ocjennivanje ucenika.png"/>
          <p:cNvPicPr>
            <a:picLocks noChangeAspect="1" noChangeArrowheads="1"/>
          </p:cNvPicPr>
          <p:nvPr/>
        </p:nvPicPr>
        <p:blipFill>
          <a:blip r:embed="rId2"/>
          <a:srcRect/>
          <a:stretch>
            <a:fillRect/>
          </a:stretch>
        </p:blipFill>
        <p:spPr bwMode="auto">
          <a:xfrm>
            <a:off x="214282" y="642918"/>
            <a:ext cx="8715404" cy="5586259"/>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439718"/>
          </a:xfrm>
        </p:spPr>
        <p:txBody>
          <a:bodyPr>
            <a:normAutofit fontScale="90000"/>
          </a:bodyPr>
          <a:lstStyle/>
          <a:p>
            <a:pPr algn="l"/>
            <a:r>
              <a:rPr lang="hr-HR" dirty="0" smtClean="0"/>
              <a:t>Prijava u sustav</a:t>
            </a:r>
            <a:endParaRPr lang="hr-HR" dirty="0"/>
          </a:p>
        </p:txBody>
      </p:sp>
      <p:pic>
        <p:nvPicPr>
          <p:cNvPr id="5" name="Content Placeholder 4" descr="chrome adress bar.png"/>
          <p:cNvPicPr>
            <a:picLocks noGrp="1" noChangeAspect="1"/>
          </p:cNvPicPr>
          <p:nvPr>
            <p:ph idx="1"/>
          </p:nvPr>
        </p:nvPicPr>
        <p:blipFill>
          <a:blip r:embed="rId2"/>
          <a:stretch>
            <a:fillRect/>
          </a:stretch>
        </p:blipFill>
        <p:spPr>
          <a:xfrm>
            <a:off x="642910" y="1142984"/>
            <a:ext cx="7698612" cy="3364714"/>
          </a:xfrm>
        </p:spPr>
      </p:pic>
      <p:sp>
        <p:nvSpPr>
          <p:cNvPr id="6" name="Rectangle 5"/>
          <p:cNvSpPr/>
          <p:nvPr/>
        </p:nvSpPr>
        <p:spPr>
          <a:xfrm>
            <a:off x="1214414" y="1285860"/>
            <a:ext cx="2714644" cy="35719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8" name="Straight Arrow Connector 7"/>
          <p:cNvCxnSpPr/>
          <p:nvPr/>
        </p:nvCxnSpPr>
        <p:spPr>
          <a:xfrm rot="16200000" flipV="1">
            <a:off x="1928794" y="2428868"/>
            <a:ext cx="2714644" cy="142876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4786322"/>
            <a:ext cx="9215984" cy="707886"/>
          </a:xfrm>
          <a:prstGeom prst="rect">
            <a:avLst/>
          </a:prstGeom>
          <a:noFill/>
        </p:spPr>
        <p:txBody>
          <a:bodyPr wrap="none" rtlCol="0">
            <a:spAutoFit/>
          </a:bodyPr>
          <a:lstStyle/>
          <a:p>
            <a:r>
              <a:rPr lang="pl-PL" sz="2000" dirty="0"/>
              <a:t>Za prijavu u sustav u adresnu traku web preglednika potrebno je upisati adresu </a:t>
            </a:r>
            <a:r>
              <a:rPr lang="pl-PL" sz="2000" dirty="0" smtClean="0"/>
              <a:t/>
            </a:r>
            <a:br>
              <a:rPr lang="pl-PL" sz="2000" dirty="0" smtClean="0"/>
            </a:br>
            <a:r>
              <a:rPr lang="pl-PL" sz="2000" u="sng" dirty="0">
                <a:hlinkClick r:id="rId3"/>
              </a:rPr>
              <a:t>https://e-dnevnik.skole.hr/</a:t>
            </a:r>
            <a:r>
              <a:rPr lang="pl-PL" sz="2000" dirty="0"/>
              <a:t> nakon čega se pojavljuje stranica za prijavu</a:t>
            </a:r>
            <a:endParaRPr lang="hr-HR" sz="2000" dirty="0"/>
          </a:p>
        </p:txBody>
      </p:sp>
    </p:spTree>
  </p:cSld>
  <p:clrMapOvr>
    <a:masterClrMapping/>
  </p:clrMapOvr>
  <p:transition spd="slow">
    <p:wheel spokes="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pPr algn="l"/>
            <a:r>
              <a:rPr lang="hr-HR" dirty="0" smtClean="0"/>
              <a:t>Bilješke</a:t>
            </a:r>
            <a:endParaRPr lang="hr-HR" dirty="0"/>
          </a:p>
        </p:txBody>
      </p:sp>
      <p:sp>
        <p:nvSpPr>
          <p:cNvPr id="3" name="Content Placeholder 2"/>
          <p:cNvSpPr>
            <a:spLocks noGrp="1"/>
          </p:cNvSpPr>
          <p:nvPr>
            <p:ph idx="1"/>
          </p:nvPr>
        </p:nvSpPr>
        <p:spPr>
          <a:xfrm>
            <a:off x="428596" y="1000108"/>
            <a:ext cx="8229600" cy="4525963"/>
          </a:xfrm>
        </p:spPr>
        <p:txBody>
          <a:bodyPr>
            <a:normAutofit fontScale="85000" lnSpcReduction="20000"/>
          </a:bodyPr>
          <a:lstStyle/>
          <a:p>
            <a:pPr>
              <a:buNone/>
            </a:pPr>
            <a:endParaRPr lang="hr-HR" dirty="0" smtClean="0"/>
          </a:p>
          <a:p>
            <a:r>
              <a:rPr lang="hr-HR" dirty="0" smtClean="0"/>
              <a:t>U dijelu stranice ispod ocjena, nastavnicima je omogućen pregled i unos bilješki. Bilješke se unose na isti način kao i ocjene klikom na dugme </a:t>
            </a:r>
            <a:r>
              <a:rPr lang="hr-HR" i="1" dirty="0" smtClean="0"/>
              <a:t>Upis bilješke.</a:t>
            </a:r>
            <a:r>
              <a:rPr lang="hr-HR" dirty="0" smtClean="0"/>
              <a:t> Kako je već spomenuto, svaka unesena ocjena se prikazuje u bilješkama i tamo se mijenja odabirom opcije </a:t>
            </a:r>
            <a:r>
              <a:rPr lang="hr-HR" i="1" dirty="0" smtClean="0"/>
              <a:t>Obriši</a:t>
            </a:r>
            <a:r>
              <a:rPr lang="hr-HR" dirty="0" smtClean="0"/>
              <a:t>. </a:t>
            </a:r>
            <a:r>
              <a:rPr lang="hr-HR" i="1" dirty="0" smtClean="0"/>
              <a:t>Datum</a:t>
            </a:r>
            <a:r>
              <a:rPr lang="hr-HR" dirty="0" smtClean="0"/>
              <a:t> označava dan na koji se ocjena odnosi, a </a:t>
            </a:r>
            <a:r>
              <a:rPr lang="hr-HR" i="1" dirty="0" smtClean="0"/>
              <a:t>Datum upisa</a:t>
            </a:r>
            <a:r>
              <a:rPr lang="hr-HR" dirty="0" smtClean="0"/>
              <a:t> je vrijeme koje aplikacija sama bilježi. Uz svaku bilješku se automatski veže i vrijeme unosa tako da ga nije potrebno posebno odabirati, a kao i ocjena i bilješka se nakon deset minuta zaključava te se za njenu promjenu potrebno javiti administratoru.</a:t>
            </a:r>
          </a:p>
          <a:p>
            <a:endParaRPr lang="hr-HR" dirty="0"/>
          </a:p>
        </p:txBody>
      </p:sp>
    </p:spTree>
  </p:cSld>
  <p:clrMapOvr>
    <a:masterClrMapping/>
  </p:clrMapOvr>
  <p:transition spd="slow">
    <p:wheel spokes="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fontScale="90000"/>
          </a:bodyPr>
          <a:lstStyle/>
          <a:p>
            <a:r>
              <a:rPr lang="hr-HR" dirty="0" smtClean="0"/>
              <a:t>Razrednici – dodatni izbornik za grupno uređivanje podataka</a:t>
            </a:r>
            <a:endParaRPr lang="hr-HR" dirty="0"/>
          </a:p>
        </p:txBody>
      </p:sp>
      <p:sp>
        <p:nvSpPr>
          <p:cNvPr id="3" name="Content Placeholder 2"/>
          <p:cNvSpPr>
            <a:spLocks noGrp="1"/>
          </p:cNvSpPr>
          <p:nvPr>
            <p:ph idx="1"/>
          </p:nvPr>
        </p:nvSpPr>
        <p:spPr>
          <a:xfrm>
            <a:off x="428596" y="1500175"/>
            <a:ext cx="8229600" cy="785817"/>
          </a:xfrm>
        </p:spPr>
        <p:txBody>
          <a:bodyPr>
            <a:normAutofit fontScale="55000" lnSpcReduction="20000"/>
          </a:bodyPr>
          <a:lstStyle/>
          <a:p>
            <a:r>
              <a:rPr lang="hr-HR" dirty="0"/>
              <a:t>Grupno editiranje podataka uvijek se vrši na početnoj stranici Imenika, bilo da ga radi nastavnik bilo razrednik. Izbornik za grupno editiranje podataka dobiva se otvaranjem gumba </a:t>
            </a:r>
            <a:r>
              <a:rPr lang="hr-HR" i="1" dirty="0"/>
              <a:t>Prikaži </a:t>
            </a:r>
            <a:r>
              <a:rPr lang="hr-HR" i="1" dirty="0" smtClean="0"/>
              <a:t>izbornik, </a:t>
            </a:r>
            <a:r>
              <a:rPr lang="hr-HR" dirty="0" smtClean="0"/>
              <a:t>kako </a:t>
            </a:r>
            <a:r>
              <a:rPr lang="hr-HR" dirty="0"/>
              <a:t>je </a:t>
            </a:r>
            <a:r>
              <a:rPr lang="hr-HR" dirty="0" smtClean="0"/>
              <a:t>pokazano </a:t>
            </a:r>
            <a:r>
              <a:rPr lang="hr-HR" dirty="0"/>
              <a:t>na slici</a:t>
            </a:r>
          </a:p>
        </p:txBody>
      </p:sp>
      <p:pic>
        <p:nvPicPr>
          <p:cNvPr id="49154" name="Picture 2" descr="C:\Users\BDP\Desktop\Popis ucenika i Izbornik.png"/>
          <p:cNvPicPr>
            <a:picLocks noChangeAspect="1" noChangeArrowheads="1"/>
          </p:cNvPicPr>
          <p:nvPr/>
        </p:nvPicPr>
        <p:blipFill>
          <a:blip r:embed="rId2"/>
          <a:srcRect/>
          <a:stretch>
            <a:fillRect/>
          </a:stretch>
        </p:blipFill>
        <p:spPr bwMode="auto">
          <a:xfrm>
            <a:off x="1500166" y="2285992"/>
            <a:ext cx="6429420" cy="4268612"/>
          </a:xfrm>
          <a:prstGeom prst="rect">
            <a:avLst/>
          </a:prstGeom>
          <a:noFill/>
        </p:spPr>
      </p:pic>
      <p:cxnSp>
        <p:nvCxnSpPr>
          <p:cNvPr id="6" name="Straight Arrow Connector 5"/>
          <p:cNvCxnSpPr/>
          <p:nvPr/>
        </p:nvCxnSpPr>
        <p:spPr>
          <a:xfrm rot="5400000" flipH="1" flipV="1">
            <a:off x="3750463" y="2821777"/>
            <a:ext cx="2571768" cy="17859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57488" y="5072074"/>
            <a:ext cx="2643929" cy="369332"/>
          </a:xfrm>
          <a:prstGeom prst="rect">
            <a:avLst/>
          </a:prstGeom>
          <a:noFill/>
        </p:spPr>
        <p:txBody>
          <a:bodyPr wrap="none" rtlCol="0">
            <a:spAutoFit/>
          </a:bodyPr>
          <a:lstStyle/>
          <a:p>
            <a:r>
              <a:rPr lang="hr-HR" dirty="0" smtClean="0"/>
              <a:t>Gumb za pristup izborniku</a:t>
            </a:r>
            <a:endParaRPr lang="hr-HR" dirty="0"/>
          </a:p>
        </p:txBody>
      </p:sp>
    </p:spTree>
  </p:cSld>
  <p:clrMapOvr>
    <a:masterClrMapping/>
  </p:clrMapOvr>
  <p:transition spd="slow">
    <p:wheel spokes="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hr-HR" dirty="0"/>
              <a:t>Administriranje razreda</a:t>
            </a:r>
          </a:p>
        </p:txBody>
      </p:sp>
      <p:sp>
        <p:nvSpPr>
          <p:cNvPr id="3" name="Content Placeholder 2"/>
          <p:cNvSpPr>
            <a:spLocks noGrp="1"/>
          </p:cNvSpPr>
          <p:nvPr>
            <p:ph idx="1"/>
          </p:nvPr>
        </p:nvSpPr>
        <p:spPr>
          <a:xfrm>
            <a:off x="457200" y="1142985"/>
            <a:ext cx="8229600" cy="1714511"/>
          </a:xfrm>
        </p:spPr>
        <p:txBody>
          <a:bodyPr>
            <a:normAutofit fontScale="47500" lnSpcReduction="20000"/>
          </a:bodyPr>
          <a:lstStyle/>
          <a:p>
            <a:r>
              <a:rPr lang="hr-HR" dirty="0"/>
              <a:t>Svaki razrednik će na početku školske godine trebati „ispuniti imenik“ kako ga je i do sada popunjavao u klasičnoj formi. To podrazumijeva upisivanje predmeta i nastavnika koji te predmete predaju, unos eventualnih zamjena te unos učenika i njihovih podataka.</a:t>
            </a:r>
          </a:p>
          <a:p>
            <a:r>
              <a:rPr lang="hr-HR" dirty="0"/>
              <a:t>U drugom dijelu dodatnog izbornika u</a:t>
            </a:r>
            <a:r>
              <a:rPr lang="hr-HR" i="1" dirty="0"/>
              <a:t> Imeniku</a:t>
            </a:r>
            <a:r>
              <a:rPr lang="hr-HR" dirty="0"/>
              <a:t>, samo razrednici imaju opciju administriranja podataka za svoj razred i to pritiskom na dugme </a:t>
            </a:r>
            <a:r>
              <a:rPr lang="hr-HR" i="1" dirty="0"/>
              <a:t>Administracija učenika</a:t>
            </a:r>
            <a:r>
              <a:rPr lang="hr-HR" dirty="0"/>
              <a:t>. Nakon toga, se otvara administratorsko sučelje u kojem je razredniku omogućeno unošenje promjena ili klikom na pojedinog učenika ili odabirom desnog izbornika te neke od stavki iz izborne trake (Grupni unos vladanja, Povuci iz eMatice, Prebaci u eMaticu, Dodijeli redne brojeve, Administracija predmeta).</a:t>
            </a:r>
          </a:p>
          <a:p>
            <a:endParaRPr lang="hr-HR" dirty="0"/>
          </a:p>
        </p:txBody>
      </p:sp>
      <p:pic>
        <p:nvPicPr>
          <p:cNvPr id="50178" name="Picture 2" descr="C:\Users\BDP\Desktop\Administracija ucenika.PNG"/>
          <p:cNvPicPr>
            <a:picLocks noChangeAspect="1" noChangeArrowheads="1"/>
          </p:cNvPicPr>
          <p:nvPr/>
        </p:nvPicPr>
        <p:blipFill>
          <a:blip r:embed="rId2"/>
          <a:srcRect/>
          <a:stretch>
            <a:fillRect/>
          </a:stretch>
        </p:blipFill>
        <p:spPr bwMode="auto">
          <a:xfrm>
            <a:off x="1928794" y="2857496"/>
            <a:ext cx="5252813" cy="3898890"/>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642918"/>
            <a:ext cx="8229600" cy="4900634"/>
          </a:xfrm>
        </p:spPr>
        <p:txBody>
          <a:bodyPr>
            <a:normAutofit/>
          </a:bodyPr>
          <a:lstStyle/>
          <a:p>
            <a:pPr algn="ctr">
              <a:buNone/>
            </a:pPr>
            <a:r>
              <a:rPr lang="hr-HR" sz="4400" dirty="0" smtClean="0">
                <a:solidFill>
                  <a:srgbClr val="FF0000"/>
                </a:solidFill>
              </a:rPr>
              <a:t>Toliko za sada!</a:t>
            </a:r>
          </a:p>
          <a:p>
            <a:pPr algn="ctr">
              <a:buNone/>
            </a:pPr>
            <a:r>
              <a:rPr lang="hr-HR" sz="4400" dirty="0" smtClean="0">
                <a:solidFill>
                  <a:srgbClr val="FF0000"/>
                </a:solidFill>
              </a:rPr>
              <a:t>Hvala na pažnji! </a:t>
            </a:r>
          </a:p>
        </p:txBody>
      </p:sp>
      <p:sp>
        <p:nvSpPr>
          <p:cNvPr id="4" name="TextBox 3"/>
          <p:cNvSpPr txBox="1"/>
          <p:nvPr/>
        </p:nvSpPr>
        <p:spPr>
          <a:xfrm>
            <a:off x="1071538" y="3143248"/>
            <a:ext cx="7072362" cy="2585323"/>
          </a:xfrm>
          <a:prstGeom prst="rect">
            <a:avLst/>
          </a:prstGeom>
          <a:noFill/>
        </p:spPr>
        <p:txBody>
          <a:bodyPr wrap="square" rtlCol="0">
            <a:spAutoFit/>
          </a:bodyPr>
          <a:lstStyle/>
          <a:p>
            <a:r>
              <a:rPr lang="hr-HR" sz="2400" dirty="0" smtClean="0"/>
              <a:t>Ukoliko prilikom korištenja aplikacije susretnete neki problem ili imate neko pitanje, svakako me kontaktirajte bilo kada:</a:t>
            </a:r>
          </a:p>
          <a:p>
            <a:r>
              <a:rPr lang="hr-HR" sz="2400" dirty="0" smtClean="0"/>
              <a:t>Mobitel: 095/39-444-18</a:t>
            </a:r>
          </a:p>
          <a:p>
            <a:r>
              <a:rPr lang="hr-HR" sz="2400" dirty="0" smtClean="0"/>
              <a:t>E-mail: </a:t>
            </a:r>
            <a:r>
              <a:rPr lang="hr-HR" sz="2400" dirty="0" smtClean="0">
                <a:hlinkClick r:id="rId2"/>
              </a:rPr>
              <a:t>paola.kolar@gmail.com</a:t>
            </a:r>
            <a:r>
              <a:rPr lang="hr-HR" sz="2400" dirty="0" smtClean="0"/>
              <a:t> ili       	</a:t>
            </a:r>
            <a:r>
              <a:rPr lang="hr-HR" sz="2400" dirty="0" smtClean="0">
                <a:hlinkClick r:id="rId3"/>
              </a:rPr>
              <a:t>paola.mihelin1@skole.hr</a:t>
            </a:r>
            <a:endParaRPr lang="hr-HR" sz="2400" dirty="0" smtClean="0"/>
          </a:p>
          <a:p>
            <a:endParaRPr lang="hr-HR" dirty="0"/>
          </a:p>
        </p:txBody>
      </p:sp>
    </p:spTree>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280"/>
          </a:xfrm>
        </p:spPr>
        <p:txBody>
          <a:bodyPr>
            <a:normAutofit fontScale="90000"/>
          </a:bodyPr>
          <a:lstStyle/>
          <a:p>
            <a:pPr algn="l"/>
            <a:r>
              <a:rPr lang="hr-HR" dirty="0" smtClean="0"/>
              <a:t>Prijava u sustav</a:t>
            </a:r>
            <a:endParaRPr lang="hr-HR" dirty="0"/>
          </a:p>
        </p:txBody>
      </p:sp>
      <p:sp>
        <p:nvSpPr>
          <p:cNvPr id="3" name="Content Placeholder 2"/>
          <p:cNvSpPr>
            <a:spLocks noGrp="1"/>
          </p:cNvSpPr>
          <p:nvPr>
            <p:ph idx="1"/>
          </p:nvPr>
        </p:nvSpPr>
        <p:spPr>
          <a:xfrm>
            <a:off x="428596" y="857232"/>
            <a:ext cx="8229600" cy="4525963"/>
          </a:xfrm>
        </p:spPr>
        <p:txBody>
          <a:bodyPr/>
          <a:lstStyle/>
          <a:p>
            <a:r>
              <a:rPr lang="pl-PL" dirty="0"/>
              <a:t>Na stranici za prijavu u e-Dnevnik potrebno je upisati </a:t>
            </a:r>
            <a:r>
              <a:rPr lang="pl-PL" dirty="0" smtClean="0"/>
              <a:t>podatke </a:t>
            </a:r>
            <a:r>
              <a:rPr lang="pl-PL" dirty="0"/>
              <a:t>kako je objašnjeno na slici</a:t>
            </a:r>
            <a:r>
              <a:rPr lang="pl-PL" dirty="0" smtClean="0"/>
              <a:t>:</a:t>
            </a:r>
          </a:p>
          <a:p>
            <a:pPr>
              <a:buNone/>
            </a:pPr>
            <a:endParaRPr lang="hr-HR" dirty="0"/>
          </a:p>
        </p:txBody>
      </p:sp>
      <p:sp>
        <p:nvSpPr>
          <p:cNvPr id="17410" name="AutoShape 2" descr="prijava u sustav"/>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5" name="Picture 4" descr="prijava u sustav.png"/>
          <p:cNvPicPr>
            <a:picLocks noChangeAspect="1"/>
          </p:cNvPicPr>
          <p:nvPr/>
        </p:nvPicPr>
        <p:blipFill>
          <a:blip r:embed="rId2"/>
          <a:stretch>
            <a:fillRect/>
          </a:stretch>
        </p:blipFill>
        <p:spPr>
          <a:xfrm>
            <a:off x="214282" y="1962123"/>
            <a:ext cx="8720123" cy="4895877"/>
          </a:xfrm>
          <a:prstGeom prst="rect">
            <a:avLst/>
          </a:prstGeom>
        </p:spPr>
      </p:pic>
    </p:spTree>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pPr algn="l"/>
            <a:r>
              <a:rPr lang="hr-HR" dirty="0" smtClean="0"/>
              <a:t>Prijava u sustav</a:t>
            </a:r>
            <a:endParaRPr lang="hr-HR" dirty="0"/>
          </a:p>
        </p:txBody>
      </p:sp>
      <p:sp>
        <p:nvSpPr>
          <p:cNvPr id="3" name="Content Placeholder 2"/>
          <p:cNvSpPr>
            <a:spLocks noGrp="1"/>
          </p:cNvSpPr>
          <p:nvPr>
            <p:ph idx="1"/>
          </p:nvPr>
        </p:nvSpPr>
        <p:spPr>
          <a:xfrm>
            <a:off x="428596" y="1285860"/>
            <a:ext cx="8229600" cy="4525963"/>
          </a:xfrm>
        </p:spPr>
        <p:txBody>
          <a:bodyPr>
            <a:normAutofit/>
          </a:bodyPr>
          <a:lstStyle/>
          <a:p>
            <a:r>
              <a:rPr lang="hr-HR" dirty="0" smtClean="0"/>
              <a:t>Ukoliko se prijavljujete s mTokenom onda u polje za unos lozinke ne trebate upisati PIN već samo jednokratnu lozinku s mTokena.</a:t>
            </a:r>
          </a:p>
          <a:p>
            <a:r>
              <a:rPr lang="hr-HR" dirty="0" smtClean="0"/>
              <a:t>Token </a:t>
            </a:r>
            <a:r>
              <a:rPr lang="hr-HR" dirty="0"/>
              <a:t>izgenerira šesteroznamenkasti broj nakon pritiska na crvenu tipku. Broj će nakon 10 sekundi nestati pa ukoliko korisnik ne stigne prepisati broj kod </a:t>
            </a:r>
            <a:r>
              <a:rPr lang="hr-HR" i="1" dirty="0"/>
              <a:t>Prijave</a:t>
            </a:r>
            <a:r>
              <a:rPr lang="hr-HR" dirty="0"/>
              <a:t>, treba izbrisati već unesene brojeve i pokušati ponovno.</a:t>
            </a:r>
          </a:p>
        </p:txBody>
      </p:sp>
    </p:spTree>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Zadatak 1. </a:t>
            </a:r>
            <a:endParaRPr lang="hr-HR" dirty="0"/>
          </a:p>
        </p:txBody>
      </p:sp>
      <p:sp>
        <p:nvSpPr>
          <p:cNvPr id="3" name="Content Placeholder 2"/>
          <p:cNvSpPr>
            <a:spLocks noGrp="1"/>
          </p:cNvSpPr>
          <p:nvPr>
            <p:ph idx="1"/>
          </p:nvPr>
        </p:nvSpPr>
        <p:spPr/>
        <p:txBody>
          <a:bodyPr/>
          <a:lstStyle/>
          <a:p>
            <a:r>
              <a:rPr lang="hr-HR" dirty="0"/>
              <a:t>U adresu web preglednika upišite adresu </a:t>
            </a:r>
            <a:r>
              <a:rPr lang="hr-HR" dirty="0">
                <a:hlinkClick r:id="rId2"/>
              </a:rPr>
              <a:t>https://e-dnevnik.skole.hr/</a:t>
            </a:r>
            <a:r>
              <a:rPr lang="hr-HR" dirty="0"/>
              <a:t>. Na stranici za prijavu u e-Dnevnik prijavite se u sustav koristeći svoje korisničko ime i PIN koji ste dobili uz Vaš token.</a:t>
            </a:r>
          </a:p>
        </p:txBody>
      </p:sp>
    </p:spTree>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85728"/>
            <a:ext cx="8229600" cy="5626121"/>
          </a:xfrm>
        </p:spPr>
        <p:txBody>
          <a:bodyPr/>
          <a:lstStyle/>
          <a:p>
            <a:r>
              <a:rPr lang="hr-HR" sz="2400" dirty="0" smtClean="0"/>
              <a:t>Nakon </a:t>
            </a:r>
            <a:r>
              <a:rPr lang="vi-VN" sz="2400" dirty="0"/>
              <a:t>uspješne prijave pojavljuje se početna stranica e-Dnevnika. Na početnoj je stranici ponuđen odabir razrednih knjiga razreda u kojima predaje nastavnik.</a:t>
            </a:r>
          </a:p>
          <a:p>
            <a:r>
              <a:rPr lang="vi-VN" sz="2400" dirty="0"/>
              <a:t>Ukoliko je nastavnik ujedno i razrednik pojedinom razredu razredna knjiga bit će označena zelenom bojom</a:t>
            </a:r>
          </a:p>
          <a:p>
            <a:endParaRPr lang="hr-HR" dirty="0"/>
          </a:p>
        </p:txBody>
      </p:sp>
      <p:pic>
        <p:nvPicPr>
          <p:cNvPr id="4" name="Picture 3" descr="pocetna2.png"/>
          <p:cNvPicPr>
            <a:picLocks noChangeAspect="1"/>
          </p:cNvPicPr>
          <p:nvPr/>
        </p:nvPicPr>
        <p:blipFill>
          <a:blip r:embed="rId2"/>
          <a:stretch>
            <a:fillRect/>
          </a:stretch>
        </p:blipFill>
        <p:spPr>
          <a:xfrm>
            <a:off x="1071538" y="2285992"/>
            <a:ext cx="7032476" cy="4371997"/>
          </a:xfrm>
          <a:prstGeom prst="rect">
            <a:avLst/>
          </a:prstGeom>
        </p:spPr>
      </p:pic>
    </p:spTree>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564</TotalTime>
  <Words>1268</Words>
  <Application>Microsoft Office PowerPoint</Application>
  <PresentationFormat>On-screen Show (4:3)</PresentationFormat>
  <Paragraphs>124</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Technic</vt:lpstr>
      <vt:lpstr>OŠ SESVETSKA SELA  E - DNEVNIK</vt:lpstr>
      <vt:lpstr>Uvod – Što je e – dnevnik?</vt:lpstr>
      <vt:lpstr>Dodatne funkcionalnosti</vt:lpstr>
      <vt:lpstr>Prijava u sustav</vt:lpstr>
      <vt:lpstr>Prijava u sustav</vt:lpstr>
      <vt:lpstr>Prijava u sustav</vt:lpstr>
      <vt:lpstr>Prijava u sustav</vt:lpstr>
      <vt:lpstr>Zadatak 1. </vt:lpstr>
      <vt:lpstr>Slide 9</vt:lpstr>
      <vt:lpstr>Slide 10</vt:lpstr>
      <vt:lpstr>Važno!</vt:lpstr>
      <vt:lpstr>Razredna knjiga</vt:lpstr>
      <vt:lpstr>Dnevnik rada</vt:lpstr>
      <vt:lpstr>Važno!</vt:lpstr>
      <vt:lpstr>Razredna knjiga i dnevnik rada</vt:lpstr>
      <vt:lpstr>Slide 16</vt:lpstr>
      <vt:lpstr>Radni tjedni</vt:lpstr>
      <vt:lpstr>Unos novog radnog tjedna</vt:lpstr>
      <vt:lpstr>Unos novog radnog dana</vt:lpstr>
      <vt:lpstr>Zadatak 2.</vt:lpstr>
      <vt:lpstr>Upisivanje sadržaja nastavnog sata</vt:lpstr>
      <vt:lpstr>Upisivanje sadržaja nastavnog sata</vt:lpstr>
      <vt:lpstr>Napomene</vt:lpstr>
      <vt:lpstr>Zadatak 3.</vt:lpstr>
      <vt:lpstr>Dnevnik rada</vt:lpstr>
      <vt:lpstr>Slide 26</vt:lpstr>
      <vt:lpstr>Zadatak 4.</vt:lpstr>
      <vt:lpstr>Razrednici u dnevniku rada</vt:lpstr>
      <vt:lpstr>Razrednici u dnevniku rada</vt:lpstr>
      <vt:lpstr>Razrednici u dnevniku rada</vt:lpstr>
      <vt:lpstr>Ažuriranje pojedinačnih izostanaka</vt:lpstr>
      <vt:lpstr>Slide 32</vt:lpstr>
      <vt:lpstr>Slide 33</vt:lpstr>
      <vt:lpstr>Skupno ažuriranje izostanaka za pojedinačnog učenika</vt:lpstr>
      <vt:lpstr>Slide 35</vt:lpstr>
      <vt:lpstr>Slide 36</vt:lpstr>
      <vt:lpstr>Imenik</vt:lpstr>
      <vt:lpstr>Imenik</vt:lpstr>
      <vt:lpstr>Imenik</vt:lpstr>
      <vt:lpstr>Grupno uređivanje podataka u Imeniku</vt:lpstr>
      <vt:lpstr>Slide 41</vt:lpstr>
      <vt:lpstr>Grupni unos ocjena</vt:lpstr>
      <vt:lpstr>Slide 43</vt:lpstr>
      <vt:lpstr>Grupni unos bilješki</vt:lpstr>
      <vt:lpstr>Pojedinačno uređivanje podataka u Imeniku</vt:lpstr>
      <vt:lpstr>Pojedinačno uređivanje podataka u Imeniku</vt:lpstr>
      <vt:lpstr>Ocjenjivanje</vt:lpstr>
      <vt:lpstr>Ocjenjivanje</vt:lpstr>
      <vt:lpstr>Slide 49</vt:lpstr>
      <vt:lpstr>Bilješke</vt:lpstr>
      <vt:lpstr>Razrednici – dodatni izbornik za grupno uređivanje podataka</vt:lpstr>
      <vt:lpstr>Administriranje razreda</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OŠ SESVETSKA SELA  E - DNEVNIK</dc:title>
  <dc:creator>BDP</dc:creator>
  <cp:lastModifiedBy>BDP</cp:lastModifiedBy>
  <cp:revision>57</cp:revision>
  <dcterms:created xsi:type="dcterms:W3CDTF">2016-08-28T13:03:22Z</dcterms:created>
  <dcterms:modified xsi:type="dcterms:W3CDTF">2016-08-28T22:27:51Z</dcterms:modified>
</cp:coreProperties>
</file>