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33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80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48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54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38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16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83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415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4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1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69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14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0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6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74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82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599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15FB9-7320-42C5-A523-7B38AE38A2C6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4479F7-14CD-4415-9B80-CA20F4D9AE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Horvatska</a:t>
            </a:r>
            <a:r>
              <a:rPr lang="hr-HR" dirty="0" smtClean="0"/>
              <a:t> domovina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Povijesne prilike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40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Povijesne prilike – Hrvatski narodni preporod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112135"/>
            <a:ext cx="9789014" cy="376373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-HR" b="1" dirty="0"/>
              <a:t>Hrvatski narodni preporod</a:t>
            </a:r>
            <a:r>
              <a:rPr lang="hr-HR" dirty="0"/>
              <a:t> naziv je za nacionalno-politički i kulturni pokret koji se u prvoj polovici 19. stoljeća, pod utjecajem prosvjetiteljstva i romantizma, ali i sličnih pokreta u drugim zemljama Habsburške Monarhije (npr. češki narodni preporod, slovački narodni preporod, mađarski politički i kulturni preporod), razvio na području Hrvatske. Ilirski pokret je srodan pojam hrvatskom narodnom preporodu, oba pokreta se isprepliću</a:t>
            </a:r>
            <a:r>
              <a:rPr lang="hr-HR" dirty="0" smtClean="0"/>
              <a:t>. </a:t>
            </a:r>
            <a:r>
              <a:rPr lang="hr-HR" dirty="0"/>
              <a:t>Trajao je od 1813. odnosno 1830. do 1874., može ga se ovako podijeliti</a:t>
            </a:r>
            <a:r>
              <a:rPr lang="hr-HR" dirty="0" smtClean="0"/>
              <a:t>:</a:t>
            </a:r>
            <a:endParaRPr lang="hr-HR" dirty="0"/>
          </a:p>
          <a:p>
            <a:pPr algn="just"/>
            <a:r>
              <a:rPr lang="hr-HR" dirty="0"/>
              <a:t>pripremno razdoblje od kraja 18. stoljeća do 1829. godine</a:t>
            </a:r>
          </a:p>
          <a:p>
            <a:pPr algn="just"/>
            <a:r>
              <a:rPr lang="hr-HR" dirty="0"/>
              <a:t>početni period od 1830. do 1834.</a:t>
            </a:r>
          </a:p>
          <a:p>
            <a:pPr algn="just"/>
            <a:r>
              <a:rPr lang="hr-HR" dirty="0"/>
              <a:t>razvijeni period od 1835. do 1842.</a:t>
            </a:r>
          </a:p>
          <a:p>
            <a:pPr algn="just"/>
            <a:r>
              <a:rPr lang="hr-HR" dirty="0"/>
              <a:t>doba zabrane ilirskog imena, 1843. do 1845.</a:t>
            </a:r>
          </a:p>
          <a:p>
            <a:pPr algn="just"/>
            <a:r>
              <a:rPr lang="hr-HR" dirty="0"/>
              <a:t>doba iščezavanja ilirskoga imena i prevlast narodnoga, od 1846. do 1874.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07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Nastanak Lijepe naše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112135"/>
            <a:ext cx="9601195" cy="3815248"/>
          </a:xfrm>
        </p:spPr>
        <p:txBody>
          <a:bodyPr>
            <a:normAutofit/>
          </a:bodyPr>
          <a:lstStyle/>
          <a:p>
            <a:pPr algn="just"/>
            <a:r>
              <a:rPr lang="hr-HR" dirty="0" smtClean="0"/>
              <a:t>Popijevka </a:t>
            </a:r>
            <a:r>
              <a:rPr lang="hr-HR" dirty="0"/>
              <a:t>“Lijepa naša domovino” nastala je krajem 1840-ih. Ne zna se točna godina njezina nastanka, ali se obično navodi 1848. Nije posve sigurno ni tko je skladatelj, ali se u drugoj polovici 19. stoljeća uvriježilo mišljenje da je to Josip Runjanin (1821. – 1878.).</a:t>
            </a:r>
          </a:p>
          <a:p>
            <a:pPr algn="just"/>
            <a:r>
              <a:rPr lang="hr-HR" dirty="0"/>
              <a:t>Runjanin nije imao formalno glazbeno obrazovanje, a 1848. je bio kadet u graničarskoj pješačkoj pukovniji br. 10 u Glini. Zato se smatra da je popijevka skladana u Glini.</a:t>
            </a:r>
          </a:p>
          <a:p>
            <a:pPr algn="just"/>
            <a:r>
              <a:rPr lang="hr-HR" dirty="0"/>
              <a:t>Runjanin je uglazbio samo dvije kitice Mihanovićeve pjesme, pa je popijevka zapravo dvodijelna pjesma sa 16 taktova (sheme </a:t>
            </a:r>
            <a:r>
              <a:rPr lang="hr-HR" i="1" dirty="0"/>
              <a:t>a – a1 – b – a1</a:t>
            </a:r>
            <a:r>
              <a:rPr lang="hr-HR" dirty="0"/>
              <a:t>).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68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730995"/>
            <a:ext cx="9601196" cy="1303867"/>
          </a:xfrm>
        </p:spPr>
        <p:txBody>
          <a:bodyPr/>
          <a:lstStyle/>
          <a:p>
            <a:r>
              <a:rPr lang="hr-HR" dirty="0" smtClean="0"/>
              <a:t>Himna kroz 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1815921"/>
            <a:ext cx="9601195" cy="40985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dirty="0"/>
              <a:t>Tijekom 19. stoljeća "Lijepa naša" se pjevala u svečanim nacionalnim prilikama kao i razne druge popijevke. Bila je samo jedna od mnogih narodnih himna, koje je zapisao Antun Mihanović 1846. godine (</a:t>
            </a:r>
            <a:r>
              <a:rPr lang="hr-HR" i="1" dirty="0"/>
              <a:t>Bože živi</a:t>
            </a:r>
            <a:r>
              <a:rPr lang="hr-HR" dirty="0"/>
              <a:t>, </a:t>
            </a:r>
            <a:r>
              <a:rPr lang="hr-HR" i="1" dirty="0"/>
              <a:t>Još </a:t>
            </a:r>
            <a:r>
              <a:rPr lang="hr-HR" i="1" dirty="0" err="1"/>
              <a:t>Horvatzka</a:t>
            </a:r>
            <a:r>
              <a:rPr lang="hr-HR" i="1" dirty="0"/>
              <a:t> ni propala</a:t>
            </a:r>
            <a:r>
              <a:rPr lang="hr-HR" dirty="0"/>
              <a:t>, </a:t>
            </a:r>
            <a:r>
              <a:rPr lang="hr-HR" i="1" dirty="0"/>
              <a:t>Mi smo, braćo ilirskog</a:t>
            </a:r>
            <a:r>
              <a:rPr lang="hr-HR" dirty="0"/>
              <a:t> itd.). Godine 1891., prigodom izložbe Hrvatsko-slavonskoga gospodarskog društva u Zagrebu, prvi put je navedena kao hrvatska himna i pjevala se pod naslovom </a:t>
            </a:r>
            <a:r>
              <a:rPr lang="hr-HR" i="1" dirty="0"/>
              <a:t>Lijepa naša</a:t>
            </a:r>
            <a:r>
              <a:rPr lang="hr-HR" dirty="0"/>
              <a:t>.</a:t>
            </a:r>
          </a:p>
          <a:p>
            <a:pPr algn="just"/>
            <a:r>
              <a:rPr lang="hr-HR" dirty="0"/>
              <a:t>Savez hrvatskih pjevačkih društava obratio se Hrvatskom saboru 1907. godine “glede uzakonjenja, odnosno službenog proglašenja pjesme </a:t>
            </a:r>
            <a:r>
              <a:rPr lang="hr-HR" i="1" dirty="0"/>
              <a:t>Lijepa naša domovino</a:t>
            </a:r>
            <a:r>
              <a:rPr lang="hr-HR" dirty="0"/>
              <a:t> hrvatskom himnom”. Iako sabor nije reagirao, </a:t>
            </a:r>
            <a:r>
              <a:rPr lang="hr-HR" i="1" dirty="0"/>
              <a:t>Lijepa naša</a:t>
            </a:r>
            <a:r>
              <a:rPr lang="hr-HR" dirty="0"/>
              <a:t> je postala neslužbena hrvatska himna, a u svečanim prilikama se izvodila odmah nakon Carevke. Kad je Hrvatska 29. listopada 1918. stekla (kratkotrajnu) neovisnost, Sabor je pjevao </a:t>
            </a:r>
            <a:r>
              <a:rPr lang="hr-HR" i="1" dirty="0"/>
              <a:t>Lijepu našu</a:t>
            </a:r>
            <a:r>
              <a:rPr lang="hr-HR" dirty="0"/>
              <a:t>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84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Himna kroz 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1931831"/>
            <a:ext cx="9601194" cy="39440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-HR" dirty="0"/>
              <a:t>Također se neslužbeno pjevala između dva rata. Za vrijeme Drugoga svjetskog rata pjevali su je i ustaše i partizani. Tijekom narodnooslobodilačkog rata </a:t>
            </a:r>
            <a:r>
              <a:rPr lang="hr-HR" i="1" dirty="0"/>
              <a:t>Lijepa naša</a:t>
            </a:r>
            <a:r>
              <a:rPr lang="hr-HR" dirty="0"/>
              <a:t> nastavila je biti simbolom hrvatske političke tradicije i identiteta. Status himne neformalno joj je priznat na osnivačkoj skupštini ZAVNOH-a održanoj 13. i 14. lipnja 1943. u Otočcu i </a:t>
            </a:r>
            <a:r>
              <a:rPr lang="hr-HR" dirty="0" err="1"/>
              <a:t>Plivičkim</a:t>
            </a:r>
            <a:r>
              <a:rPr lang="hr-HR" dirty="0"/>
              <a:t> jezerima, kada je prvo zasjedanje ovoga tijela zaključeno svečanim izvođenjem </a:t>
            </a:r>
            <a:r>
              <a:rPr lang="hr-HR" i="1" dirty="0"/>
              <a:t>Lijepe naše</a:t>
            </a:r>
            <a:r>
              <a:rPr lang="hr-HR" dirty="0"/>
              <a:t>. Poslije rata nije ugušena, nego se u svečanim prilikama svirala odmah nakon jugoslavenske himne. Program Radio Zagreba završavan je svake noći njenim orkestralnim intoniranjem.</a:t>
            </a:r>
          </a:p>
          <a:p>
            <a:pPr algn="just"/>
            <a:r>
              <a:rPr lang="hr-HR" dirty="0"/>
              <a:t>Prvi put u povijesti je službeno proglašena državnom himnom u prvom ustavnom amandmanu (točka 4.) dana 29. veljače 1972. godine. U točki je pisalo da je "Himna Socijalističke Republike Hrvatske (...) </a:t>
            </a:r>
            <a:r>
              <a:rPr lang="hr-HR" i="1" dirty="0"/>
              <a:t>Lijepa naša domovino</a:t>
            </a:r>
            <a:r>
              <a:rPr lang="hr-HR" dirty="0"/>
              <a:t>", što je preneseno i u Ustav SR Hrvatske 1974. godine. Ustav Republike Hrvatske iz 1990. godine navodi da </a:t>
            </a:r>
            <a:r>
              <a:rPr lang="hr-HR" i="1" dirty="0"/>
              <a:t>Lijepa naša domovino</a:t>
            </a:r>
            <a:r>
              <a:rPr lang="hr-HR" dirty="0"/>
              <a:t> ima status i funkciju hrvatske državne himne, a Zakon o grbu, zastavi i himni Republike Hrvatske te zastavi i lenti Predsjednika Republike Hrvatske navodi njezin službeni tekst i notni zapis, koji su time postali obvezatni.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941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err="1"/>
              <a:t>Jagarčec</a:t>
            </a:r>
            <a:r>
              <a:rPr lang="hr-HR" dirty="0"/>
              <a:t>, </a:t>
            </a:r>
            <a:r>
              <a:rPr lang="hr-HR" dirty="0" err="1"/>
              <a:t>Nadica</a:t>
            </a:r>
            <a:r>
              <a:rPr lang="hr-HR" dirty="0"/>
              <a:t> ; </a:t>
            </a:r>
            <a:r>
              <a:rPr lang="hr-HR" dirty="0" err="1"/>
              <a:t>Blažičko</a:t>
            </a:r>
            <a:r>
              <a:rPr lang="hr-HR" dirty="0"/>
              <a:t>, Zvonimir. </a:t>
            </a:r>
            <a:r>
              <a:rPr lang="hr-HR" i="1" dirty="0"/>
              <a:t>Lijepa naša domovino : spomen-monografija povodom 160. godišnjice prvog pisanog spomena hrvatske himne i 60. godišnjice spomenika u </a:t>
            </a:r>
            <a:r>
              <a:rPr lang="hr-HR" i="1" dirty="0" err="1"/>
              <a:t>Zelenjaku</a:t>
            </a:r>
            <a:r>
              <a:rPr lang="hr-HR"/>
              <a:t>, Općina Tuhelj, Tuhelj, 1995.</a:t>
            </a:r>
          </a:p>
        </p:txBody>
      </p:sp>
    </p:spTree>
    <p:extLst>
      <p:ext uri="{BB962C8B-B14F-4D97-AF65-F5344CB8AC3E}">
        <p14:creationId xmlns:p14="http://schemas.microsoft.com/office/powerpoint/2010/main" val="2390420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627</Words>
  <Application>Microsoft Office PowerPoint</Application>
  <PresentationFormat>Široki zaslon</PresentationFormat>
  <Paragraphs>21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Organski</vt:lpstr>
      <vt:lpstr>Horvatska domovina</vt:lpstr>
      <vt:lpstr>Povijesne prilike – Hrvatski narodni preporod</vt:lpstr>
      <vt:lpstr>Nastanak Lijepe naše</vt:lpstr>
      <vt:lpstr>Himna kroz povijest</vt:lpstr>
      <vt:lpstr>Himna kroz povijest</vt:lpstr>
      <vt:lpstr>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Horvatska domovina</dc:title>
  <dc:creator>Osnovna</dc:creator>
  <cp:lastModifiedBy>Juraj Marković</cp:lastModifiedBy>
  <cp:revision>6</cp:revision>
  <dcterms:created xsi:type="dcterms:W3CDTF">2016-06-06T09:13:44Z</dcterms:created>
  <dcterms:modified xsi:type="dcterms:W3CDTF">2016-06-07T09:32:27Z</dcterms:modified>
</cp:coreProperties>
</file>