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61" r:id="rId3"/>
    <p:sldId id="262" r:id="rId4"/>
    <p:sldId id="263" r:id="rId5"/>
    <p:sldId id="264" r:id="rId6"/>
    <p:sldId id="265" r:id="rId7"/>
    <p:sldId id="257" r:id="rId8"/>
    <p:sldId id="258" r:id="rId9"/>
    <p:sldId id="259" r:id="rId10"/>
    <p:sldId id="260" r:id="rId11"/>
    <p:sldId id="266" r:id="rId12"/>
    <p:sldId id="268" r:id="rId13"/>
    <p:sldId id="267" r:id="rId14"/>
  </p:sldIdLst>
  <p:sldSz cx="12192000" cy="6858000"/>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slajd">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hr-HR" smtClean="0"/>
              <a:t>Uredite stil naslova matrice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r-HR" smtClean="0"/>
              <a:t>Kliknite da biste uredili stil podnaslova matrice</a:t>
            </a:r>
            <a:endParaRPr lang="en-US" dirty="0"/>
          </a:p>
        </p:txBody>
      </p:sp>
      <p:sp>
        <p:nvSpPr>
          <p:cNvPr id="4" name="Date Placeholder 3"/>
          <p:cNvSpPr>
            <a:spLocks noGrp="1"/>
          </p:cNvSpPr>
          <p:nvPr>
            <p:ph type="dt" sz="half" idx="10"/>
          </p:nvPr>
        </p:nvSpPr>
        <p:spPr/>
        <p:txBody>
          <a:bodyPr/>
          <a:lstStyle/>
          <a:p>
            <a:fld id="{416E2EF3-6814-420F-B87A-11D3A4A95A95}" type="datetimeFigureOut">
              <a:rPr lang="hr-HR" smtClean="0"/>
              <a:t>24.2.2021.</a:t>
            </a:fld>
            <a:endParaRPr lang="hr-HR"/>
          </a:p>
        </p:txBody>
      </p:sp>
      <p:sp>
        <p:nvSpPr>
          <p:cNvPr id="5" name="Footer Placeholder 4"/>
          <p:cNvSpPr>
            <a:spLocks noGrp="1"/>
          </p:cNvSpPr>
          <p:nvPr>
            <p:ph type="ftr" sz="quarter" idx="11"/>
          </p:nvPr>
        </p:nvSpPr>
        <p:spPr/>
        <p:txBody>
          <a:bodyPr/>
          <a:lstStyle/>
          <a:p>
            <a:endParaRPr lang="hr-H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7F000379-9DE9-4113-92EC-E103688286C9}" type="slidenum">
              <a:rPr lang="hr-HR" smtClean="0"/>
              <a:t>‹#›</a:t>
            </a:fld>
            <a:endParaRPr lang="hr-HR"/>
          </a:p>
        </p:txBody>
      </p:sp>
    </p:spTree>
    <p:extLst>
      <p:ext uri="{BB962C8B-B14F-4D97-AF65-F5344CB8AC3E}">
        <p14:creationId xmlns:p14="http://schemas.microsoft.com/office/powerpoint/2010/main" val="7162708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aslov i opis">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hr-HR" smtClean="0"/>
              <a:t>Uredite stil naslova matrice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smtClean="0"/>
              <a:t>Uredite stilove teksta matrice</a:t>
            </a:r>
          </a:p>
        </p:txBody>
      </p:sp>
      <p:sp>
        <p:nvSpPr>
          <p:cNvPr id="4" name="Date Placeholder 3"/>
          <p:cNvSpPr>
            <a:spLocks noGrp="1"/>
          </p:cNvSpPr>
          <p:nvPr>
            <p:ph type="dt" sz="half" idx="10"/>
          </p:nvPr>
        </p:nvSpPr>
        <p:spPr/>
        <p:txBody>
          <a:bodyPr/>
          <a:lstStyle/>
          <a:p>
            <a:fld id="{416E2EF3-6814-420F-B87A-11D3A4A95A95}" type="datetimeFigureOut">
              <a:rPr lang="hr-HR" smtClean="0"/>
              <a:t>24.2.2021.</a:t>
            </a:fld>
            <a:endParaRPr lang="hr-HR"/>
          </a:p>
        </p:txBody>
      </p:sp>
      <p:sp>
        <p:nvSpPr>
          <p:cNvPr id="5" name="Footer Placeholder 4"/>
          <p:cNvSpPr>
            <a:spLocks noGrp="1"/>
          </p:cNvSpPr>
          <p:nvPr>
            <p:ph type="ftr" sz="quarter" idx="11"/>
          </p:nvPr>
        </p:nvSpPr>
        <p:spPr/>
        <p:txBody>
          <a:bodyPr/>
          <a:lstStyle/>
          <a:p>
            <a:endParaRPr lang="hr-H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F000379-9DE9-4113-92EC-E103688286C9}" type="slidenum">
              <a:rPr lang="hr-HR" smtClean="0"/>
              <a:t>‹#›</a:t>
            </a:fld>
            <a:endParaRPr lang="hr-HR"/>
          </a:p>
        </p:txBody>
      </p:sp>
    </p:spTree>
    <p:extLst>
      <p:ext uri="{BB962C8B-B14F-4D97-AF65-F5344CB8AC3E}">
        <p14:creationId xmlns:p14="http://schemas.microsoft.com/office/powerpoint/2010/main" val="2277946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 s opisom">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hr-HR" smtClean="0"/>
              <a:t>Uredite stil naslova matrice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r-HR" smtClean="0"/>
              <a:t>Uredite stilove teksta matrice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smtClean="0"/>
              <a:t>Uredite stilove teksta matrice</a:t>
            </a:r>
          </a:p>
        </p:txBody>
      </p:sp>
      <p:sp>
        <p:nvSpPr>
          <p:cNvPr id="4" name="Date Placeholder 3"/>
          <p:cNvSpPr>
            <a:spLocks noGrp="1"/>
          </p:cNvSpPr>
          <p:nvPr>
            <p:ph type="dt" sz="half" idx="10"/>
          </p:nvPr>
        </p:nvSpPr>
        <p:spPr/>
        <p:txBody>
          <a:bodyPr/>
          <a:lstStyle/>
          <a:p>
            <a:fld id="{416E2EF3-6814-420F-B87A-11D3A4A95A95}" type="datetimeFigureOut">
              <a:rPr lang="hr-HR" smtClean="0"/>
              <a:t>24.2.2021.</a:t>
            </a:fld>
            <a:endParaRPr lang="hr-HR"/>
          </a:p>
        </p:txBody>
      </p:sp>
      <p:sp>
        <p:nvSpPr>
          <p:cNvPr id="5" name="Footer Placeholder 4"/>
          <p:cNvSpPr>
            <a:spLocks noGrp="1"/>
          </p:cNvSpPr>
          <p:nvPr>
            <p:ph type="ftr" sz="quarter" idx="11"/>
          </p:nvPr>
        </p:nvSpPr>
        <p:spPr/>
        <p:txBody>
          <a:bodyPr/>
          <a:lstStyle/>
          <a:p>
            <a:endParaRPr lang="hr-H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F000379-9DE9-4113-92EC-E103688286C9}" type="slidenum">
              <a:rPr lang="hr-HR" smtClean="0"/>
              <a:t>‹#›</a:t>
            </a:fld>
            <a:endParaRPr lang="hr-H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0960992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ica s naziv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hr-HR" smtClean="0"/>
              <a:t>Uredite stil naslova matrice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hr-HR" smtClean="0"/>
              <a:t>Uredite stilove teksta matrice</a:t>
            </a:r>
          </a:p>
        </p:txBody>
      </p:sp>
      <p:sp>
        <p:nvSpPr>
          <p:cNvPr id="5" name="Date Placeholder 4"/>
          <p:cNvSpPr>
            <a:spLocks noGrp="1"/>
          </p:cNvSpPr>
          <p:nvPr>
            <p:ph type="dt" sz="half" idx="10"/>
          </p:nvPr>
        </p:nvSpPr>
        <p:spPr/>
        <p:txBody>
          <a:bodyPr/>
          <a:lstStyle/>
          <a:p>
            <a:fld id="{416E2EF3-6814-420F-B87A-11D3A4A95A95}" type="datetimeFigureOut">
              <a:rPr lang="hr-HR" smtClean="0"/>
              <a:t>24.2.2021.</a:t>
            </a:fld>
            <a:endParaRPr lang="hr-HR"/>
          </a:p>
        </p:txBody>
      </p:sp>
      <p:sp>
        <p:nvSpPr>
          <p:cNvPr id="6" name="Footer Placeholder 5"/>
          <p:cNvSpPr>
            <a:spLocks noGrp="1"/>
          </p:cNvSpPr>
          <p:nvPr>
            <p:ph type="ftr" sz="quarter" idx="11"/>
          </p:nvPr>
        </p:nvSpPr>
        <p:spPr/>
        <p:txBody>
          <a:bodyPr/>
          <a:lstStyle/>
          <a:p>
            <a:endParaRPr lang="hr-H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F000379-9DE9-4113-92EC-E103688286C9}" type="slidenum">
              <a:rPr lang="hr-HR" smtClean="0"/>
              <a:t>‹#›</a:t>
            </a:fld>
            <a:endParaRPr lang="hr-HR"/>
          </a:p>
        </p:txBody>
      </p:sp>
    </p:spTree>
    <p:extLst>
      <p:ext uri="{BB962C8B-B14F-4D97-AF65-F5344CB8AC3E}">
        <p14:creationId xmlns:p14="http://schemas.microsoft.com/office/powerpoint/2010/main" val="24247019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ica s nazivom citata">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hr-HR" smtClean="0"/>
              <a:t>Uredite stil naslova matrice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r-HR" smtClean="0"/>
              <a:t>Uredite stilove teksta matrice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hr-HR" smtClean="0"/>
              <a:t>Uredite stilove teksta matrice</a:t>
            </a:r>
          </a:p>
        </p:txBody>
      </p:sp>
      <p:sp>
        <p:nvSpPr>
          <p:cNvPr id="5" name="Date Placeholder 4"/>
          <p:cNvSpPr>
            <a:spLocks noGrp="1"/>
          </p:cNvSpPr>
          <p:nvPr>
            <p:ph type="dt" sz="half" idx="10"/>
          </p:nvPr>
        </p:nvSpPr>
        <p:spPr/>
        <p:txBody>
          <a:bodyPr/>
          <a:lstStyle/>
          <a:p>
            <a:fld id="{416E2EF3-6814-420F-B87A-11D3A4A95A95}" type="datetimeFigureOut">
              <a:rPr lang="hr-HR" smtClean="0"/>
              <a:t>24.2.2021.</a:t>
            </a:fld>
            <a:endParaRPr lang="hr-HR"/>
          </a:p>
        </p:txBody>
      </p:sp>
      <p:sp>
        <p:nvSpPr>
          <p:cNvPr id="6" name="Footer Placeholder 5"/>
          <p:cNvSpPr>
            <a:spLocks noGrp="1"/>
          </p:cNvSpPr>
          <p:nvPr>
            <p:ph type="ftr" sz="quarter" idx="11"/>
          </p:nvPr>
        </p:nvSpPr>
        <p:spPr/>
        <p:txBody>
          <a:bodyPr/>
          <a:lstStyle/>
          <a:p>
            <a:endParaRPr lang="hr-H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F000379-9DE9-4113-92EC-E103688286C9}" type="slidenum">
              <a:rPr lang="hr-HR" smtClean="0"/>
              <a:t>‹#›</a:t>
            </a:fld>
            <a:endParaRPr lang="hr-H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3568119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ili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hr-HR" smtClean="0"/>
              <a:t>Uredite stil naslova matrice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r-HR" smtClean="0"/>
              <a:t>Uredite stilove teksta matrice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hr-HR" smtClean="0"/>
              <a:t>Uredite stilove teksta matrice</a:t>
            </a:r>
          </a:p>
        </p:txBody>
      </p:sp>
      <p:sp>
        <p:nvSpPr>
          <p:cNvPr id="5" name="Date Placeholder 4"/>
          <p:cNvSpPr>
            <a:spLocks noGrp="1"/>
          </p:cNvSpPr>
          <p:nvPr>
            <p:ph type="dt" sz="half" idx="10"/>
          </p:nvPr>
        </p:nvSpPr>
        <p:spPr/>
        <p:txBody>
          <a:bodyPr/>
          <a:lstStyle/>
          <a:p>
            <a:fld id="{416E2EF3-6814-420F-B87A-11D3A4A95A95}" type="datetimeFigureOut">
              <a:rPr lang="hr-HR" smtClean="0"/>
              <a:t>24.2.2021.</a:t>
            </a:fld>
            <a:endParaRPr lang="hr-HR"/>
          </a:p>
        </p:txBody>
      </p:sp>
      <p:sp>
        <p:nvSpPr>
          <p:cNvPr id="6" name="Footer Placeholder 5"/>
          <p:cNvSpPr>
            <a:spLocks noGrp="1"/>
          </p:cNvSpPr>
          <p:nvPr>
            <p:ph type="ftr" sz="quarter" idx="11"/>
          </p:nvPr>
        </p:nvSpPr>
        <p:spPr/>
        <p:txBody>
          <a:bodyPr/>
          <a:lstStyle/>
          <a:p>
            <a:endParaRPr lang="hr-H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F000379-9DE9-4113-92EC-E103688286C9}" type="slidenum">
              <a:rPr lang="hr-HR" smtClean="0"/>
              <a:t>‹#›</a:t>
            </a:fld>
            <a:endParaRPr lang="hr-HR"/>
          </a:p>
        </p:txBody>
      </p:sp>
    </p:spTree>
    <p:extLst>
      <p:ext uri="{BB962C8B-B14F-4D97-AF65-F5344CB8AC3E}">
        <p14:creationId xmlns:p14="http://schemas.microsoft.com/office/powerpoint/2010/main" val="24725655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smtClean="0"/>
              <a:t>Uredite stil naslova matrice</a:t>
            </a:r>
            <a:endParaRPr lang="en-US" dirty="0"/>
          </a:p>
        </p:txBody>
      </p:sp>
      <p:sp>
        <p:nvSpPr>
          <p:cNvPr id="3" name="Vertical Text Placeholder 2"/>
          <p:cNvSpPr>
            <a:spLocks noGrp="1"/>
          </p:cNvSpPr>
          <p:nvPr>
            <p:ph type="body" orient="vert" idx="1"/>
          </p:nvPr>
        </p:nvSpPr>
        <p:spPr/>
        <p:txBody>
          <a:bodyPr vert="eaVert" anchor="t"/>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Date Placeholder 3"/>
          <p:cNvSpPr>
            <a:spLocks noGrp="1"/>
          </p:cNvSpPr>
          <p:nvPr>
            <p:ph type="dt" sz="half" idx="10"/>
          </p:nvPr>
        </p:nvSpPr>
        <p:spPr/>
        <p:txBody>
          <a:bodyPr/>
          <a:lstStyle/>
          <a:p>
            <a:fld id="{416E2EF3-6814-420F-B87A-11D3A4A95A95}" type="datetimeFigureOut">
              <a:rPr lang="hr-HR" smtClean="0"/>
              <a:t>24.2.2021.</a:t>
            </a:fld>
            <a:endParaRPr lang="hr-HR"/>
          </a:p>
        </p:txBody>
      </p:sp>
      <p:sp>
        <p:nvSpPr>
          <p:cNvPr id="5" name="Footer Placeholder 4"/>
          <p:cNvSpPr>
            <a:spLocks noGrp="1"/>
          </p:cNvSpPr>
          <p:nvPr>
            <p:ph type="ftr" sz="quarter" idx="11"/>
          </p:nvPr>
        </p:nvSpPr>
        <p:spPr/>
        <p:txBody>
          <a:bodyPr/>
          <a:lstStyle/>
          <a:p>
            <a:endParaRPr lang="hr-H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F000379-9DE9-4113-92EC-E103688286C9}" type="slidenum">
              <a:rPr lang="hr-HR" smtClean="0"/>
              <a:t>‹#›</a:t>
            </a:fld>
            <a:endParaRPr lang="hr-HR"/>
          </a:p>
        </p:txBody>
      </p:sp>
    </p:spTree>
    <p:extLst>
      <p:ext uri="{BB962C8B-B14F-4D97-AF65-F5344CB8AC3E}">
        <p14:creationId xmlns:p14="http://schemas.microsoft.com/office/powerpoint/2010/main" val="35116275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hr-HR" smtClean="0"/>
              <a:t>Uredite stil naslova matrice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Date Placeholder 3"/>
          <p:cNvSpPr>
            <a:spLocks noGrp="1"/>
          </p:cNvSpPr>
          <p:nvPr>
            <p:ph type="dt" sz="half" idx="10"/>
          </p:nvPr>
        </p:nvSpPr>
        <p:spPr/>
        <p:txBody>
          <a:bodyPr/>
          <a:lstStyle/>
          <a:p>
            <a:fld id="{416E2EF3-6814-420F-B87A-11D3A4A95A95}" type="datetimeFigureOut">
              <a:rPr lang="hr-HR" smtClean="0"/>
              <a:t>24.2.2021.</a:t>
            </a:fld>
            <a:endParaRPr lang="hr-HR"/>
          </a:p>
        </p:txBody>
      </p:sp>
      <p:sp>
        <p:nvSpPr>
          <p:cNvPr id="5" name="Footer Placeholder 4"/>
          <p:cNvSpPr>
            <a:spLocks noGrp="1"/>
          </p:cNvSpPr>
          <p:nvPr>
            <p:ph type="ftr" sz="quarter" idx="11"/>
          </p:nvPr>
        </p:nvSpPr>
        <p:spPr/>
        <p:txBody>
          <a:bodyPr/>
          <a:lstStyle/>
          <a:p>
            <a:endParaRPr lang="hr-H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F000379-9DE9-4113-92EC-E103688286C9}" type="slidenum">
              <a:rPr lang="hr-HR" smtClean="0"/>
              <a:t>‹#›</a:t>
            </a:fld>
            <a:endParaRPr lang="hr-HR"/>
          </a:p>
        </p:txBody>
      </p:sp>
    </p:spTree>
    <p:extLst>
      <p:ext uri="{BB962C8B-B14F-4D97-AF65-F5344CB8AC3E}">
        <p14:creationId xmlns:p14="http://schemas.microsoft.com/office/powerpoint/2010/main" val="2945469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hr-HR" smtClean="0"/>
              <a:t>Uredite stil naslova matrice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Date Placeholder 3"/>
          <p:cNvSpPr>
            <a:spLocks noGrp="1"/>
          </p:cNvSpPr>
          <p:nvPr>
            <p:ph type="dt" sz="half" idx="10"/>
          </p:nvPr>
        </p:nvSpPr>
        <p:spPr/>
        <p:txBody>
          <a:bodyPr/>
          <a:lstStyle/>
          <a:p>
            <a:fld id="{416E2EF3-6814-420F-B87A-11D3A4A95A95}" type="datetimeFigureOut">
              <a:rPr lang="hr-HR" smtClean="0"/>
              <a:t>24.2.2021.</a:t>
            </a:fld>
            <a:endParaRPr lang="hr-HR"/>
          </a:p>
        </p:txBody>
      </p:sp>
      <p:sp>
        <p:nvSpPr>
          <p:cNvPr id="5" name="Footer Placeholder 4"/>
          <p:cNvSpPr>
            <a:spLocks noGrp="1"/>
          </p:cNvSpPr>
          <p:nvPr>
            <p:ph type="ftr" sz="quarter" idx="11"/>
          </p:nvPr>
        </p:nvSpPr>
        <p:spPr/>
        <p:txBody>
          <a:bodyPr/>
          <a:lstStyle/>
          <a:p>
            <a:endParaRPr lang="hr-H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F000379-9DE9-4113-92EC-E103688286C9}" type="slidenum">
              <a:rPr lang="hr-HR" smtClean="0"/>
              <a:t>‹#›</a:t>
            </a:fld>
            <a:endParaRPr lang="hr-HR"/>
          </a:p>
        </p:txBody>
      </p:sp>
    </p:spTree>
    <p:extLst>
      <p:ext uri="{BB962C8B-B14F-4D97-AF65-F5344CB8AC3E}">
        <p14:creationId xmlns:p14="http://schemas.microsoft.com/office/powerpoint/2010/main" val="11200443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sekcij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hr-HR" smtClean="0"/>
              <a:t>Uredite stil naslova matrice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smtClean="0"/>
              <a:t>Uredite stilove teksta matrice</a:t>
            </a:r>
          </a:p>
        </p:txBody>
      </p:sp>
      <p:sp>
        <p:nvSpPr>
          <p:cNvPr id="4" name="Date Placeholder 3"/>
          <p:cNvSpPr>
            <a:spLocks noGrp="1"/>
          </p:cNvSpPr>
          <p:nvPr>
            <p:ph type="dt" sz="half" idx="10"/>
          </p:nvPr>
        </p:nvSpPr>
        <p:spPr/>
        <p:txBody>
          <a:bodyPr/>
          <a:lstStyle/>
          <a:p>
            <a:fld id="{416E2EF3-6814-420F-B87A-11D3A4A95A95}" type="datetimeFigureOut">
              <a:rPr lang="hr-HR" smtClean="0"/>
              <a:t>24.2.2021.</a:t>
            </a:fld>
            <a:endParaRPr lang="hr-HR"/>
          </a:p>
        </p:txBody>
      </p:sp>
      <p:sp>
        <p:nvSpPr>
          <p:cNvPr id="5" name="Footer Placeholder 4"/>
          <p:cNvSpPr>
            <a:spLocks noGrp="1"/>
          </p:cNvSpPr>
          <p:nvPr>
            <p:ph type="ftr" sz="quarter" idx="11"/>
          </p:nvPr>
        </p:nvSpPr>
        <p:spPr/>
        <p:txBody>
          <a:bodyPr/>
          <a:lstStyle/>
          <a:p>
            <a:endParaRPr lang="hr-H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F000379-9DE9-4113-92EC-E103688286C9}" type="slidenum">
              <a:rPr lang="hr-HR" smtClean="0"/>
              <a:t>‹#›</a:t>
            </a:fld>
            <a:endParaRPr lang="hr-HR"/>
          </a:p>
        </p:txBody>
      </p:sp>
    </p:spTree>
    <p:extLst>
      <p:ext uri="{BB962C8B-B14F-4D97-AF65-F5344CB8AC3E}">
        <p14:creationId xmlns:p14="http://schemas.microsoft.com/office/powerpoint/2010/main" val="1313802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hr-HR" smtClean="0"/>
              <a:t>Uredite stil naslova matrice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5" name="Date Placeholder 4"/>
          <p:cNvSpPr>
            <a:spLocks noGrp="1"/>
          </p:cNvSpPr>
          <p:nvPr>
            <p:ph type="dt" sz="half" idx="10"/>
          </p:nvPr>
        </p:nvSpPr>
        <p:spPr/>
        <p:txBody>
          <a:bodyPr/>
          <a:lstStyle/>
          <a:p>
            <a:fld id="{416E2EF3-6814-420F-B87A-11D3A4A95A95}" type="datetimeFigureOut">
              <a:rPr lang="hr-HR" smtClean="0"/>
              <a:t>24.2.2021.</a:t>
            </a:fld>
            <a:endParaRPr lang="hr-HR"/>
          </a:p>
        </p:txBody>
      </p:sp>
      <p:sp>
        <p:nvSpPr>
          <p:cNvPr id="6" name="Footer Placeholder 5"/>
          <p:cNvSpPr>
            <a:spLocks noGrp="1"/>
          </p:cNvSpPr>
          <p:nvPr>
            <p:ph type="ftr" sz="quarter" idx="11"/>
          </p:nvPr>
        </p:nvSpPr>
        <p:spPr/>
        <p:txBody>
          <a:bodyPr/>
          <a:lstStyle/>
          <a:p>
            <a:endParaRPr lang="hr-H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7F000379-9DE9-4113-92EC-E103688286C9}" type="slidenum">
              <a:rPr lang="hr-HR" smtClean="0"/>
              <a:t>‹#›</a:t>
            </a:fld>
            <a:endParaRPr lang="hr-HR"/>
          </a:p>
        </p:txBody>
      </p:sp>
    </p:spTree>
    <p:extLst>
      <p:ext uri="{BB962C8B-B14F-4D97-AF65-F5344CB8AC3E}">
        <p14:creationId xmlns:p14="http://schemas.microsoft.com/office/powerpoint/2010/main" val="3707446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hr-HR" smtClean="0"/>
              <a:t>Uredite stil naslova matrice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Uredite stilove teksta matrice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Uredite stilove teksta matrice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7" name="Date Placeholder 6"/>
          <p:cNvSpPr>
            <a:spLocks noGrp="1"/>
          </p:cNvSpPr>
          <p:nvPr>
            <p:ph type="dt" sz="half" idx="10"/>
          </p:nvPr>
        </p:nvSpPr>
        <p:spPr/>
        <p:txBody>
          <a:bodyPr/>
          <a:lstStyle/>
          <a:p>
            <a:fld id="{416E2EF3-6814-420F-B87A-11D3A4A95A95}" type="datetimeFigureOut">
              <a:rPr lang="hr-HR" smtClean="0"/>
              <a:t>24.2.2021.</a:t>
            </a:fld>
            <a:endParaRPr lang="hr-HR"/>
          </a:p>
        </p:txBody>
      </p:sp>
      <p:sp>
        <p:nvSpPr>
          <p:cNvPr id="8" name="Footer Placeholder 7"/>
          <p:cNvSpPr>
            <a:spLocks noGrp="1"/>
          </p:cNvSpPr>
          <p:nvPr>
            <p:ph type="ftr" sz="quarter" idx="11"/>
          </p:nvPr>
        </p:nvSpPr>
        <p:spPr/>
        <p:txBody>
          <a:bodyPr/>
          <a:lstStyle/>
          <a:p>
            <a:endParaRPr lang="hr-H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7F000379-9DE9-4113-92EC-E103688286C9}" type="slidenum">
              <a:rPr lang="hr-HR" smtClean="0"/>
              <a:t>‹#›</a:t>
            </a:fld>
            <a:endParaRPr lang="hr-HR"/>
          </a:p>
        </p:txBody>
      </p:sp>
    </p:spTree>
    <p:extLst>
      <p:ext uri="{BB962C8B-B14F-4D97-AF65-F5344CB8AC3E}">
        <p14:creationId xmlns:p14="http://schemas.microsoft.com/office/powerpoint/2010/main" val="16964985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smtClean="0"/>
              <a:t>Uredite stil naslova matrice</a:t>
            </a:r>
            <a:endParaRPr lang="en-US" dirty="0"/>
          </a:p>
        </p:txBody>
      </p:sp>
      <p:sp>
        <p:nvSpPr>
          <p:cNvPr id="3" name="Date Placeholder 2"/>
          <p:cNvSpPr>
            <a:spLocks noGrp="1"/>
          </p:cNvSpPr>
          <p:nvPr>
            <p:ph type="dt" sz="half" idx="10"/>
          </p:nvPr>
        </p:nvSpPr>
        <p:spPr/>
        <p:txBody>
          <a:bodyPr/>
          <a:lstStyle/>
          <a:p>
            <a:fld id="{416E2EF3-6814-420F-B87A-11D3A4A95A95}" type="datetimeFigureOut">
              <a:rPr lang="hr-HR" smtClean="0"/>
              <a:t>24.2.2021.</a:t>
            </a:fld>
            <a:endParaRPr lang="hr-HR"/>
          </a:p>
        </p:txBody>
      </p:sp>
      <p:sp>
        <p:nvSpPr>
          <p:cNvPr id="4" name="Footer Placeholder 3"/>
          <p:cNvSpPr>
            <a:spLocks noGrp="1"/>
          </p:cNvSpPr>
          <p:nvPr>
            <p:ph type="ftr" sz="quarter" idx="11"/>
          </p:nvPr>
        </p:nvSpPr>
        <p:spPr/>
        <p:txBody>
          <a:bodyPr/>
          <a:lstStyle/>
          <a:p>
            <a:endParaRPr lang="hr-H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7F000379-9DE9-4113-92EC-E103688286C9}" type="slidenum">
              <a:rPr lang="hr-HR" smtClean="0"/>
              <a:t>‹#›</a:t>
            </a:fld>
            <a:endParaRPr lang="hr-HR"/>
          </a:p>
        </p:txBody>
      </p:sp>
    </p:spTree>
    <p:extLst>
      <p:ext uri="{BB962C8B-B14F-4D97-AF65-F5344CB8AC3E}">
        <p14:creationId xmlns:p14="http://schemas.microsoft.com/office/powerpoint/2010/main" val="30903263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6E2EF3-6814-420F-B87A-11D3A4A95A95}" type="datetimeFigureOut">
              <a:rPr lang="hr-HR" smtClean="0"/>
              <a:t>24.2.2021.</a:t>
            </a:fld>
            <a:endParaRPr lang="hr-HR"/>
          </a:p>
        </p:txBody>
      </p:sp>
      <p:sp>
        <p:nvSpPr>
          <p:cNvPr id="3" name="Footer Placeholder 2"/>
          <p:cNvSpPr>
            <a:spLocks noGrp="1"/>
          </p:cNvSpPr>
          <p:nvPr>
            <p:ph type="ftr" sz="quarter" idx="11"/>
          </p:nvPr>
        </p:nvSpPr>
        <p:spPr/>
        <p:txBody>
          <a:bodyPr/>
          <a:lstStyle/>
          <a:p>
            <a:endParaRPr lang="hr-H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7F000379-9DE9-4113-92EC-E103688286C9}" type="slidenum">
              <a:rPr lang="hr-HR" smtClean="0"/>
              <a:t>‹#›</a:t>
            </a:fld>
            <a:endParaRPr lang="hr-HR"/>
          </a:p>
        </p:txBody>
      </p:sp>
    </p:spTree>
    <p:extLst>
      <p:ext uri="{BB962C8B-B14F-4D97-AF65-F5344CB8AC3E}">
        <p14:creationId xmlns:p14="http://schemas.microsoft.com/office/powerpoint/2010/main" val="40833385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hr-HR" smtClean="0"/>
              <a:t>Uredite stil naslova matrice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smtClean="0"/>
              <a:t>Uredite stilove teksta matrice</a:t>
            </a:r>
          </a:p>
        </p:txBody>
      </p:sp>
      <p:sp>
        <p:nvSpPr>
          <p:cNvPr id="5" name="Date Placeholder 4"/>
          <p:cNvSpPr>
            <a:spLocks noGrp="1"/>
          </p:cNvSpPr>
          <p:nvPr>
            <p:ph type="dt" sz="half" idx="10"/>
          </p:nvPr>
        </p:nvSpPr>
        <p:spPr/>
        <p:txBody>
          <a:bodyPr/>
          <a:lstStyle/>
          <a:p>
            <a:fld id="{416E2EF3-6814-420F-B87A-11D3A4A95A95}" type="datetimeFigureOut">
              <a:rPr lang="hr-HR" smtClean="0"/>
              <a:t>24.2.2021.</a:t>
            </a:fld>
            <a:endParaRPr lang="hr-HR"/>
          </a:p>
        </p:txBody>
      </p:sp>
      <p:sp>
        <p:nvSpPr>
          <p:cNvPr id="6" name="Footer Placeholder 5"/>
          <p:cNvSpPr>
            <a:spLocks noGrp="1"/>
          </p:cNvSpPr>
          <p:nvPr>
            <p:ph type="ftr" sz="quarter" idx="11"/>
          </p:nvPr>
        </p:nvSpPr>
        <p:spPr/>
        <p:txBody>
          <a:bodyPr/>
          <a:lstStyle/>
          <a:p>
            <a:endParaRPr lang="hr-H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7F000379-9DE9-4113-92EC-E103688286C9}" type="slidenum">
              <a:rPr lang="hr-HR" smtClean="0"/>
              <a:t>‹#›</a:t>
            </a:fld>
            <a:endParaRPr lang="hr-HR"/>
          </a:p>
        </p:txBody>
      </p:sp>
    </p:spTree>
    <p:extLst>
      <p:ext uri="{BB962C8B-B14F-4D97-AF65-F5344CB8AC3E}">
        <p14:creationId xmlns:p14="http://schemas.microsoft.com/office/powerpoint/2010/main" val="38324704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hr-HR" smtClean="0"/>
              <a:t>Uredite stil naslova matrice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r-HR" smtClean="0"/>
              <a:t>Kliknite ikonu da biste dodali  sliku</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smtClean="0"/>
              <a:t>Uredite stilove teksta matrice</a:t>
            </a:r>
          </a:p>
        </p:txBody>
      </p:sp>
      <p:sp>
        <p:nvSpPr>
          <p:cNvPr id="5" name="Date Placeholder 4"/>
          <p:cNvSpPr>
            <a:spLocks noGrp="1"/>
          </p:cNvSpPr>
          <p:nvPr>
            <p:ph type="dt" sz="half" idx="10"/>
          </p:nvPr>
        </p:nvSpPr>
        <p:spPr/>
        <p:txBody>
          <a:bodyPr/>
          <a:lstStyle/>
          <a:p>
            <a:fld id="{416E2EF3-6814-420F-B87A-11D3A4A95A95}" type="datetimeFigureOut">
              <a:rPr lang="hr-HR" smtClean="0"/>
              <a:t>24.2.2021.</a:t>
            </a:fld>
            <a:endParaRPr lang="hr-HR"/>
          </a:p>
        </p:txBody>
      </p:sp>
      <p:sp>
        <p:nvSpPr>
          <p:cNvPr id="6" name="Footer Placeholder 5"/>
          <p:cNvSpPr>
            <a:spLocks noGrp="1"/>
          </p:cNvSpPr>
          <p:nvPr>
            <p:ph type="ftr" sz="quarter" idx="11"/>
          </p:nvPr>
        </p:nvSpPr>
        <p:spPr/>
        <p:txBody>
          <a:bodyPr/>
          <a:lstStyle/>
          <a:p>
            <a:endParaRPr lang="hr-H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F000379-9DE9-4113-92EC-E103688286C9}" type="slidenum">
              <a:rPr lang="hr-HR" smtClean="0"/>
              <a:t>‹#›</a:t>
            </a:fld>
            <a:endParaRPr lang="hr-HR"/>
          </a:p>
        </p:txBody>
      </p:sp>
    </p:spTree>
    <p:extLst>
      <p:ext uri="{BB962C8B-B14F-4D97-AF65-F5344CB8AC3E}">
        <p14:creationId xmlns:p14="http://schemas.microsoft.com/office/powerpoint/2010/main" val="6369817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hr-HR" smtClean="0"/>
              <a:t>Uredite stil naslova matrice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16E2EF3-6814-420F-B87A-11D3A4A95A95}" type="datetimeFigureOut">
              <a:rPr lang="hr-HR" smtClean="0"/>
              <a:t>24.2.2021.</a:t>
            </a:fld>
            <a:endParaRPr lang="hr-H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hr-H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7F000379-9DE9-4113-92EC-E103688286C9}" type="slidenum">
              <a:rPr lang="hr-HR" smtClean="0"/>
              <a:t>‹#›</a:t>
            </a:fld>
            <a:endParaRPr lang="hr-HR"/>
          </a:p>
        </p:txBody>
      </p:sp>
    </p:spTree>
    <p:extLst>
      <p:ext uri="{BB962C8B-B14F-4D97-AF65-F5344CB8AC3E}">
        <p14:creationId xmlns:p14="http://schemas.microsoft.com/office/powerpoint/2010/main" val="1712536980"/>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p:txBody>
          <a:bodyPr/>
          <a:lstStyle/>
          <a:p>
            <a:r>
              <a:rPr lang="hr-HR" dirty="0" smtClean="0"/>
              <a:t>Načini rješavanja sukoba među učenicima</a:t>
            </a:r>
            <a:endParaRPr lang="hr-HR" dirty="0"/>
          </a:p>
        </p:txBody>
      </p:sp>
      <p:sp>
        <p:nvSpPr>
          <p:cNvPr id="3" name="Podnaslov 2"/>
          <p:cNvSpPr>
            <a:spLocks noGrp="1"/>
          </p:cNvSpPr>
          <p:nvPr>
            <p:ph type="subTitle" idx="1"/>
          </p:nvPr>
        </p:nvSpPr>
        <p:spPr/>
        <p:txBody>
          <a:bodyPr>
            <a:normAutofit fontScale="70000" lnSpcReduction="20000"/>
          </a:bodyPr>
          <a:lstStyle/>
          <a:p>
            <a:endParaRPr lang="hr-HR" dirty="0" smtClean="0"/>
          </a:p>
          <a:p>
            <a:endParaRPr lang="hr-HR" dirty="0"/>
          </a:p>
          <a:p>
            <a:endParaRPr lang="hr-HR" dirty="0" smtClean="0"/>
          </a:p>
          <a:p>
            <a:r>
              <a:rPr lang="hr-HR" dirty="0" smtClean="0"/>
              <a:t>Pripremio: Juraj Marković, pedagog</a:t>
            </a:r>
            <a:endParaRPr lang="hr-HR" dirty="0"/>
          </a:p>
        </p:txBody>
      </p:sp>
    </p:spTree>
    <p:extLst>
      <p:ext uri="{BB962C8B-B14F-4D97-AF65-F5344CB8AC3E}">
        <p14:creationId xmlns:p14="http://schemas.microsoft.com/office/powerpoint/2010/main" val="14449063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b="1" dirty="0" smtClean="0"/>
              <a:t>KULTURA NENASILJA</a:t>
            </a:r>
            <a:endParaRPr lang="hr-HR" b="1" dirty="0"/>
          </a:p>
        </p:txBody>
      </p:sp>
      <p:sp>
        <p:nvSpPr>
          <p:cNvPr id="3" name="Rezervirano mjesto sadržaja 2"/>
          <p:cNvSpPr>
            <a:spLocks noGrp="1"/>
          </p:cNvSpPr>
          <p:nvPr>
            <p:ph idx="1"/>
          </p:nvPr>
        </p:nvSpPr>
        <p:spPr>
          <a:xfrm>
            <a:off x="1841863" y="1905000"/>
            <a:ext cx="9662749" cy="4006222"/>
          </a:xfrm>
        </p:spPr>
        <p:txBody>
          <a:bodyPr/>
          <a:lstStyle/>
          <a:p>
            <a:pPr algn="just"/>
            <a:r>
              <a:rPr lang="hr-HR" dirty="0" smtClean="0"/>
              <a:t>Nenasilno rješavanje sukoba nije nimalo jednostavno. Ono polazi od stvaranja jedne nove kulture – kulture nenasilja. To ujedno znači znati slušati i razumijevati druge. To znači moći ovladati destruktivnom snagom svojih emocija, koje silovitim načinom svog izražavanja obično ruše naše odnose s drugim ljudima. To znači imati strpljenja i mašte da se iznalaze i nađu rješenja koja mogu biti prihvatljiva za obje strane u sukobu.</a:t>
            </a:r>
            <a:endParaRPr lang="hr-HR" dirty="0"/>
          </a:p>
        </p:txBody>
      </p:sp>
    </p:spTree>
    <p:extLst>
      <p:ext uri="{BB962C8B-B14F-4D97-AF65-F5344CB8AC3E}">
        <p14:creationId xmlns:p14="http://schemas.microsoft.com/office/powerpoint/2010/main" val="36676422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fontScale="90000"/>
          </a:bodyPr>
          <a:lstStyle/>
          <a:p>
            <a:r>
              <a:rPr lang="hr-HR" dirty="0" smtClean="0"/>
              <a:t>Koraci procesa medijacije prema </a:t>
            </a:r>
            <a:r>
              <a:rPr lang="hr-HR" dirty="0" err="1" smtClean="0"/>
              <a:t>Ajduković</a:t>
            </a:r>
            <a:r>
              <a:rPr lang="hr-HR" dirty="0" smtClean="0"/>
              <a:t>, </a:t>
            </a:r>
            <a:r>
              <a:rPr lang="hr-HR" dirty="0" err="1" smtClean="0"/>
              <a:t>Pečnik</a:t>
            </a:r>
            <a:r>
              <a:rPr lang="hr-HR" dirty="0" smtClean="0"/>
              <a:t> (2002.) su:</a:t>
            </a:r>
            <a:br>
              <a:rPr lang="hr-HR" dirty="0" smtClean="0"/>
            </a:br>
            <a:endParaRPr lang="hr-HR" dirty="0"/>
          </a:p>
        </p:txBody>
      </p:sp>
      <p:sp>
        <p:nvSpPr>
          <p:cNvPr id="3" name="Rezervirano mjesto sadržaja 2"/>
          <p:cNvSpPr>
            <a:spLocks noGrp="1"/>
          </p:cNvSpPr>
          <p:nvPr>
            <p:ph idx="1"/>
          </p:nvPr>
        </p:nvSpPr>
        <p:spPr/>
        <p:txBody>
          <a:bodyPr/>
          <a:lstStyle/>
          <a:p>
            <a:r>
              <a:rPr lang="hr-HR" dirty="0" smtClean="0"/>
              <a:t>1.Početak procesa posredovanja;</a:t>
            </a:r>
          </a:p>
          <a:p>
            <a:r>
              <a:rPr lang="hr-HR" dirty="0" smtClean="0"/>
              <a:t>2.Iznošenje problema;</a:t>
            </a:r>
          </a:p>
          <a:p>
            <a:r>
              <a:rPr lang="hr-HR" dirty="0" smtClean="0"/>
              <a:t>3.Definiranje problema i određivanje ciljeva;</a:t>
            </a:r>
          </a:p>
          <a:p>
            <a:r>
              <a:rPr lang="hr-HR" dirty="0" smtClean="0"/>
              <a:t>4.Smišljanje različitih mogućnosti postizanja ciljeva;</a:t>
            </a:r>
          </a:p>
          <a:p>
            <a:r>
              <a:rPr lang="hr-HR" dirty="0" smtClean="0"/>
              <a:t>5.Odabiranje i provođenje najboljeg rješenja</a:t>
            </a:r>
            <a:endParaRPr lang="hr-HR" dirty="0"/>
          </a:p>
        </p:txBody>
      </p:sp>
    </p:spTree>
    <p:extLst>
      <p:ext uri="{BB962C8B-B14F-4D97-AF65-F5344CB8AC3E}">
        <p14:creationId xmlns:p14="http://schemas.microsoft.com/office/powerpoint/2010/main" val="441822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Tko je posrednik?</a:t>
            </a:r>
            <a:endParaRPr lang="hr-HR" dirty="0"/>
          </a:p>
        </p:txBody>
      </p:sp>
      <p:sp>
        <p:nvSpPr>
          <p:cNvPr id="3" name="Rezervirano mjesto sadržaja 2"/>
          <p:cNvSpPr>
            <a:spLocks noGrp="1"/>
          </p:cNvSpPr>
          <p:nvPr>
            <p:ph idx="1"/>
          </p:nvPr>
        </p:nvSpPr>
        <p:spPr/>
        <p:txBody>
          <a:bodyPr/>
          <a:lstStyle/>
          <a:p>
            <a:pPr algn="just"/>
            <a:r>
              <a:rPr lang="hr-HR" dirty="0"/>
              <a:t>Posrednik treba biti osoba koja će sudionicima sukoba omogućiti da izraze svoje interese, osjećaje, </a:t>
            </a:r>
            <a:r>
              <a:rPr lang="hr-HR" dirty="0" smtClean="0"/>
              <a:t>želje </a:t>
            </a:r>
            <a:r>
              <a:rPr lang="hr-HR" dirty="0"/>
              <a:t>i potrebe kako bi </a:t>
            </a:r>
            <a:r>
              <a:rPr lang="hr-HR" dirty="0" smtClean="0"/>
              <a:t>zajedničkim </a:t>
            </a:r>
            <a:r>
              <a:rPr lang="hr-HR" dirty="0"/>
              <a:t>snagama došlo do rješenja. </a:t>
            </a:r>
          </a:p>
          <a:p>
            <a:pPr algn="just"/>
            <a:r>
              <a:rPr lang="hr-HR" dirty="0" smtClean="0"/>
              <a:t>Uloga </a:t>
            </a:r>
            <a:r>
              <a:rPr lang="hr-HR" dirty="0"/>
              <a:t>posrednika nije da </a:t>
            </a:r>
            <a:r>
              <a:rPr lang="hr-HR" dirty="0" smtClean="0"/>
              <a:t>utvrđuje </a:t>
            </a:r>
            <a:r>
              <a:rPr lang="hr-HR" dirty="0"/>
              <a:t>tko je u krivu, a tko u pravu, već da intervenira i ponudi novi pristup rješavanja sukoba</a:t>
            </a:r>
            <a:r>
              <a:rPr lang="hr-HR" dirty="0" smtClean="0"/>
              <a:t>.</a:t>
            </a:r>
          </a:p>
          <a:p>
            <a:pPr algn="just"/>
            <a:r>
              <a:rPr lang="hr-HR" dirty="0" smtClean="0"/>
              <a:t> </a:t>
            </a:r>
            <a:r>
              <a:rPr lang="hr-HR" dirty="0"/>
              <a:t>Pristup s kojim će biti zadovoljni svi sudionici sukoba, odnosno onaj koji će doprinijeti da se </a:t>
            </a:r>
            <a:r>
              <a:rPr lang="hr-HR" dirty="0" smtClean="0"/>
              <a:t>određeni </a:t>
            </a:r>
            <a:r>
              <a:rPr lang="hr-HR" dirty="0"/>
              <a:t>sukob na kraju i riješi.</a:t>
            </a:r>
          </a:p>
        </p:txBody>
      </p:sp>
    </p:spTree>
    <p:extLst>
      <p:ext uri="{BB962C8B-B14F-4D97-AF65-F5344CB8AC3E}">
        <p14:creationId xmlns:p14="http://schemas.microsoft.com/office/powerpoint/2010/main" val="13567239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LITERATURA</a:t>
            </a:r>
            <a:endParaRPr lang="hr-HR" dirty="0"/>
          </a:p>
        </p:txBody>
      </p:sp>
      <p:sp>
        <p:nvSpPr>
          <p:cNvPr id="3" name="Rezervirano mjesto sadržaja 2"/>
          <p:cNvSpPr>
            <a:spLocks noGrp="1"/>
          </p:cNvSpPr>
          <p:nvPr>
            <p:ph idx="1"/>
          </p:nvPr>
        </p:nvSpPr>
        <p:spPr>
          <a:xfrm>
            <a:off x="1854926" y="1410789"/>
            <a:ext cx="9849394" cy="4924697"/>
          </a:xfrm>
        </p:spPr>
        <p:txBody>
          <a:bodyPr>
            <a:normAutofit fontScale="55000" lnSpcReduction="20000"/>
          </a:bodyPr>
          <a:lstStyle/>
          <a:p>
            <a:r>
              <a:rPr lang="hr-HR" dirty="0" smtClean="0"/>
              <a:t>1.Ajduković</a:t>
            </a:r>
            <a:r>
              <a:rPr lang="hr-HR" dirty="0"/>
              <a:t>, N., </a:t>
            </a:r>
            <a:r>
              <a:rPr lang="hr-HR" dirty="0" err="1"/>
              <a:t>Peĉnik</a:t>
            </a:r>
            <a:r>
              <a:rPr lang="hr-HR" dirty="0"/>
              <a:t>, M. (1994). Nenasilno rješavanje sukoba. Zagreb: </a:t>
            </a:r>
            <a:r>
              <a:rPr lang="hr-HR" dirty="0" err="1"/>
              <a:t>Alinea</a:t>
            </a:r>
            <a:r>
              <a:rPr lang="hr-HR" dirty="0" smtClean="0"/>
              <a:t>.</a:t>
            </a:r>
          </a:p>
          <a:p>
            <a:r>
              <a:rPr lang="hr-HR" dirty="0" smtClean="0"/>
              <a:t>2.Bašić,J</a:t>
            </a:r>
            <a:r>
              <a:rPr lang="hr-HR" dirty="0"/>
              <a:t>., </a:t>
            </a:r>
            <a:r>
              <a:rPr lang="hr-HR" dirty="0" err="1"/>
              <a:t>Hudina</a:t>
            </a:r>
            <a:r>
              <a:rPr lang="hr-HR" dirty="0"/>
              <a:t>, B., </a:t>
            </a:r>
            <a:r>
              <a:rPr lang="hr-HR" dirty="0" err="1"/>
              <a:t>Koller-Trbović</a:t>
            </a:r>
            <a:r>
              <a:rPr lang="hr-HR" dirty="0"/>
              <a:t>, N. i </a:t>
            </a:r>
            <a:r>
              <a:rPr lang="hr-HR" dirty="0" err="1"/>
              <a:t>Ţiţak</a:t>
            </a:r>
            <a:r>
              <a:rPr lang="hr-HR" dirty="0"/>
              <a:t> A. (2005).Integralna metoda : Priručnik za odgojitelje i stručne suradnike u predškolskim ustanovama. Zagreb: </a:t>
            </a:r>
            <a:r>
              <a:rPr lang="hr-HR" dirty="0" err="1"/>
              <a:t>Alinea</a:t>
            </a:r>
            <a:r>
              <a:rPr lang="hr-HR" dirty="0" smtClean="0"/>
              <a:t>.</a:t>
            </a:r>
          </a:p>
          <a:p>
            <a:r>
              <a:rPr lang="hr-HR" dirty="0" smtClean="0"/>
              <a:t>3.Brajša</a:t>
            </a:r>
            <a:r>
              <a:rPr lang="hr-HR" dirty="0"/>
              <a:t>, P. (1996). Umijeće svađanja. Pula: C.A.S.H.4.Bratanić, M. (1993</a:t>
            </a:r>
            <a:r>
              <a:rPr lang="hr-HR" dirty="0" smtClean="0"/>
              <a:t>).</a:t>
            </a:r>
          </a:p>
          <a:p>
            <a:r>
              <a:rPr lang="hr-HR" dirty="0" smtClean="0"/>
              <a:t>4.Mikropedagogija</a:t>
            </a:r>
            <a:r>
              <a:rPr lang="hr-HR" dirty="0"/>
              <a:t>: interakcijsko-komunikacijski aspekt odgoja. Zagreb: Pedagoška biblioteka</a:t>
            </a:r>
            <a:r>
              <a:rPr lang="hr-HR" dirty="0" smtClean="0"/>
              <a:t>.</a:t>
            </a:r>
          </a:p>
          <a:p>
            <a:r>
              <a:rPr lang="hr-HR" dirty="0" smtClean="0"/>
              <a:t>5.Brooks</a:t>
            </a:r>
            <a:r>
              <a:rPr lang="hr-HR" dirty="0"/>
              <a:t>, R., Goldstein, S. (2005).Otporna djeca : njegovanje djetetove snage, nade i </a:t>
            </a:r>
            <a:r>
              <a:rPr lang="hr-HR" dirty="0" err="1"/>
              <a:t>optimizma.Zagreb</a:t>
            </a:r>
            <a:r>
              <a:rPr lang="hr-HR" dirty="0"/>
              <a:t>: </a:t>
            </a:r>
            <a:r>
              <a:rPr lang="hr-HR" dirty="0" smtClean="0"/>
              <a:t>Neretva</a:t>
            </a:r>
          </a:p>
          <a:p>
            <a:r>
              <a:rPr lang="hr-HR" dirty="0" smtClean="0"/>
              <a:t>6.Cooper,S</a:t>
            </a:r>
            <a:r>
              <a:rPr lang="hr-HR" dirty="0"/>
              <a:t>. (2009). Braniti se riječima : kako poučiti djecu umijeću verbalne samoobrane. </a:t>
            </a:r>
            <a:r>
              <a:rPr lang="hr-HR" dirty="0" err="1"/>
              <a:t>Buševec</a:t>
            </a:r>
            <a:r>
              <a:rPr lang="hr-HR" dirty="0"/>
              <a:t>: </a:t>
            </a:r>
            <a:r>
              <a:rPr lang="hr-HR" dirty="0" smtClean="0"/>
              <a:t>Ostvarenje</a:t>
            </a:r>
          </a:p>
          <a:p>
            <a:r>
              <a:rPr lang="hr-HR" dirty="0" smtClean="0"/>
              <a:t>7.Grandt</a:t>
            </a:r>
            <a:r>
              <a:rPr lang="hr-HR" dirty="0"/>
              <a:t>, W. (2005.) Kako </a:t>
            </a:r>
            <a:r>
              <a:rPr lang="hr-HR" dirty="0" err="1"/>
              <a:t>rješiti</a:t>
            </a:r>
            <a:r>
              <a:rPr lang="hr-HR" dirty="0"/>
              <a:t> sukobe i pretvoriti ih u </a:t>
            </a:r>
            <a:r>
              <a:rPr lang="hr-HR" dirty="0" err="1"/>
              <a:t>suradnju.Zagreb</a:t>
            </a:r>
            <a:r>
              <a:rPr lang="hr-HR" dirty="0"/>
              <a:t>: Mozaik knjiga</a:t>
            </a:r>
            <a:r>
              <a:rPr lang="hr-HR" dirty="0" smtClean="0"/>
              <a:t>.</a:t>
            </a:r>
          </a:p>
          <a:p>
            <a:r>
              <a:rPr lang="hr-HR" dirty="0" smtClean="0"/>
              <a:t>8.Hauh</a:t>
            </a:r>
            <a:r>
              <a:rPr lang="hr-HR" dirty="0"/>
              <a:t>, </a:t>
            </a:r>
            <a:r>
              <a:rPr lang="hr-HR" dirty="0" err="1"/>
              <a:t>Schnabel</a:t>
            </a:r>
            <a:r>
              <a:rPr lang="hr-HR" dirty="0"/>
              <a:t>, G. (1997). Agresivnost u dječjem vrtiću: razumijevanje i svladavanje </a:t>
            </a:r>
            <a:r>
              <a:rPr lang="hr-HR" dirty="0" err="1"/>
              <a:t>problema.Zagreb</a:t>
            </a:r>
            <a:r>
              <a:rPr lang="hr-HR" dirty="0"/>
              <a:t>: </a:t>
            </a:r>
            <a:r>
              <a:rPr lang="hr-HR" dirty="0" err="1"/>
              <a:t>Educa</a:t>
            </a:r>
            <a:r>
              <a:rPr lang="hr-HR" dirty="0" smtClean="0"/>
              <a:t>.</a:t>
            </a:r>
          </a:p>
          <a:p>
            <a:r>
              <a:rPr lang="hr-HR" dirty="0" smtClean="0"/>
              <a:t>9.Katz</a:t>
            </a:r>
            <a:r>
              <a:rPr lang="hr-HR" dirty="0"/>
              <a:t>, G., </a:t>
            </a:r>
            <a:r>
              <a:rPr lang="hr-HR" dirty="0" err="1"/>
              <a:t>McClellan</a:t>
            </a:r>
            <a:r>
              <a:rPr lang="hr-HR" dirty="0"/>
              <a:t>, D. (1997). Poticanje razvoja dječje socijalne kompetencije. Zagreb: </a:t>
            </a:r>
            <a:r>
              <a:rPr lang="hr-HR" dirty="0" err="1"/>
              <a:t>Educa</a:t>
            </a:r>
            <a:r>
              <a:rPr lang="hr-HR" dirty="0" smtClean="0"/>
              <a:t>.</a:t>
            </a:r>
          </a:p>
          <a:p>
            <a:r>
              <a:rPr lang="hr-HR" dirty="0" smtClean="0"/>
              <a:t>10.Klarin</a:t>
            </a:r>
            <a:r>
              <a:rPr lang="hr-HR" dirty="0"/>
              <a:t>, M. (2006). Razvoj djece u socijalnom </a:t>
            </a:r>
            <a:r>
              <a:rPr lang="hr-HR" dirty="0" err="1"/>
              <a:t>kontekstu.Jastrebarsko:Naklada</a:t>
            </a:r>
            <a:r>
              <a:rPr lang="hr-HR" dirty="0"/>
              <a:t> </a:t>
            </a:r>
            <a:r>
              <a:rPr lang="hr-HR" dirty="0" smtClean="0"/>
              <a:t>Slap</a:t>
            </a:r>
          </a:p>
          <a:p>
            <a:r>
              <a:rPr lang="hr-HR" dirty="0" smtClean="0"/>
              <a:t>11.Kodeks </a:t>
            </a:r>
            <a:r>
              <a:rPr lang="hr-HR" dirty="0"/>
              <a:t>etike za psihološku djelatnost (NN 13/05</a:t>
            </a:r>
            <a:r>
              <a:rPr lang="hr-HR" dirty="0" smtClean="0"/>
              <a:t>)</a:t>
            </a:r>
          </a:p>
          <a:p>
            <a:r>
              <a:rPr lang="hr-HR" dirty="0" smtClean="0"/>
              <a:t>12.Larsen</a:t>
            </a:r>
            <a:r>
              <a:rPr lang="hr-HR" dirty="0"/>
              <a:t>, R., </a:t>
            </a:r>
            <a:r>
              <a:rPr lang="hr-HR" dirty="0" err="1"/>
              <a:t>Buss</a:t>
            </a:r>
            <a:r>
              <a:rPr lang="hr-HR" dirty="0"/>
              <a:t>, M. (2008). Psihologija ličnosti : područja znanja o ljudskoj </a:t>
            </a:r>
            <a:r>
              <a:rPr lang="hr-HR" dirty="0" err="1"/>
              <a:t>prirodi.Jastrebarsko</a:t>
            </a:r>
            <a:r>
              <a:rPr lang="hr-HR" dirty="0"/>
              <a:t>: Naklada Slap</a:t>
            </a:r>
            <a:r>
              <a:rPr lang="hr-HR" dirty="0" smtClean="0"/>
              <a:t>.</a:t>
            </a:r>
          </a:p>
          <a:p>
            <a:r>
              <a:rPr lang="hr-HR" dirty="0" smtClean="0"/>
              <a:t>13.Mandić</a:t>
            </a:r>
            <a:r>
              <a:rPr lang="hr-HR" dirty="0"/>
              <a:t>, T. (2001).Komunikologija. Beograd: Poslovni sistem ''</a:t>
            </a:r>
            <a:r>
              <a:rPr lang="hr-HR" dirty="0" err="1"/>
              <a:t>Grmeĉ</a:t>
            </a:r>
            <a:r>
              <a:rPr lang="hr-HR" dirty="0"/>
              <a:t>'' –''Privredni pregled</a:t>
            </a:r>
            <a:r>
              <a:rPr lang="hr-HR" dirty="0" smtClean="0"/>
              <a:t>''.</a:t>
            </a:r>
          </a:p>
          <a:p>
            <a:r>
              <a:rPr lang="hr-HR" dirty="0" smtClean="0"/>
              <a:t>14.Plummer</a:t>
            </a:r>
            <a:r>
              <a:rPr lang="hr-HR" dirty="0"/>
              <a:t>, M. (2010). Dječje igre za razvoj socijalnih vještina. Zagreb : Naknada Kosinj</a:t>
            </a:r>
            <a:r>
              <a:rPr lang="hr-HR" dirty="0" smtClean="0"/>
              <a:t>.</a:t>
            </a:r>
          </a:p>
          <a:p>
            <a:r>
              <a:rPr lang="hr-HR" dirty="0" smtClean="0"/>
              <a:t>15.Reardon</a:t>
            </a:r>
            <a:r>
              <a:rPr lang="hr-HR" dirty="0"/>
              <a:t>, K. (1998). </a:t>
            </a:r>
            <a:r>
              <a:rPr lang="hr-HR" dirty="0" err="1"/>
              <a:t>Interpersonalna</a:t>
            </a:r>
            <a:r>
              <a:rPr lang="hr-HR" dirty="0"/>
              <a:t> </a:t>
            </a:r>
            <a:r>
              <a:rPr lang="hr-HR" dirty="0" err="1"/>
              <a:t>komunikacija.Zagreb</a:t>
            </a:r>
            <a:r>
              <a:rPr lang="hr-HR" dirty="0"/>
              <a:t>: </a:t>
            </a:r>
            <a:r>
              <a:rPr lang="hr-HR" dirty="0" err="1"/>
              <a:t>Alinea</a:t>
            </a:r>
            <a:r>
              <a:rPr lang="hr-HR" dirty="0" smtClean="0"/>
              <a:t>.</a:t>
            </a:r>
          </a:p>
          <a:p>
            <a:r>
              <a:rPr lang="hr-HR" dirty="0" smtClean="0"/>
              <a:t>16.Rijavec</a:t>
            </a:r>
            <a:r>
              <a:rPr lang="hr-HR" dirty="0"/>
              <a:t>, </a:t>
            </a:r>
            <a:r>
              <a:rPr lang="hr-HR" dirty="0" err="1"/>
              <a:t>M.,Miljković</a:t>
            </a:r>
            <a:r>
              <a:rPr lang="hr-HR" dirty="0"/>
              <a:t>, D. (2002). Kako rješavati konflikte?. </a:t>
            </a:r>
            <a:r>
              <a:rPr lang="hr-HR" dirty="0" err="1" smtClean="0"/>
              <a:t>Zagreb:Vern</a:t>
            </a:r>
            <a:endParaRPr lang="hr-HR" dirty="0" smtClean="0"/>
          </a:p>
          <a:p>
            <a:r>
              <a:rPr lang="hr-HR" dirty="0" smtClean="0"/>
              <a:t>17.Shapiro</a:t>
            </a:r>
            <a:r>
              <a:rPr lang="hr-HR" dirty="0"/>
              <a:t>, L.(1997).Kako razviti emocionalnu inteligenciju djeteta. Zagreb: </a:t>
            </a:r>
            <a:r>
              <a:rPr lang="hr-HR" dirty="0" err="1"/>
              <a:t>Mozaikknjiga</a:t>
            </a:r>
            <a:r>
              <a:rPr lang="hr-HR" dirty="0" smtClean="0"/>
              <a:t>.</a:t>
            </a:r>
          </a:p>
          <a:p>
            <a:r>
              <a:rPr lang="hr-HR" dirty="0" smtClean="0"/>
              <a:t>18.Slunjski</a:t>
            </a:r>
            <a:r>
              <a:rPr lang="hr-HR" dirty="0"/>
              <a:t>, E. (2013). Kako djetetu pomoći da stječe prijatelje i razvija socijalne vještine: priručnik za roditelje, odgajatelje i učitelje. Zagreb: Element.</a:t>
            </a:r>
          </a:p>
        </p:txBody>
      </p:sp>
    </p:spTree>
    <p:extLst>
      <p:ext uri="{BB962C8B-B14F-4D97-AF65-F5344CB8AC3E}">
        <p14:creationId xmlns:p14="http://schemas.microsoft.com/office/powerpoint/2010/main" val="27346991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b="1" dirty="0" smtClean="0"/>
              <a:t>SUKOB</a:t>
            </a:r>
            <a:endParaRPr lang="hr-HR" b="1" dirty="0"/>
          </a:p>
        </p:txBody>
      </p:sp>
      <p:sp>
        <p:nvSpPr>
          <p:cNvPr id="3" name="Rezervirano mjesto sadržaja 2"/>
          <p:cNvSpPr>
            <a:spLocks noGrp="1"/>
          </p:cNvSpPr>
          <p:nvPr>
            <p:ph idx="1"/>
          </p:nvPr>
        </p:nvSpPr>
        <p:spPr>
          <a:xfrm>
            <a:off x="1815737" y="1554480"/>
            <a:ext cx="9688875" cy="4356742"/>
          </a:xfrm>
        </p:spPr>
        <p:txBody>
          <a:bodyPr>
            <a:normAutofit/>
          </a:bodyPr>
          <a:lstStyle/>
          <a:p>
            <a:pPr algn="just"/>
            <a:r>
              <a:rPr lang="hr-HR" dirty="0" smtClean="0"/>
              <a:t>Pojam sukob može se interpretirati na više različitih načina, a postoji više teorija o definiciji  sukoba  različitih  autora.  </a:t>
            </a:r>
            <a:r>
              <a:rPr lang="hr-HR" dirty="0" err="1" smtClean="0"/>
              <a:t>Petz</a:t>
            </a:r>
            <a:r>
              <a:rPr lang="hr-HR" dirty="0" smtClean="0"/>
              <a:t>  (2001)  smatra  da  je  sukob,  odnosno  konfliktna situacija, širok pojam, a odnosi se na sve situacije u kojima postoje suprotni motivi, događaji, svrhe.  </a:t>
            </a:r>
            <a:r>
              <a:rPr lang="hr-HR" dirty="0" err="1" smtClean="0"/>
              <a:t>Petz</a:t>
            </a:r>
            <a:r>
              <a:rPr lang="hr-HR" dirty="0" smtClean="0"/>
              <a:t>  navodi  da  se  svi  </a:t>
            </a:r>
            <a:r>
              <a:rPr lang="hr-HR" dirty="0" err="1" smtClean="0"/>
              <a:t>interpersonalni</a:t>
            </a:r>
            <a:r>
              <a:rPr lang="hr-HR" dirty="0" smtClean="0"/>
              <a:t>  sukobi  mogu  svesti  na  konflikte  uvjerenja,  a njihov je izvor u tome što različiti ljudi na različite načine percipiraju istu situaciju i što potpuno vjeruju svojoj percepciji. Sukobi su, kao i komunikacija, također dio našeg svakodnevnog </a:t>
            </a:r>
            <a:r>
              <a:rPr lang="hr-HR" dirty="0"/>
              <a:t>ž</a:t>
            </a:r>
            <a:r>
              <a:rPr lang="hr-HR" dirty="0" smtClean="0"/>
              <a:t>ivota. U svakom razgovoru u kojem </a:t>
            </a:r>
            <a:r>
              <a:rPr lang="hr-HR" dirty="0"/>
              <a:t>ž</a:t>
            </a:r>
            <a:r>
              <a:rPr lang="hr-HR" dirty="0" smtClean="0"/>
              <a:t>elimo izraziti neko svoje mišljenje dolazi do određenog sukoba. Ne mora to nužno biti negativan sukob već može biti samo uspješna rasprava iz koje možemo mnogo naučiti. Kroz konflikt ljudi izražavaju svoju posebnost, osobnost i identitet. Bez sukoba nikada ne bismo mogli čuli tuđe mišljenje, upoznati i doživjeti nešto novo. Svi  bi  ljudi  bili  isti,  te  se  tako  ne  bi  niti mogli razvijati kroz život dakle uopće ne bi naučili misliti, ne bi im se razvila svijest. Sukob je zdrav i koristan ako se pravilno u njemu postupa.</a:t>
            </a:r>
            <a:endParaRPr lang="hr-HR" dirty="0"/>
          </a:p>
        </p:txBody>
      </p:sp>
    </p:spTree>
    <p:extLst>
      <p:ext uri="{BB962C8B-B14F-4D97-AF65-F5344CB8AC3E}">
        <p14:creationId xmlns:p14="http://schemas.microsoft.com/office/powerpoint/2010/main" val="37355760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b="1" dirty="0" smtClean="0"/>
              <a:t>VRSTE SUKOBA</a:t>
            </a:r>
            <a:endParaRPr lang="hr-HR" b="1" dirty="0"/>
          </a:p>
        </p:txBody>
      </p:sp>
      <p:sp>
        <p:nvSpPr>
          <p:cNvPr id="3" name="Rezervirano mjesto sadržaja 2"/>
          <p:cNvSpPr>
            <a:spLocks noGrp="1"/>
          </p:cNvSpPr>
          <p:nvPr>
            <p:ph idx="1"/>
          </p:nvPr>
        </p:nvSpPr>
        <p:spPr>
          <a:xfrm>
            <a:off x="2037806" y="1737360"/>
            <a:ext cx="9466806" cy="4173862"/>
          </a:xfrm>
        </p:spPr>
        <p:txBody>
          <a:bodyPr/>
          <a:lstStyle/>
          <a:p>
            <a:r>
              <a:rPr lang="hr-HR" dirty="0"/>
              <a:t>Prema Mandić (2001:134) postoje tri velike vrste sukoba/konflikta </a:t>
            </a:r>
            <a:r>
              <a:rPr lang="hr-HR" dirty="0" smtClean="0"/>
              <a:t>:</a:t>
            </a:r>
          </a:p>
          <a:p>
            <a:r>
              <a:rPr lang="hr-HR" dirty="0" smtClean="0"/>
              <a:t>1. </a:t>
            </a:r>
            <a:r>
              <a:rPr lang="hr-HR" dirty="0"/>
              <a:t>sukobi u </a:t>
            </a:r>
            <a:r>
              <a:rPr lang="hr-HR" dirty="0" smtClean="0"/>
              <a:t>grupi</a:t>
            </a:r>
          </a:p>
          <a:p>
            <a:r>
              <a:rPr lang="hr-HR" dirty="0" smtClean="0"/>
              <a:t>2. </a:t>
            </a:r>
            <a:r>
              <a:rPr lang="hr-HR" dirty="0" err="1"/>
              <a:t>interpersonalni</a:t>
            </a:r>
            <a:r>
              <a:rPr lang="hr-HR" dirty="0"/>
              <a:t> </a:t>
            </a:r>
            <a:r>
              <a:rPr lang="hr-HR" dirty="0" smtClean="0"/>
              <a:t>sukobi</a:t>
            </a:r>
          </a:p>
          <a:p>
            <a:r>
              <a:rPr lang="hr-HR" dirty="0" smtClean="0"/>
              <a:t>3. </a:t>
            </a:r>
            <a:r>
              <a:rPr lang="hr-HR" dirty="0" err="1" smtClean="0"/>
              <a:t>intrapersonalni</a:t>
            </a:r>
            <a:r>
              <a:rPr lang="hr-HR" dirty="0" smtClean="0"/>
              <a:t> </a:t>
            </a:r>
            <a:r>
              <a:rPr lang="hr-HR" dirty="0"/>
              <a:t>sukobi</a:t>
            </a:r>
          </a:p>
        </p:txBody>
      </p:sp>
    </p:spTree>
    <p:extLst>
      <p:ext uri="{BB962C8B-B14F-4D97-AF65-F5344CB8AC3E}">
        <p14:creationId xmlns:p14="http://schemas.microsoft.com/office/powerpoint/2010/main" val="11890241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a:t>Sukobi u grupi</a:t>
            </a:r>
          </a:p>
        </p:txBody>
      </p:sp>
      <p:sp>
        <p:nvSpPr>
          <p:cNvPr id="3" name="Rezervirano mjesto sadržaja 2"/>
          <p:cNvSpPr>
            <a:spLocks noGrp="1"/>
          </p:cNvSpPr>
          <p:nvPr>
            <p:ph idx="1"/>
          </p:nvPr>
        </p:nvSpPr>
        <p:spPr>
          <a:xfrm>
            <a:off x="2129246" y="1905000"/>
            <a:ext cx="9375366" cy="4006222"/>
          </a:xfrm>
        </p:spPr>
        <p:txBody>
          <a:bodyPr/>
          <a:lstStyle/>
          <a:p>
            <a:r>
              <a:rPr lang="hr-HR" dirty="0"/>
              <a:t>javljaju se zbog neslaganja pojedinaca ili cijele grupe. Pojedinac </a:t>
            </a:r>
            <a:r>
              <a:rPr lang="hr-HR" dirty="0" smtClean="0"/>
              <a:t>može </a:t>
            </a:r>
            <a:r>
              <a:rPr lang="hr-HR" dirty="0"/>
              <a:t>biti nezadovoljan raznim stvarima, pa govorimo o sljedećem</a:t>
            </a:r>
            <a:r>
              <a:rPr lang="hr-HR" dirty="0" smtClean="0"/>
              <a:t>:</a:t>
            </a:r>
          </a:p>
          <a:p>
            <a:r>
              <a:rPr lang="hr-HR" dirty="0"/>
              <a:t>sukobi oko </a:t>
            </a:r>
            <a:r>
              <a:rPr lang="hr-HR" dirty="0" smtClean="0"/>
              <a:t>statusa</a:t>
            </a:r>
          </a:p>
          <a:p>
            <a:r>
              <a:rPr lang="hr-HR" dirty="0"/>
              <a:t>sukobi </a:t>
            </a:r>
            <a:r>
              <a:rPr lang="hr-HR" dirty="0" smtClean="0"/>
              <a:t>moći</a:t>
            </a:r>
          </a:p>
          <a:p>
            <a:r>
              <a:rPr lang="hr-HR" dirty="0"/>
              <a:t>sukobi </a:t>
            </a:r>
            <a:r>
              <a:rPr lang="hr-HR" dirty="0" smtClean="0"/>
              <a:t>interesa</a:t>
            </a:r>
          </a:p>
          <a:p>
            <a:r>
              <a:rPr lang="pl-PL" dirty="0"/>
              <a:t>sukobi oko rada i programa </a:t>
            </a:r>
            <a:r>
              <a:rPr lang="pl-PL" dirty="0" smtClean="0"/>
              <a:t>grupe</a:t>
            </a:r>
          </a:p>
          <a:p>
            <a:r>
              <a:rPr lang="hr-HR" dirty="0"/>
              <a:t>sukobi </a:t>
            </a:r>
            <a:r>
              <a:rPr lang="hr-HR" dirty="0" smtClean="0"/>
              <a:t>lojalnosti</a:t>
            </a:r>
          </a:p>
          <a:p>
            <a:r>
              <a:rPr lang="hr-HR" dirty="0"/>
              <a:t>sukobi oko stilova </a:t>
            </a:r>
            <a:r>
              <a:rPr lang="hr-HR" dirty="0" smtClean="0"/>
              <a:t>rukovođenja</a:t>
            </a:r>
            <a:endParaRPr lang="hr-HR" dirty="0"/>
          </a:p>
        </p:txBody>
      </p:sp>
    </p:spTree>
    <p:extLst>
      <p:ext uri="{BB962C8B-B14F-4D97-AF65-F5344CB8AC3E}">
        <p14:creationId xmlns:p14="http://schemas.microsoft.com/office/powerpoint/2010/main" val="17245792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err="1"/>
              <a:t>Interpersonalni</a:t>
            </a:r>
            <a:r>
              <a:rPr lang="hr-HR" dirty="0"/>
              <a:t> sukobi</a:t>
            </a:r>
          </a:p>
        </p:txBody>
      </p:sp>
      <p:sp>
        <p:nvSpPr>
          <p:cNvPr id="3" name="Rezervirano mjesto sadržaja 2"/>
          <p:cNvSpPr>
            <a:spLocks noGrp="1"/>
          </p:cNvSpPr>
          <p:nvPr>
            <p:ph idx="1"/>
          </p:nvPr>
        </p:nvSpPr>
        <p:spPr>
          <a:xfrm>
            <a:off x="1828800" y="1763486"/>
            <a:ext cx="9675812" cy="4147736"/>
          </a:xfrm>
        </p:spPr>
        <p:txBody>
          <a:bodyPr/>
          <a:lstStyle/>
          <a:p>
            <a:r>
              <a:rPr lang="hr-HR" dirty="0"/>
              <a:t>javljaju se </a:t>
            </a:r>
            <a:r>
              <a:rPr lang="hr-HR" dirty="0" smtClean="0"/>
              <a:t>između </a:t>
            </a:r>
            <a:r>
              <a:rPr lang="hr-HR" dirty="0"/>
              <a:t>pojedinaca koji ne sudjeluju u grupnoj, već </a:t>
            </a:r>
            <a:r>
              <a:rPr lang="hr-HR" dirty="0" smtClean="0"/>
              <a:t>međusobnoj </a:t>
            </a:r>
            <a:r>
              <a:rPr lang="hr-HR" dirty="0"/>
              <a:t>interakciji. Javljaju se </a:t>
            </a:r>
            <a:r>
              <a:rPr lang="hr-HR" dirty="0" smtClean="0"/>
              <a:t>najčešće sljedećim redom:</a:t>
            </a:r>
          </a:p>
          <a:p>
            <a:r>
              <a:rPr lang="hr-HR" dirty="0"/>
              <a:t>sukobi oko vrijednosnih </a:t>
            </a:r>
            <a:r>
              <a:rPr lang="hr-HR" dirty="0" smtClean="0"/>
              <a:t>sustava</a:t>
            </a:r>
          </a:p>
          <a:p>
            <a:r>
              <a:rPr lang="hr-HR" dirty="0"/>
              <a:t>motivacijski </a:t>
            </a:r>
            <a:r>
              <a:rPr lang="hr-HR" dirty="0" smtClean="0"/>
              <a:t>sukobi</a:t>
            </a:r>
          </a:p>
          <a:p>
            <a:r>
              <a:rPr lang="hr-HR" dirty="0" smtClean="0"/>
              <a:t>emocionalni sukobi</a:t>
            </a:r>
          </a:p>
          <a:p>
            <a:r>
              <a:rPr lang="hr-HR" dirty="0"/>
              <a:t>sukobi </a:t>
            </a:r>
            <a:r>
              <a:rPr lang="hr-HR" dirty="0" smtClean="0"/>
              <a:t>između različitih </a:t>
            </a:r>
            <a:r>
              <a:rPr lang="hr-HR" dirty="0"/>
              <a:t>definicija </a:t>
            </a:r>
            <a:r>
              <a:rPr lang="hr-HR" dirty="0" smtClean="0"/>
              <a:t>stvarnosti</a:t>
            </a:r>
          </a:p>
          <a:p>
            <a:r>
              <a:rPr lang="hr-HR" dirty="0"/>
              <a:t>sukobi </a:t>
            </a:r>
            <a:r>
              <a:rPr lang="hr-HR" dirty="0" smtClean="0"/>
              <a:t>različitih želja </a:t>
            </a:r>
            <a:r>
              <a:rPr lang="hr-HR" dirty="0"/>
              <a:t>i vrijednosnih </a:t>
            </a:r>
            <a:r>
              <a:rPr lang="hr-HR" dirty="0" smtClean="0"/>
              <a:t>stavova</a:t>
            </a:r>
          </a:p>
          <a:p>
            <a:r>
              <a:rPr lang="hr-HR" dirty="0"/>
              <a:t>sukobi </a:t>
            </a:r>
            <a:r>
              <a:rPr lang="hr-HR" dirty="0" smtClean="0"/>
              <a:t>između različitih </a:t>
            </a:r>
            <a:r>
              <a:rPr lang="hr-HR" dirty="0"/>
              <a:t>stavova i </a:t>
            </a:r>
            <a:r>
              <a:rPr lang="hr-HR" dirty="0" smtClean="0"/>
              <a:t>činjenica</a:t>
            </a:r>
            <a:endParaRPr lang="hr-HR" dirty="0"/>
          </a:p>
        </p:txBody>
      </p:sp>
    </p:spTree>
    <p:extLst>
      <p:ext uri="{BB962C8B-B14F-4D97-AF65-F5344CB8AC3E}">
        <p14:creationId xmlns:p14="http://schemas.microsoft.com/office/powerpoint/2010/main" val="9464667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err="1"/>
              <a:t>Intrapersonalni</a:t>
            </a:r>
            <a:r>
              <a:rPr lang="hr-HR" dirty="0"/>
              <a:t> sukobi </a:t>
            </a:r>
          </a:p>
        </p:txBody>
      </p:sp>
      <p:sp>
        <p:nvSpPr>
          <p:cNvPr id="3" name="Rezervirano mjesto sadržaja 2"/>
          <p:cNvSpPr>
            <a:spLocks noGrp="1"/>
          </p:cNvSpPr>
          <p:nvPr>
            <p:ph idx="1"/>
          </p:nvPr>
        </p:nvSpPr>
        <p:spPr>
          <a:xfrm>
            <a:off x="1998617" y="1776549"/>
            <a:ext cx="9505995" cy="4134673"/>
          </a:xfrm>
        </p:spPr>
        <p:txBody>
          <a:bodyPr/>
          <a:lstStyle/>
          <a:p>
            <a:r>
              <a:rPr lang="hr-HR" dirty="0"/>
              <a:t>se javljaju unutar samoga pojedinca kao sukobi njegovih vlastitih interesa, </a:t>
            </a:r>
            <a:r>
              <a:rPr lang="hr-HR" dirty="0" smtClean="0"/>
              <a:t>želja</a:t>
            </a:r>
            <a:r>
              <a:rPr lang="hr-HR" dirty="0"/>
              <a:t>, </a:t>
            </a:r>
            <a:r>
              <a:rPr lang="hr-HR" dirty="0" smtClean="0"/>
              <a:t>ci</a:t>
            </a:r>
            <a:r>
              <a:rPr lang="hr-HR" dirty="0"/>
              <a:t>ljeva, a javljaju se kao: </a:t>
            </a:r>
            <a:endParaRPr lang="hr-HR" dirty="0" smtClean="0"/>
          </a:p>
          <a:p>
            <a:r>
              <a:rPr lang="pl-PL" dirty="0"/>
              <a:t>sukobi </a:t>
            </a:r>
            <a:r>
              <a:rPr lang="pl-PL" dirty="0" smtClean="0"/>
              <a:t>između želje </a:t>
            </a:r>
            <a:r>
              <a:rPr lang="pl-PL" dirty="0"/>
              <a:t>i </a:t>
            </a:r>
            <a:r>
              <a:rPr lang="pl-PL" dirty="0" smtClean="0"/>
              <a:t>zabrane</a:t>
            </a:r>
          </a:p>
          <a:p>
            <a:r>
              <a:rPr lang="pl-PL" dirty="0"/>
              <a:t>sukobi </a:t>
            </a:r>
            <a:r>
              <a:rPr lang="pl-PL" dirty="0" smtClean="0"/>
              <a:t>između </a:t>
            </a:r>
            <a:r>
              <a:rPr lang="pl-PL" dirty="0"/>
              <a:t>dozvole i straha od </a:t>
            </a:r>
            <a:r>
              <a:rPr lang="pl-PL" dirty="0" smtClean="0"/>
              <a:t>kazne</a:t>
            </a:r>
          </a:p>
          <a:p>
            <a:r>
              <a:rPr lang="hr-HR" dirty="0"/>
              <a:t>sukobi </a:t>
            </a:r>
            <a:r>
              <a:rPr lang="hr-HR" dirty="0" smtClean="0"/>
              <a:t>između želja </a:t>
            </a:r>
            <a:r>
              <a:rPr lang="hr-HR" dirty="0"/>
              <a:t>i </a:t>
            </a:r>
            <a:r>
              <a:rPr lang="hr-HR" dirty="0" smtClean="0"/>
              <a:t>mogućnosti</a:t>
            </a:r>
          </a:p>
          <a:p>
            <a:r>
              <a:rPr lang="hr-HR" dirty="0"/>
              <a:t>sukobi </a:t>
            </a:r>
            <a:r>
              <a:rPr lang="hr-HR" dirty="0" smtClean="0"/>
              <a:t>između različitih želja</a:t>
            </a:r>
          </a:p>
          <a:p>
            <a:r>
              <a:rPr lang="hr-HR" dirty="0"/>
              <a:t>sukobi </a:t>
            </a:r>
            <a:r>
              <a:rPr lang="hr-HR" dirty="0" smtClean="0"/>
              <a:t>između različitih vrijednosti</a:t>
            </a:r>
          </a:p>
          <a:p>
            <a:r>
              <a:rPr lang="hr-HR" dirty="0"/>
              <a:t>sukobi </a:t>
            </a:r>
            <a:r>
              <a:rPr lang="hr-HR" dirty="0" err="1"/>
              <a:t>izmeĊu</a:t>
            </a:r>
            <a:r>
              <a:rPr lang="hr-HR" dirty="0"/>
              <a:t> vrijednosti i mogućnosti</a:t>
            </a:r>
          </a:p>
        </p:txBody>
      </p:sp>
    </p:spTree>
    <p:extLst>
      <p:ext uri="{BB962C8B-B14F-4D97-AF65-F5344CB8AC3E}">
        <p14:creationId xmlns:p14="http://schemas.microsoft.com/office/powerpoint/2010/main" val="33442533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b="1" dirty="0" smtClean="0"/>
              <a:t>RJEŠAVANJE SUKOBA MEĐU DJECOM</a:t>
            </a:r>
            <a:endParaRPr lang="hr-HR" dirty="0"/>
          </a:p>
        </p:txBody>
      </p:sp>
      <p:sp>
        <p:nvSpPr>
          <p:cNvPr id="3" name="Rezervirano mjesto sadržaja 2"/>
          <p:cNvSpPr>
            <a:spLocks noGrp="1"/>
          </p:cNvSpPr>
          <p:nvPr>
            <p:ph idx="1"/>
          </p:nvPr>
        </p:nvSpPr>
        <p:spPr>
          <a:xfrm>
            <a:off x="1894114" y="1905000"/>
            <a:ext cx="9610498" cy="4006222"/>
          </a:xfrm>
        </p:spPr>
        <p:txBody>
          <a:bodyPr/>
          <a:lstStyle/>
          <a:p>
            <a:pPr algn="just"/>
            <a:r>
              <a:rPr lang="hr-HR" dirty="0" smtClean="0"/>
              <a:t>Način na koji djeca i mladi ljudi uče reagirati na sukob imat će presudni učinak na kvalitetu njihova života i života zajednice.</a:t>
            </a:r>
          </a:p>
          <a:p>
            <a:pPr algn="just"/>
            <a:r>
              <a:rPr lang="hr-HR" dirty="0" smtClean="0"/>
              <a:t> Sukobe li se mladi unutar svoje grupe, među vršnjacima, prepuštamo ih sebi ili ne – što je gotovo pravilo – učimo nasilnom rješavanju sukoba (ishod: poraženi i pobjednici). </a:t>
            </a:r>
          </a:p>
          <a:p>
            <a:pPr algn="just"/>
            <a:r>
              <a:rPr lang="hr-HR" dirty="0" smtClean="0"/>
              <a:t>Od najranije dobi naučeni smo da sukobe rješava autoritet: roditelj, učitelj, vođa bande, šef, policajac, ravnatelj, sudac. </a:t>
            </a:r>
          </a:p>
          <a:p>
            <a:pPr algn="just"/>
            <a:r>
              <a:rPr lang="hr-HR" dirty="0" smtClean="0"/>
              <a:t>Sukob će riješiti netko izvan sukobljenih strana ili će pobijediti jači, a izgubiti slabiji.</a:t>
            </a:r>
            <a:endParaRPr lang="hr-HR" dirty="0"/>
          </a:p>
        </p:txBody>
      </p:sp>
    </p:spTree>
    <p:extLst>
      <p:ext uri="{BB962C8B-B14F-4D97-AF65-F5344CB8AC3E}">
        <p14:creationId xmlns:p14="http://schemas.microsoft.com/office/powerpoint/2010/main" val="12932653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b="1" dirty="0" smtClean="0"/>
              <a:t>REAKCIJA NA SUKOB</a:t>
            </a:r>
            <a:endParaRPr lang="hr-HR" b="1" dirty="0"/>
          </a:p>
        </p:txBody>
      </p:sp>
      <p:sp>
        <p:nvSpPr>
          <p:cNvPr id="3" name="Rezervirano mjesto sadržaja 2"/>
          <p:cNvSpPr>
            <a:spLocks noGrp="1"/>
          </p:cNvSpPr>
          <p:nvPr>
            <p:ph idx="1"/>
          </p:nvPr>
        </p:nvSpPr>
        <p:spPr>
          <a:xfrm>
            <a:off x="1881051" y="1905000"/>
            <a:ext cx="9623561" cy="4006222"/>
          </a:xfrm>
        </p:spPr>
        <p:txBody>
          <a:bodyPr/>
          <a:lstStyle/>
          <a:p>
            <a:pPr algn="just"/>
            <a:r>
              <a:rPr lang="hr-HR" dirty="0" smtClean="0"/>
              <a:t>Na sukob se može reagirati na dva bitno različita načina: </a:t>
            </a:r>
          </a:p>
          <a:p>
            <a:pPr algn="just"/>
            <a:endParaRPr lang="hr-HR" dirty="0" smtClean="0"/>
          </a:p>
          <a:p>
            <a:pPr algn="just"/>
            <a:r>
              <a:rPr lang="hr-HR" dirty="0" smtClean="0"/>
              <a:t>svađom, tučnjavom, vrijeđanjem, prekidom odnosa </a:t>
            </a:r>
          </a:p>
          <a:p>
            <a:pPr algn="just"/>
            <a:r>
              <a:rPr lang="hr-HR" dirty="0" smtClean="0"/>
              <a:t>ili pak razgovorom, uzajamnim usuglašavanjem, dogovorom, pomirenjem i suradnjom. Prvi način nije rješenje.</a:t>
            </a:r>
          </a:p>
          <a:p>
            <a:pPr algn="just"/>
            <a:endParaRPr lang="hr-HR" dirty="0"/>
          </a:p>
        </p:txBody>
      </p:sp>
    </p:spTree>
    <p:extLst>
      <p:ext uri="{BB962C8B-B14F-4D97-AF65-F5344CB8AC3E}">
        <p14:creationId xmlns:p14="http://schemas.microsoft.com/office/powerpoint/2010/main" val="31591913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b="1" dirty="0" smtClean="0"/>
              <a:t>NENASILNO RJEŠAVANJE SUKOBA</a:t>
            </a:r>
            <a:endParaRPr lang="hr-HR" b="1" dirty="0"/>
          </a:p>
        </p:txBody>
      </p:sp>
      <p:sp>
        <p:nvSpPr>
          <p:cNvPr id="3" name="Rezervirano mjesto sadržaja 2"/>
          <p:cNvSpPr>
            <a:spLocks noGrp="1"/>
          </p:cNvSpPr>
          <p:nvPr>
            <p:ph idx="1"/>
          </p:nvPr>
        </p:nvSpPr>
        <p:spPr>
          <a:xfrm>
            <a:off x="1907177" y="1905000"/>
            <a:ext cx="9597435" cy="4006222"/>
          </a:xfrm>
        </p:spPr>
        <p:txBody>
          <a:bodyPr/>
          <a:lstStyle/>
          <a:p>
            <a:pPr algn="just"/>
            <a:r>
              <a:rPr lang="hr-HR" dirty="0" smtClean="0"/>
              <a:t>Nenasilno rješavanje sukoba znači usmjeriti energiju u traženju izlaza iz sukoba, a ne traženje krivca. To je moguće kada sukobljene strane prestanu inzistirati svaka samo na svom zahtjevu, te odjednom razaberu uzajamnost interesa.</a:t>
            </a:r>
            <a:endParaRPr lang="hr-HR" dirty="0" smtClean="0"/>
          </a:p>
          <a:p>
            <a:pPr algn="just"/>
            <a:r>
              <a:rPr lang="hr-HR" dirty="0" smtClean="0"/>
              <a:t>Sukobljene strane postaju sposobne uzajamno se prihvatiti i shvatiti interese obiju strana, one se ujedinjuju ili surađuju u rješavanju sukoba. Više ne napadaju jedna drugu, nego zajedno napadaju problem.</a:t>
            </a:r>
            <a:endParaRPr lang="hr-HR" dirty="0"/>
          </a:p>
        </p:txBody>
      </p:sp>
    </p:spTree>
    <p:extLst>
      <p:ext uri="{BB962C8B-B14F-4D97-AF65-F5344CB8AC3E}">
        <p14:creationId xmlns:p14="http://schemas.microsoft.com/office/powerpoint/2010/main" val="656430517"/>
      </p:ext>
    </p:extLst>
  </p:cSld>
  <p:clrMapOvr>
    <a:masterClrMapping/>
  </p:clrMapOvr>
</p:sld>
</file>

<file path=ppt/theme/theme1.xml><?xml version="1.0" encoding="utf-8"?>
<a:theme xmlns:a="http://schemas.openxmlformats.org/drawingml/2006/main" name="Pramen">
  <a:themeElements>
    <a:clrScheme name="Pramen">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Prame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rame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110</TotalTime>
  <Words>1133</Words>
  <Application>Microsoft Office PowerPoint</Application>
  <PresentationFormat>Široki zaslon</PresentationFormat>
  <Paragraphs>80</Paragraphs>
  <Slides>13</Slides>
  <Notes>0</Notes>
  <HiddenSlides>0</HiddenSlides>
  <MMClips>0</MMClips>
  <ScaleCrop>false</ScaleCrop>
  <HeadingPairs>
    <vt:vector size="6" baseType="variant">
      <vt:variant>
        <vt:lpstr>Korišteni fontovi</vt:lpstr>
      </vt:variant>
      <vt:variant>
        <vt:i4>3</vt:i4>
      </vt:variant>
      <vt:variant>
        <vt:lpstr>Tema</vt:lpstr>
      </vt:variant>
      <vt:variant>
        <vt:i4>1</vt:i4>
      </vt:variant>
      <vt:variant>
        <vt:lpstr>Naslovi slajdova</vt:lpstr>
      </vt:variant>
      <vt:variant>
        <vt:i4>13</vt:i4>
      </vt:variant>
    </vt:vector>
  </HeadingPairs>
  <TitlesOfParts>
    <vt:vector size="17" baseType="lpstr">
      <vt:lpstr>Arial</vt:lpstr>
      <vt:lpstr>Century Gothic</vt:lpstr>
      <vt:lpstr>Wingdings 3</vt:lpstr>
      <vt:lpstr>Pramen</vt:lpstr>
      <vt:lpstr>Načini rješavanja sukoba među učenicima</vt:lpstr>
      <vt:lpstr>SUKOB</vt:lpstr>
      <vt:lpstr>VRSTE SUKOBA</vt:lpstr>
      <vt:lpstr>Sukobi u grupi</vt:lpstr>
      <vt:lpstr>Interpersonalni sukobi</vt:lpstr>
      <vt:lpstr>Intrapersonalni sukobi </vt:lpstr>
      <vt:lpstr>RJEŠAVANJE SUKOBA MEĐU DJECOM</vt:lpstr>
      <vt:lpstr>REAKCIJA NA SUKOB</vt:lpstr>
      <vt:lpstr>NENASILNO RJEŠAVANJE SUKOBA</vt:lpstr>
      <vt:lpstr>KULTURA NENASILJA</vt:lpstr>
      <vt:lpstr>Koraci procesa medijacije prema Ajduković, Pečnik (2002.) su: </vt:lpstr>
      <vt:lpstr>Tko je posrednik?</vt:lpstr>
      <vt:lpstr>LITERATURA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prezentacija</dc:title>
  <dc:creator>ucitelj</dc:creator>
  <cp:lastModifiedBy>ucitelj</cp:lastModifiedBy>
  <cp:revision>4</cp:revision>
  <dcterms:created xsi:type="dcterms:W3CDTF">2021-02-24T08:35:45Z</dcterms:created>
  <dcterms:modified xsi:type="dcterms:W3CDTF">2021-02-24T10:26:44Z</dcterms:modified>
</cp:coreProperties>
</file>