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88" r:id="rId7"/>
    <p:sldId id="289" r:id="rId8"/>
    <p:sldId id="263" r:id="rId9"/>
    <p:sldId id="261" r:id="rId10"/>
    <p:sldId id="262" r:id="rId11"/>
    <p:sldId id="291" r:id="rId12"/>
    <p:sldId id="292" r:id="rId13"/>
    <p:sldId id="293" r:id="rId14"/>
    <p:sldId id="294" r:id="rId15"/>
    <p:sldId id="264" r:id="rId16"/>
    <p:sldId id="265" r:id="rId17"/>
    <p:sldId id="295" r:id="rId18"/>
    <p:sldId id="296" r:id="rId19"/>
    <p:sldId id="297" r:id="rId20"/>
    <p:sldId id="298" r:id="rId21"/>
    <p:sldId id="267" r:id="rId22"/>
    <p:sldId id="268" r:id="rId23"/>
    <p:sldId id="269" r:id="rId24"/>
    <p:sldId id="299" r:id="rId25"/>
    <p:sldId id="300" r:id="rId26"/>
    <p:sldId id="301" r:id="rId27"/>
    <p:sldId id="270" r:id="rId28"/>
    <p:sldId id="271" r:id="rId29"/>
    <p:sldId id="272" r:id="rId30"/>
    <p:sldId id="302" r:id="rId31"/>
    <p:sldId id="303" r:id="rId32"/>
    <p:sldId id="304" r:id="rId33"/>
    <p:sldId id="273" r:id="rId34"/>
    <p:sldId id="274" r:id="rId35"/>
    <p:sldId id="275" r:id="rId36"/>
    <p:sldId id="305" r:id="rId37"/>
    <p:sldId id="306" r:id="rId38"/>
    <p:sldId id="307" r:id="rId39"/>
    <p:sldId id="276" r:id="rId40"/>
    <p:sldId id="277" r:id="rId41"/>
    <p:sldId id="278" r:id="rId42"/>
    <p:sldId id="308" r:id="rId43"/>
    <p:sldId id="309" r:id="rId44"/>
    <p:sldId id="310" r:id="rId45"/>
    <p:sldId id="279" r:id="rId46"/>
    <p:sldId id="280" r:id="rId47"/>
    <p:sldId id="281" r:id="rId48"/>
    <p:sldId id="311" r:id="rId49"/>
    <p:sldId id="312" r:id="rId50"/>
    <p:sldId id="313" r:id="rId51"/>
    <p:sldId id="282" r:id="rId52"/>
    <p:sldId id="283" r:id="rId53"/>
    <p:sldId id="284" r:id="rId54"/>
    <p:sldId id="314" r:id="rId55"/>
    <p:sldId id="315" r:id="rId56"/>
    <p:sldId id="316" r:id="rId57"/>
    <p:sldId id="285" r:id="rId58"/>
    <p:sldId id="287" r:id="rId59"/>
    <p:sldId id="317" r:id="rId60"/>
    <p:sldId id="318" r:id="rId61"/>
    <p:sldId id="319" r:id="rId62"/>
    <p:sldId id="320" r:id="rId6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8" autoAdjust="0"/>
    <p:restoredTop sz="94660"/>
  </p:normalViewPr>
  <p:slideViewPr>
    <p:cSldViewPr>
      <p:cViewPr varScale="1">
        <p:scale>
          <a:sx n="69" d="100"/>
          <a:sy n="69" d="100"/>
        </p:scale>
        <p:origin x="-132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5E05-5AA9-450E-96B5-40BC7E2424D5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A0212B-0912-4402-9B6A-197EDDE9F090}" type="slidenum">
              <a:rPr lang="hr-HR" smtClean="0"/>
              <a:t>‹#›</a:t>
            </a:fld>
            <a:endParaRPr lang="hr-H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5E05-5AA9-450E-96B5-40BC7E2424D5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212B-0912-4402-9B6A-197EDDE9F09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5E05-5AA9-450E-96B5-40BC7E2424D5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212B-0912-4402-9B6A-197EDDE9F09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5E05-5AA9-450E-96B5-40BC7E2424D5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212B-0912-4402-9B6A-197EDDE9F090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5678868"/>
            <a:ext cx="2121024" cy="11029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5E05-5AA9-450E-96B5-40BC7E2424D5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212B-0912-4402-9B6A-197EDDE9F09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5E05-5AA9-450E-96B5-40BC7E2424D5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212B-0912-4402-9B6A-197EDDE9F090}" type="slidenum">
              <a:rPr lang="hr-HR" smtClean="0"/>
              <a:t>‹#›</a:t>
            </a:fld>
            <a:endParaRPr lang="hr-HR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5E05-5AA9-450E-96B5-40BC7E2424D5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212B-0912-4402-9B6A-197EDDE9F090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5E05-5AA9-450E-96B5-40BC7E2424D5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212B-0912-4402-9B6A-197EDDE9F09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5E05-5AA9-450E-96B5-40BC7E2424D5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212B-0912-4402-9B6A-197EDDE9F09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5E05-5AA9-450E-96B5-40BC7E2424D5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212B-0912-4402-9B6A-197EDDE9F09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C5E05-5AA9-450E-96B5-40BC7E2424D5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0212B-0912-4402-9B6A-197EDDE9F090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25C5E05-5AA9-450E-96B5-40BC7E2424D5}" type="datetimeFigureOut">
              <a:rPr lang="hr-HR" smtClean="0"/>
              <a:t>26.2.2017.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89A0212B-0912-4402-9B6A-197EDDE9F090}" type="slidenum">
              <a:rPr lang="hr-HR" smtClean="0"/>
              <a:t>‹#›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slide" Target="slide4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4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4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slide" Target="slide5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2.xml"/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5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" Target="slide5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60.xml"/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" Target="slide5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" Target="slide61.xml"/><Relationship Id="rId2" Type="http://schemas.openxmlformats.org/officeDocument/2006/relationships/slide" Target="slide6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" Target="slide6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0" y="3181735"/>
            <a:ext cx="9195388" cy="2448272"/>
          </a:xfrm>
          <a:prstGeom prst="rect">
            <a:avLst/>
          </a:prstGeom>
        </p:spPr>
      </p:pic>
      <p:sp>
        <p:nvSpPr>
          <p:cNvPr id="10" name="Pravokutnik 9"/>
          <p:cNvSpPr/>
          <p:nvPr/>
        </p:nvSpPr>
        <p:spPr>
          <a:xfrm>
            <a:off x="1535285" y="1628800"/>
            <a:ext cx="611173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hr-HR" sz="7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nstantia" panose="02030602050306030303" pitchFamily="18" charset="0"/>
                <a:cs typeface="Aparajita" panose="020B0604020202020204" pitchFamily="34" charset="0"/>
              </a:rPr>
              <a:t>Glazbeni kviz</a:t>
            </a:r>
            <a:endParaRPr lang="hr-HR" sz="7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nstantia" panose="02030602050306030303" pitchFamily="18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833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0576" y="3003342"/>
            <a:ext cx="7315200" cy="3539527"/>
          </a:xfrm>
        </p:spPr>
        <p:txBody>
          <a:bodyPr/>
          <a:lstStyle/>
          <a:p>
            <a:pPr marL="45720" indent="0">
              <a:buNone/>
            </a:pPr>
            <a:r>
              <a:rPr lang="hr-HR" dirty="0" smtClean="0"/>
              <a:t> </a:t>
            </a:r>
            <a:r>
              <a:rPr lang="hr-HR" sz="4000" dirty="0" smtClean="0"/>
              <a:t>Bravo, </a:t>
            </a:r>
            <a:r>
              <a:rPr lang="hr-HR" sz="4000" dirty="0" smtClean="0">
                <a:hlinkClick r:id="rId2" action="ppaction://hlinksldjump"/>
              </a:rPr>
              <a:t>nastavi dalje</a:t>
            </a:r>
            <a:r>
              <a:rPr lang="hr-HR" sz="4000" dirty="0" smtClean="0"/>
              <a:t>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425640" y="1556792"/>
            <a:ext cx="46784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6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4000" dirty="0" smtClean="0"/>
              <a:t>Žao nam je, odgovorite na </a:t>
            </a:r>
            <a:r>
              <a:rPr lang="hr-HR" sz="4000" dirty="0" err="1" smtClean="0">
                <a:hlinkClick r:id="rId2" action="ppaction://hlinksldjump"/>
              </a:rPr>
              <a:t>podpitanje</a:t>
            </a:r>
            <a:r>
              <a:rPr lang="hr-HR" sz="4000" dirty="0" smtClean="0"/>
              <a:t>!</a:t>
            </a:r>
            <a:endParaRPr lang="hr-HR" sz="4000" dirty="0"/>
          </a:p>
        </p:txBody>
      </p:sp>
      <p:sp>
        <p:nvSpPr>
          <p:cNvPr id="4" name="Pravokutnik 3"/>
          <p:cNvSpPr/>
          <p:nvPr/>
        </p:nvSpPr>
        <p:spPr>
          <a:xfrm>
            <a:off x="827584" y="1249254"/>
            <a:ext cx="62109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NETOČNO!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39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Odgovor je bio a) 10. Koja je </a:t>
            </a:r>
            <a:r>
              <a:rPr lang="hr-HR" dirty="0" err="1" smtClean="0"/>
              <a:t>Adeleina</a:t>
            </a:r>
            <a:r>
              <a:rPr lang="hr-HR" dirty="0" smtClean="0"/>
              <a:t> najpopularnija pjesma?</a:t>
            </a:r>
          </a:p>
          <a:p>
            <a:pPr marL="502920" indent="-457200">
              <a:buFont typeface="+mj-lt"/>
              <a:buAutoNum type="alphaLcParenR"/>
            </a:pPr>
            <a:r>
              <a:rPr lang="hr-HR" dirty="0" err="1" smtClean="0">
                <a:hlinkClick r:id="rId2" action="ppaction://hlinksldjump"/>
              </a:rPr>
              <a:t>Skyfall</a:t>
            </a:r>
            <a:endParaRPr lang="hr-HR" dirty="0" smtClean="0"/>
          </a:p>
          <a:p>
            <a:pPr marL="502920" indent="-457200">
              <a:buFont typeface="+mj-lt"/>
              <a:buAutoNum type="alphaLcParenR"/>
            </a:pPr>
            <a:r>
              <a:rPr lang="hr-HR" dirty="0" err="1" smtClean="0">
                <a:hlinkClick r:id="rId2" action="ppaction://hlinksldjump"/>
              </a:rPr>
              <a:t>Send</a:t>
            </a:r>
            <a:r>
              <a:rPr lang="hr-HR" dirty="0" smtClean="0">
                <a:hlinkClick r:id="rId2" action="ppaction://hlinksldjump"/>
              </a:rPr>
              <a:t> </a:t>
            </a:r>
            <a:r>
              <a:rPr lang="hr-HR" dirty="0" err="1" smtClean="0">
                <a:hlinkClick r:id="rId2" action="ppaction://hlinksldjump"/>
              </a:rPr>
              <a:t>My</a:t>
            </a:r>
            <a:r>
              <a:rPr lang="hr-HR" dirty="0" smtClean="0">
                <a:hlinkClick r:id="rId2" action="ppaction://hlinksldjump"/>
              </a:rPr>
              <a:t> Love </a:t>
            </a:r>
            <a:endParaRPr lang="hr-HR" dirty="0" smtClean="0"/>
          </a:p>
          <a:p>
            <a:pPr marL="502920" indent="-457200">
              <a:buFont typeface="+mj-lt"/>
              <a:buAutoNum type="alphaLcParenR"/>
            </a:pPr>
            <a:r>
              <a:rPr lang="hr-HR" dirty="0" err="1" smtClean="0">
                <a:hlinkClick r:id="rId3" action="ppaction://hlinksldjump"/>
              </a:rPr>
              <a:t>Someone</a:t>
            </a:r>
            <a:r>
              <a:rPr lang="hr-HR" dirty="0" smtClean="0">
                <a:hlinkClick r:id="rId3" action="ppaction://hlinksldjump"/>
              </a:rPr>
              <a:t> Like </a:t>
            </a:r>
            <a:r>
              <a:rPr lang="hr-HR" dirty="0" err="1" smtClean="0">
                <a:hlinkClick r:id="rId3" action="ppaction://hlinksldjump"/>
              </a:rPr>
              <a:t>You</a:t>
            </a:r>
            <a:r>
              <a:rPr lang="hr-HR" dirty="0" smtClean="0">
                <a:hlinkClick r:id="rId3" action="ppaction://hlinksldjump"/>
              </a:rPr>
              <a:t> </a:t>
            </a:r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r-HR" sz="5400" b="1" dirty="0" err="1" smtClean="0">
                <a:ln w="50800"/>
                <a:solidFill>
                  <a:srgbClr val="FFFF00"/>
                </a:solidFill>
                <a:latin typeface="Constantia" panose="02030602050306030303" pitchFamily="18" charset="0"/>
              </a:rPr>
              <a:t>pod</a:t>
            </a:r>
            <a:r>
              <a:rPr lang="hr-HR" sz="5400" b="1" cap="none" spc="0" dirty="0" err="1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pitanje</a:t>
            </a:r>
            <a:endParaRPr lang="hr-HR" sz="54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39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0576" y="3003342"/>
            <a:ext cx="7315200" cy="3539527"/>
          </a:xfrm>
        </p:spPr>
        <p:txBody>
          <a:bodyPr/>
          <a:lstStyle/>
          <a:p>
            <a:pPr marL="45720" indent="0">
              <a:buNone/>
            </a:pPr>
            <a:r>
              <a:rPr lang="hr-HR" dirty="0" smtClean="0"/>
              <a:t> </a:t>
            </a:r>
            <a:r>
              <a:rPr lang="hr-HR" sz="4000" dirty="0" smtClean="0"/>
              <a:t>Bravo, </a:t>
            </a:r>
            <a:r>
              <a:rPr lang="hr-HR" sz="4000" dirty="0" smtClean="0">
                <a:hlinkClick r:id="rId2" action="ppaction://hlinksldjump"/>
              </a:rPr>
              <a:t>nastavi dalje</a:t>
            </a:r>
            <a:r>
              <a:rPr lang="hr-HR" sz="4000" dirty="0" smtClean="0"/>
              <a:t>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425640" y="1556792"/>
            <a:ext cx="46784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55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4000" dirty="0" smtClean="0"/>
              <a:t>Žao nam je.</a:t>
            </a:r>
          </a:p>
          <a:p>
            <a:pPr marL="45720" indent="0">
              <a:buNone/>
            </a:pPr>
            <a:endParaRPr lang="hr-HR" sz="4000" dirty="0"/>
          </a:p>
          <a:p>
            <a:pPr marL="45720" indent="0">
              <a:buNone/>
            </a:pPr>
            <a:r>
              <a:rPr lang="hr-HR" sz="4000" dirty="0" smtClean="0">
                <a:hlinkClick r:id="rId2" action="ppaction://hlinksldjump"/>
              </a:rPr>
              <a:t>Nastavite dalje</a:t>
            </a:r>
            <a:r>
              <a:rPr lang="hr-HR" sz="4000" dirty="0" smtClean="0"/>
              <a:t>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827584" y="1249254"/>
            <a:ext cx="62109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NETOČNO!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9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sz="2400" dirty="0"/>
              <a:t>Basist </a:t>
            </a:r>
            <a:r>
              <a:rPr lang="hr-HR" sz="2400" dirty="0" err="1"/>
              <a:t>rock</a:t>
            </a:r>
            <a:r>
              <a:rPr lang="hr-HR" sz="2400" dirty="0"/>
              <a:t> sastava </a:t>
            </a:r>
            <a:r>
              <a:rPr lang="hr-HR" sz="2400" i="1" dirty="0"/>
              <a:t>Nirvana</a:t>
            </a:r>
            <a:r>
              <a:rPr lang="hr-HR" sz="2400" dirty="0"/>
              <a:t> Krist </a:t>
            </a:r>
            <a:r>
              <a:rPr lang="hr-HR" sz="2400" dirty="0" err="1"/>
              <a:t>Anthony</a:t>
            </a:r>
            <a:r>
              <a:rPr lang="hr-HR" sz="2400" dirty="0"/>
              <a:t> Novoselić</a:t>
            </a:r>
            <a:r>
              <a:rPr lang="hr-HR" sz="2400" b="1" dirty="0"/>
              <a:t> </a:t>
            </a:r>
            <a:r>
              <a:rPr lang="hr-HR" sz="2400" dirty="0"/>
              <a:t>rodom je iz:</a:t>
            </a:r>
          </a:p>
          <a:p>
            <a:pPr marL="502920" indent="-457200">
              <a:buFont typeface="+mj-lt"/>
              <a:buAutoNum type="alphaLcParenR"/>
            </a:pPr>
            <a:r>
              <a:rPr lang="hr-HR" sz="2400" dirty="0" smtClean="0">
                <a:hlinkClick r:id="rId2" action="ppaction://hlinksldjump"/>
              </a:rPr>
              <a:t>Kanade</a:t>
            </a:r>
            <a:endParaRPr lang="hr-HR" sz="2400" dirty="0" smtClean="0"/>
          </a:p>
          <a:p>
            <a:pPr marL="502920" indent="-457200">
              <a:buFont typeface="+mj-lt"/>
              <a:buAutoNum type="alphaLcParenR"/>
            </a:pPr>
            <a:r>
              <a:rPr lang="hr-HR" sz="2400" dirty="0" smtClean="0">
                <a:hlinkClick r:id="rId2" action="ppaction://hlinksldjump"/>
              </a:rPr>
              <a:t>SAD-a</a:t>
            </a:r>
            <a:endParaRPr lang="hr-HR" sz="2400" dirty="0" smtClean="0"/>
          </a:p>
          <a:p>
            <a:pPr marL="502920" indent="-457200">
              <a:buFont typeface="+mj-lt"/>
              <a:buAutoNum type="alphaLcParenR"/>
            </a:pPr>
            <a:r>
              <a:rPr lang="hr-HR" sz="2400" dirty="0" smtClean="0">
                <a:hlinkClick r:id="rId3" action="ppaction://hlinksldjump"/>
              </a:rPr>
              <a:t>Hrvatske</a:t>
            </a:r>
            <a:endParaRPr lang="hr-HR" sz="2400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914400" y="1775482"/>
            <a:ext cx="3178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r-HR" sz="5400" b="1" dirty="0" smtClean="0">
                <a:ln w="50800"/>
                <a:solidFill>
                  <a:srgbClr val="FFFF00"/>
                </a:solidFill>
                <a:latin typeface="Constantia" panose="02030602050306030303" pitchFamily="18" charset="0"/>
              </a:rPr>
              <a:t>3</a:t>
            </a:r>
            <a:r>
              <a:rPr lang="hr-HR" sz="54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. pitanje</a:t>
            </a:r>
            <a:endParaRPr lang="hr-HR" sz="54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47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0576" y="3003342"/>
            <a:ext cx="7315200" cy="3539527"/>
          </a:xfrm>
        </p:spPr>
        <p:txBody>
          <a:bodyPr/>
          <a:lstStyle/>
          <a:p>
            <a:pPr marL="45720" indent="0">
              <a:buNone/>
            </a:pPr>
            <a:r>
              <a:rPr lang="hr-HR" dirty="0" smtClean="0"/>
              <a:t> </a:t>
            </a:r>
            <a:r>
              <a:rPr lang="hr-HR" sz="4000" dirty="0" smtClean="0"/>
              <a:t>Bravo, </a:t>
            </a:r>
            <a:r>
              <a:rPr lang="hr-HR" sz="4000" dirty="0" smtClean="0">
                <a:hlinkClick r:id="rId2" action="ppaction://hlinksldjump"/>
              </a:rPr>
              <a:t>nastavi dalje</a:t>
            </a:r>
            <a:r>
              <a:rPr lang="hr-HR" sz="4000" dirty="0" smtClean="0"/>
              <a:t>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425640" y="1556792"/>
            <a:ext cx="46784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5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4000" dirty="0" smtClean="0"/>
              <a:t>Žao nam je, odgovorite na </a:t>
            </a:r>
            <a:r>
              <a:rPr lang="hr-HR" sz="4000" dirty="0" err="1" smtClean="0">
                <a:hlinkClick r:id="rId2" action="ppaction://hlinksldjump"/>
              </a:rPr>
              <a:t>podpitanje</a:t>
            </a:r>
            <a:r>
              <a:rPr lang="hr-HR" sz="4000" dirty="0" smtClean="0"/>
              <a:t>!</a:t>
            </a:r>
            <a:endParaRPr lang="hr-HR" sz="4000" dirty="0"/>
          </a:p>
        </p:txBody>
      </p:sp>
      <p:sp>
        <p:nvSpPr>
          <p:cNvPr id="4" name="Pravokutnik 3"/>
          <p:cNvSpPr/>
          <p:nvPr/>
        </p:nvSpPr>
        <p:spPr>
          <a:xfrm>
            <a:off x="827584" y="1249254"/>
            <a:ext cx="62109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NETOČNO!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Odgovor je bio c) Hrvatske. Kako se zvao </a:t>
            </a:r>
            <a:r>
              <a:rPr lang="hr-HR" dirty="0" err="1" smtClean="0"/>
              <a:t>front</a:t>
            </a:r>
            <a:r>
              <a:rPr lang="hr-HR" dirty="0" smtClean="0"/>
              <a:t> </a:t>
            </a:r>
            <a:r>
              <a:rPr lang="hr-HR" dirty="0" err="1" smtClean="0"/>
              <a:t>man</a:t>
            </a:r>
            <a:r>
              <a:rPr lang="hr-HR" dirty="0" smtClean="0"/>
              <a:t> sastava Nirvane?</a:t>
            </a:r>
          </a:p>
          <a:p>
            <a:pPr marL="502920" indent="-457200">
              <a:buFont typeface="+mj-lt"/>
              <a:buAutoNum type="alphaLcParenR"/>
            </a:pPr>
            <a:r>
              <a:rPr lang="hr-HR" dirty="0" err="1" smtClean="0">
                <a:hlinkClick r:id="rId2" action="ppaction://hlinksldjump"/>
              </a:rPr>
              <a:t>Kurt</a:t>
            </a:r>
            <a:r>
              <a:rPr lang="hr-HR" dirty="0" smtClean="0">
                <a:hlinkClick r:id="rId2" action="ppaction://hlinksldjump"/>
              </a:rPr>
              <a:t> </a:t>
            </a:r>
            <a:r>
              <a:rPr lang="hr-HR" dirty="0" err="1" smtClean="0">
                <a:hlinkClick r:id="rId2" action="ppaction://hlinksldjump"/>
              </a:rPr>
              <a:t>Cobain</a:t>
            </a:r>
            <a:endParaRPr lang="hr-HR" dirty="0" smtClean="0"/>
          </a:p>
          <a:p>
            <a:pPr marL="502920" indent="-457200">
              <a:buFont typeface="+mj-lt"/>
              <a:buAutoNum type="alphaLcParenR"/>
            </a:pPr>
            <a:r>
              <a:rPr lang="hr-HR" dirty="0" err="1" smtClean="0">
                <a:hlinkClick r:id="rId3" action="ppaction://hlinksldjump"/>
              </a:rPr>
              <a:t>Ian</a:t>
            </a:r>
            <a:r>
              <a:rPr lang="hr-HR" dirty="0" smtClean="0">
                <a:hlinkClick r:id="rId3" action="ppaction://hlinksldjump"/>
              </a:rPr>
              <a:t> </a:t>
            </a:r>
            <a:r>
              <a:rPr lang="hr-HR" dirty="0" err="1" smtClean="0">
                <a:hlinkClick r:id="rId3" action="ppaction://hlinksldjump"/>
              </a:rPr>
              <a:t>Kurtis</a:t>
            </a:r>
            <a:endParaRPr lang="hr-HR" dirty="0" smtClean="0"/>
          </a:p>
          <a:p>
            <a:pPr marL="502920" indent="-457200">
              <a:buFont typeface="+mj-lt"/>
              <a:buAutoNum type="alphaLcParenR"/>
            </a:pPr>
            <a:r>
              <a:rPr lang="hr-HR" dirty="0" err="1" smtClean="0">
                <a:hlinkClick r:id="rId3" action="ppaction://hlinksldjump"/>
              </a:rPr>
              <a:t>Mick</a:t>
            </a:r>
            <a:r>
              <a:rPr lang="hr-HR" dirty="0" smtClean="0">
                <a:hlinkClick r:id="rId3" action="ppaction://hlinksldjump"/>
              </a:rPr>
              <a:t> </a:t>
            </a:r>
            <a:r>
              <a:rPr lang="hr-HR" dirty="0" err="1" smtClean="0">
                <a:hlinkClick r:id="rId3" action="ppaction://hlinksldjump"/>
              </a:rPr>
              <a:t>Jagger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r-HR" sz="5400" b="1" dirty="0" err="1" smtClean="0">
                <a:ln w="50800"/>
                <a:solidFill>
                  <a:srgbClr val="FFFF00"/>
                </a:solidFill>
                <a:latin typeface="Constantia" panose="02030602050306030303" pitchFamily="18" charset="0"/>
              </a:rPr>
              <a:t>pod</a:t>
            </a:r>
            <a:r>
              <a:rPr lang="hr-HR" sz="5400" b="1" cap="none" spc="0" dirty="0" err="1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pitanje</a:t>
            </a:r>
            <a:endParaRPr lang="hr-HR" sz="54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38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0576" y="3003342"/>
            <a:ext cx="7315200" cy="3539527"/>
          </a:xfrm>
        </p:spPr>
        <p:txBody>
          <a:bodyPr/>
          <a:lstStyle/>
          <a:p>
            <a:pPr marL="45720" indent="0">
              <a:buNone/>
            </a:pPr>
            <a:r>
              <a:rPr lang="hr-HR" dirty="0" smtClean="0"/>
              <a:t> </a:t>
            </a:r>
            <a:r>
              <a:rPr lang="hr-HR" sz="4000" dirty="0" smtClean="0"/>
              <a:t>Bravo, </a:t>
            </a:r>
            <a:r>
              <a:rPr lang="hr-HR" sz="4000" dirty="0" smtClean="0">
                <a:hlinkClick r:id="rId2" action="ppaction://hlinksldjump"/>
              </a:rPr>
              <a:t>nastavi dalje</a:t>
            </a:r>
            <a:r>
              <a:rPr lang="hr-HR" sz="4000" dirty="0" smtClean="0"/>
              <a:t>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425640" y="1556792"/>
            <a:ext cx="46784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2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27584" y="2564904"/>
            <a:ext cx="7315200" cy="3539527"/>
          </a:xfrm>
        </p:spPr>
        <p:txBody>
          <a:bodyPr>
            <a:normAutofit fontScale="77500" lnSpcReduction="20000"/>
          </a:bodyPr>
          <a:lstStyle/>
          <a:p>
            <a:r>
              <a:rPr lang="hr-HR" sz="2600" dirty="0" smtClean="0"/>
              <a:t>Kviz se sastoji od 10 pitanja, za svako pitanje ponuđena su 3 odgovora.</a:t>
            </a:r>
          </a:p>
          <a:p>
            <a:r>
              <a:rPr lang="hr-HR" sz="2600" dirty="0" smtClean="0"/>
              <a:t>Ukoliko pogriješiš, dobivaš </a:t>
            </a:r>
            <a:r>
              <a:rPr lang="hr-HR" sz="2600" dirty="0" err="1" smtClean="0"/>
              <a:t>podpitanje</a:t>
            </a:r>
            <a:r>
              <a:rPr lang="hr-HR" sz="2600" dirty="0" smtClean="0"/>
              <a:t>.</a:t>
            </a:r>
          </a:p>
          <a:p>
            <a:r>
              <a:rPr lang="hr-HR" sz="2600" dirty="0" smtClean="0"/>
              <a:t>Ako odgovoriš na </a:t>
            </a:r>
            <a:r>
              <a:rPr lang="hr-HR" sz="2600" dirty="0" err="1" smtClean="0"/>
              <a:t>podpitanje</a:t>
            </a:r>
            <a:r>
              <a:rPr lang="hr-HR" sz="2600" dirty="0" smtClean="0"/>
              <a:t> točno, nastavljaš dalje.</a:t>
            </a:r>
          </a:p>
          <a:p>
            <a:r>
              <a:rPr lang="hr-HR" sz="2600" dirty="0"/>
              <a:t>A</a:t>
            </a:r>
            <a:r>
              <a:rPr lang="hr-HR" sz="2600" dirty="0" smtClean="0"/>
              <a:t>ko odgovoriš netočno, također nastavljaš dalje.</a:t>
            </a:r>
          </a:p>
          <a:p>
            <a:endParaRPr lang="hr-HR" sz="2600" dirty="0"/>
          </a:p>
          <a:p>
            <a:endParaRPr lang="hr-HR" sz="2600" dirty="0"/>
          </a:p>
          <a:p>
            <a:r>
              <a:rPr lang="hr-HR" sz="2600" dirty="0" smtClean="0"/>
              <a:t>Želimo ti puno sreće!</a:t>
            </a:r>
          </a:p>
          <a:p>
            <a:pPr marL="45720" indent="0">
              <a:buNone/>
            </a:pPr>
            <a:r>
              <a:rPr lang="hr-HR" dirty="0"/>
              <a:t> </a:t>
            </a:r>
            <a:endParaRPr lang="hr-HR" dirty="0" smtClean="0"/>
          </a:p>
          <a:p>
            <a:pPr marL="45720" indent="0">
              <a:buNone/>
            </a:pPr>
            <a:endParaRPr lang="hr-HR" dirty="0"/>
          </a:p>
          <a:p>
            <a:pPr marL="45720" indent="0">
              <a:buNone/>
            </a:pPr>
            <a:r>
              <a:rPr lang="hr-HR" sz="2400" dirty="0" smtClean="0"/>
              <a:t>                                                                                   </a:t>
            </a:r>
            <a:r>
              <a:rPr lang="hr-HR" sz="4700" dirty="0" smtClean="0">
                <a:hlinkClick r:id="rId2" action="ppaction://hlinksldjump"/>
              </a:rPr>
              <a:t>KRENI!</a:t>
            </a:r>
            <a:endParaRPr lang="hr-HR" sz="3800" dirty="0"/>
          </a:p>
        </p:txBody>
      </p:sp>
      <p:sp>
        <p:nvSpPr>
          <p:cNvPr id="4" name="Pravokutnik 3"/>
          <p:cNvSpPr/>
          <p:nvPr/>
        </p:nvSpPr>
        <p:spPr>
          <a:xfrm>
            <a:off x="981022" y="1268760"/>
            <a:ext cx="23775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Upute:</a:t>
            </a:r>
            <a:endParaRPr lang="hr-HR" sz="54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5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4000" dirty="0" smtClean="0"/>
              <a:t>Žao nam je.</a:t>
            </a:r>
          </a:p>
          <a:p>
            <a:pPr marL="45720" indent="0">
              <a:buNone/>
            </a:pPr>
            <a:endParaRPr lang="hr-HR" sz="4000" dirty="0"/>
          </a:p>
          <a:p>
            <a:pPr marL="45720" indent="0">
              <a:buNone/>
            </a:pPr>
            <a:r>
              <a:rPr lang="hr-HR" sz="4000" dirty="0" smtClean="0">
                <a:hlinkClick r:id="rId2" action="ppaction://hlinksldjump"/>
              </a:rPr>
              <a:t>Nastavite dalje</a:t>
            </a:r>
            <a:r>
              <a:rPr lang="hr-HR" sz="4000" dirty="0" smtClean="0"/>
              <a:t>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827584" y="1249254"/>
            <a:ext cx="62109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NETOČNO!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1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Što znači kratica S.A.R.S.?</a:t>
            </a:r>
          </a:p>
          <a:p>
            <a:pPr marL="502920" indent="-457200">
              <a:buFont typeface="+mj-lt"/>
              <a:buAutoNum type="alphaLcParenR"/>
            </a:pPr>
            <a:r>
              <a:rPr lang="hr-HR" sz="2400" dirty="0" smtClean="0">
                <a:hlinkClick r:id="rId2" action="ppaction://hlinksldjump"/>
              </a:rPr>
              <a:t>Sanja Ante Roman Siniša</a:t>
            </a:r>
            <a:endParaRPr lang="hr-HR" sz="2400" dirty="0" smtClean="0"/>
          </a:p>
          <a:p>
            <a:pPr marL="502920" indent="-457200">
              <a:buFont typeface="+mj-lt"/>
              <a:buAutoNum type="alphaLcParenR"/>
            </a:pPr>
            <a:r>
              <a:rPr lang="hr-HR" sz="2400" dirty="0" smtClean="0">
                <a:hlinkClick r:id="rId3" action="ppaction://hlinksldjump"/>
              </a:rPr>
              <a:t>Sveže Amputirana Ruka </a:t>
            </a:r>
            <a:r>
              <a:rPr lang="hr-HR" sz="2400" dirty="0" err="1" smtClean="0">
                <a:hlinkClick r:id="rId3" action="ppaction://hlinksldjump"/>
              </a:rPr>
              <a:t>Satrianija</a:t>
            </a:r>
            <a:endParaRPr lang="hr-HR" sz="2400" dirty="0" smtClean="0"/>
          </a:p>
          <a:p>
            <a:pPr marL="502920" indent="-457200">
              <a:buFont typeface="+mj-lt"/>
              <a:buAutoNum type="alphaLcParenR"/>
            </a:pPr>
            <a:r>
              <a:rPr lang="hr-HR" sz="2400" dirty="0" smtClean="0">
                <a:hlinkClick r:id="rId2" action="ppaction://hlinksldjump"/>
              </a:rPr>
              <a:t>Slikari Amateri Renesansnih Slika</a:t>
            </a:r>
            <a:endParaRPr lang="hr-HR" sz="2400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914400" y="1775482"/>
            <a:ext cx="32247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r-HR" sz="5400" b="1" dirty="0">
                <a:ln w="50800"/>
                <a:solidFill>
                  <a:srgbClr val="FFFF00"/>
                </a:solidFill>
                <a:latin typeface="Constantia" panose="02030602050306030303" pitchFamily="18" charset="0"/>
              </a:rPr>
              <a:t>4</a:t>
            </a:r>
            <a:r>
              <a:rPr lang="hr-HR" sz="54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. pitanje</a:t>
            </a:r>
            <a:endParaRPr lang="hr-HR" sz="54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72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0576" y="3003342"/>
            <a:ext cx="7315200" cy="3539527"/>
          </a:xfrm>
        </p:spPr>
        <p:txBody>
          <a:bodyPr/>
          <a:lstStyle/>
          <a:p>
            <a:pPr marL="45720" indent="0">
              <a:buNone/>
            </a:pPr>
            <a:r>
              <a:rPr lang="hr-HR" dirty="0" smtClean="0"/>
              <a:t> </a:t>
            </a:r>
            <a:r>
              <a:rPr lang="hr-HR" sz="4000" dirty="0" smtClean="0"/>
              <a:t>Bravo, </a:t>
            </a:r>
            <a:r>
              <a:rPr lang="hr-HR" sz="4000" dirty="0" smtClean="0">
                <a:hlinkClick r:id="rId2" action="ppaction://hlinksldjump"/>
              </a:rPr>
              <a:t>nastavi dalje</a:t>
            </a:r>
            <a:r>
              <a:rPr lang="hr-HR" sz="4000" dirty="0" smtClean="0"/>
              <a:t>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425640" y="1556792"/>
            <a:ext cx="46784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36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4000" dirty="0" smtClean="0"/>
              <a:t>SRAMOTA! Ideš u razred s Karlom već 4. godine i ne znaš što znači kratica S.A.R.S.! </a:t>
            </a:r>
          </a:p>
          <a:p>
            <a:pPr marL="45720" indent="0">
              <a:buNone/>
            </a:pPr>
            <a:endParaRPr lang="hr-HR" sz="4000" dirty="0"/>
          </a:p>
          <a:p>
            <a:pPr marL="45720" indent="0">
              <a:buNone/>
            </a:pPr>
            <a:r>
              <a:rPr lang="hr-HR" sz="4000" dirty="0" err="1" smtClean="0">
                <a:hlinkClick r:id="rId2" action="ppaction://hlinksldjump"/>
              </a:rPr>
              <a:t>Podpitanje</a:t>
            </a:r>
            <a:r>
              <a:rPr lang="hr-HR" sz="4000" dirty="0" smtClean="0"/>
              <a:t>.</a:t>
            </a:r>
            <a:endParaRPr lang="hr-HR" sz="4000" dirty="0"/>
          </a:p>
        </p:txBody>
      </p:sp>
      <p:sp>
        <p:nvSpPr>
          <p:cNvPr id="4" name="Pravokutnik 3"/>
          <p:cNvSpPr/>
          <p:nvPr/>
        </p:nvSpPr>
        <p:spPr>
          <a:xfrm>
            <a:off x="827584" y="1249254"/>
            <a:ext cx="62109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NETOČNO!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38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Odgovor je bio b) Sveže Amputirana Ruka </a:t>
            </a:r>
            <a:r>
              <a:rPr lang="hr-HR" dirty="0" err="1" smtClean="0"/>
              <a:t>Satrijanija</a:t>
            </a:r>
            <a:r>
              <a:rPr lang="hr-HR" dirty="0" smtClean="0"/>
              <a:t>. Iz koje države dolazi taj bend?</a:t>
            </a:r>
          </a:p>
          <a:p>
            <a:pPr marL="502920" indent="-457200"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Makedonije</a:t>
            </a:r>
            <a:endParaRPr lang="hr-HR" dirty="0" smtClean="0"/>
          </a:p>
          <a:p>
            <a:pPr marL="502920" indent="-457200"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Crne Gore</a:t>
            </a:r>
            <a:endParaRPr lang="hr-HR" dirty="0" smtClean="0"/>
          </a:p>
          <a:p>
            <a:pPr marL="502920" indent="-457200">
              <a:buFont typeface="+mj-lt"/>
              <a:buAutoNum type="alphaLcParenR"/>
            </a:pPr>
            <a:r>
              <a:rPr lang="hr-HR" dirty="0" smtClean="0">
                <a:hlinkClick r:id="rId3" action="ppaction://hlinksldjump"/>
              </a:rPr>
              <a:t>Srbije</a:t>
            </a:r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r-HR" sz="5400" b="1" dirty="0" err="1" smtClean="0">
                <a:ln w="50800"/>
                <a:solidFill>
                  <a:srgbClr val="FFFF00"/>
                </a:solidFill>
                <a:latin typeface="Constantia" panose="02030602050306030303" pitchFamily="18" charset="0"/>
              </a:rPr>
              <a:t>pod</a:t>
            </a:r>
            <a:r>
              <a:rPr lang="hr-HR" sz="5400" b="1" cap="none" spc="0" dirty="0" err="1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pitanje</a:t>
            </a:r>
            <a:endParaRPr lang="hr-HR" sz="54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71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0576" y="3003342"/>
            <a:ext cx="7315200" cy="3539527"/>
          </a:xfrm>
        </p:spPr>
        <p:txBody>
          <a:bodyPr/>
          <a:lstStyle/>
          <a:p>
            <a:pPr marL="45720" indent="0">
              <a:buNone/>
            </a:pPr>
            <a:r>
              <a:rPr lang="hr-HR" dirty="0" smtClean="0"/>
              <a:t> </a:t>
            </a:r>
            <a:r>
              <a:rPr lang="hr-HR" sz="4000" dirty="0" smtClean="0"/>
              <a:t>Bravo, </a:t>
            </a:r>
            <a:r>
              <a:rPr lang="hr-HR" sz="4000" dirty="0" smtClean="0">
                <a:hlinkClick r:id="rId2" action="ppaction://hlinksldjump"/>
              </a:rPr>
              <a:t>nastavi dalje</a:t>
            </a:r>
            <a:r>
              <a:rPr lang="hr-HR" sz="4000" dirty="0" smtClean="0"/>
              <a:t>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425640" y="1556792"/>
            <a:ext cx="46784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06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4000" dirty="0" smtClean="0"/>
              <a:t>Žao nam je.</a:t>
            </a:r>
          </a:p>
          <a:p>
            <a:pPr marL="45720" indent="0">
              <a:buNone/>
            </a:pPr>
            <a:endParaRPr lang="hr-HR" sz="4000" dirty="0"/>
          </a:p>
          <a:p>
            <a:pPr marL="45720" indent="0">
              <a:buNone/>
            </a:pPr>
            <a:r>
              <a:rPr lang="hr-HR" sz="4000" dirty="0" smtClean="0">
                <a:hlinkClick r:id="rId2" action="ppaction://hlinksldjump"/>
              </a:rPr>
              <a:t>Nastavite dalje</a:t>
            </a:r>
            <a:r>
              <a:rPr lang="hr-HR" sz="4000" dirty="0" smtClean="0"/>
              <a:t>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827584" y="1249254"/>
            <a:ext cx="62109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NETOČNO!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81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Odakle dolazi pjevač Bruno Mars?</a:t>
            </a:r>
          </a:p>
          <a:p>
            <a:pPr marL="502920" indent="-457200">
              <a:buFont typeface="+mj-lt"/>
              <a:buAutoNum type="alphaLcParenR"/>
            </a:pPr>
            <a:r>
              <a:rPr lang="hr-HR" sz="2400" dirty="0" smtClean="0">
                <a:hlinkClick r:id="rId2" action="ppaction://hlinksldjump"/>
              </a:rPr>
              <a:t>Mars</a:t>
            </a:r>
            <a:endParaRPr lang="hr-HR" sz="2400" dirty="0" smtClean="0"/>
          </a:p>
          <a:p>
            <a:pPr marL="502920" indent="-457200">
              <a:buFont typeface="+mj-lt"/>
              <a:buAutoNum type="alphaLcParenR"/>
            </a:pPr>
            <a:r>
              <a:rPr lang="hr-HR" sz="2400" dirty="0" smtClean="0">
                <a:hlinkClick r:id="rId2" action="ppaction://hlinksldjump"/>
              </a:rPr>
              <a:t>Brazil</a:t>
            </a:r>
            <a:endParaRPr lang="hr-HR" sz="2400" dirty="0" smtClean="0"/>
          </a:p>
          <a:p>
            <a:pPr marL="502920" indent="-457200">
              <a:buFont typeface="+mj-lt"/>
              <a:buAutoNum type="alphaLcParenR"/>
            </a:pPr>
            <a:r>
              <a:rPr lang="hr-HR" sz="2400" dirty="0" err="1" smtClean="0">
                <a:hlinkClick r:id="rId3" action="ppaction://hlinksldjump"/>
              </a:rPr>
              <a:t>Havaji</a:t>
            </a:r>
            <a:endParaRPr lang="hr-HR" sz="2400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914400" y="1775482"/>
            <a:ext cx="31862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r-HR" sz="5400" b="1" dirty="0" smtClean="0">
                <a:ln w="50800"/>
                <a:solidFill>
                  <a:srgbClr val="FFFF00"/>
                </a:solidFill>
                <a:latin typeface="Constantia" panose="02030602050306030303" pitchFamily="18" charset="0"/>
              </a:rPr>
              <a:t>5</a:t>
            </a:r>
            <a:r>
              <a:rPr lang="hr-HR" sz="54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. pitanje</a:t>
            </a:r>
            <a:endParaRPr lang="hr-HR" sz="54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0576" y="3003342"/>
            <a:ext cx="7315200" cy="3539527"/>
          </a:xfrm>
        </p:spPr>
        <p:txBody>
          <a:bodyPr/>
          <a:lstStyle/>
          <a:p>
            <a:pPr marL="45720" indent="0">
              <a:buNone/>
            </a:pPr>
            <a:r>
              <a:rPr lang="hr-HR" dirty="0" smtClean="0"/>
              <a:t> </a:t>
            </a:r>
            <a:r>
              <a:rPr lang="hr-HR" sz="4000" dirty="0" smtClean="0"/>
              <a:t>Bravo, </a:t>
            </a:r>
            <a:r>
              <a:rPr lang="hr-HR" sz="4000" dirty="0" smtClean="0">
                <a:hlinkClick r:id="rId2" action="ppaction://hlinksldjump"/>
              </a:rPr>
              <a:t>nastavi dalje</a:t>
            </a:r>
            <a:r>
              <a:rPr lang="hr-HR" sz="4000" dirty="0" smtClean="0"/>
              <a:t>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425640" y="1556792"/>
            <a:ext cx="46784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70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4000" dirty="0" smtClean="0"/>
              <a:t>SRAMOTA! Ideš u razred s </a:t>
            </a:r>
            <a:r>
              <a:rPr lang="hr-HR" sz="4000" dirty="0" err="1" smtClean="0"/>
              <a:t>Deom</a:t>
            </a:r>
            <a:r>
              <a:rPr lang="hr-HR" sz="4000" dirty="0" smtClean="0"/>
              <a:t> već 4. godine i ne znaš odakle dolazi Bruno Mars!</a:t>
            </a:r>
          </a:p>
          <a:p>
            <a:pPr marL="45720" indent="0">
              <a:buNone/>
            </a:pPr>
            <a:endParaRPr lang="hr-HR" sz="4000" dirty="0"/>
          </a:p>
          <a:p>
            <a:pPr marL="45720" indent="0">
              <a:buNone/>
            </a:pPr>
            <a:r>
              <a:rPr lang="hr-HR" sz="4000" dirty="0" err="1" smtClean="0">
                <a:hlinkClick r:id="rId2" action="ppaction://hlinksldjump"/>
              </a:rPr>
              <a:t>Podpitanje</a:t>
            </a:r>
            <a:r>
              <a:rPr lang="hr-HR" sz="4000" dirty="0" smtClean="0"/>
              <a:t>.</a:t>
            </a:r>
            <a:endParaRPr lang="hr-HR" sz="4000" dirty="0"/>
          </a:p>
        </p:txBody>
      </p:sp>
      <p:sp>
        <p:nvSpPr>
          <p:cNvPr id="4" name="Pravokutnik 3"/>
          <p:cNvSpPr/>
          <p:nvPr/>
        </p:nvSpPr>
        <p:spPr>
          <a:xfrm>
            <a:off x="827584" y="1249254"/>
            <a:ext cx="62109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NETOČNO!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34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hr-HR" sz="2400" dirty="0"/>
              <a:t>Kako se zove godišnji festival zabavne glazbe u kojem sudjeluju izvođači iz </a:t>
            </a:r>
            <a:r>
              <a:rPr lang="hr-HR" sz="2400" dirty="0" smtClean="0"/>
              <a:t>Europske </a:t>
            </a:r>
            <a:r>
              <a:rPr lang="hr-HR" sz="2400" dirty="0"/>
              <a:t>unije? </a:t>
            </a:r>
            <a:endParaRPr lang="hr-HR" sz="2400" dirty="0" smtClean="0"/>
          </a:p>
          <a:p>
            <a:pPr marL="502920" lvl="0" indent="-457200">
              <a:buFont typeface="+mj-lt"/>
              <a:buAutoNum type="alphaLcParenR"/>
            </a:pPr>
            <a:r>
              <a:rPr lang="hr-HR" sz="2400" dirty="0" err="1" smtClean="0">
                <a:hlinkClick r:id="rId2" action="ppaction://hlinksldjump"/>
              </a:rPr>
              <a:t>INmusic</a:t>
            </a:r>
            <a:r>
              <a:rPr lang="hr-HR" sz="2400" dirty="0" smtClean="0">
                <a:hlinkClick r:id="rId2" action="ppaction://hlinksldjump"/>
              </a:rPr>
              <a:t> festival</a:t>
            </a:r>
            <a:endParaRPr lang="hr-HR" sz="2400" dirty="0" smtClean="0"/>
          </a:p>
          <a:p>
            <a:pPr marL="502920" lvl="0" indent="-457200">
              <a:buFont typeface="+mj-lt"/>
              <a:buAutoNum type="alphaLcParenR"/>
            </a:pPr>
            <a:r>
              <a:rPr lang="hr-HR" sz="2400" dirty="0" err="1" smtClean="0">
                <a:hlinkClick r:id="rId3" action="ppaction://hlinksldjump"/>
              </a:rPr>
              <a:t>Eurovision</a:t>
            </a:r>
            <a:r>
              <a:rPr lang="hr-HR" sz="2400" dirty="0" smtClean="0">
                <a:hlinkClick r:id="rId3" action="ppaction://hlinksldjump"/>
              </a:rPr>
              <a:t> </a:t>
            </a:r>
            <a:r>
              <a:rPr lang="hr-HR" sz="2400" dirty="0">
                <a:hlinkClick r:id="rId3" action="ppaction://hlinksldjump"/>
              </a:rPr>
              <a:t>Song </a:t>
            </a:r>
            <a:r>
              <a:rPr lang="hr-HR" sz="2400" dirty="0" err="1" smtClean="0">
                <a:hlinkClick r:id="rId3" action="ppaction://hlinksldjump"/>
              </a:rPr>
              <a:t>Contest</a:t>
            </a:r>
            <a:endParaRPr lang="hr-HR" sz="2400" dirty="0"/>
          </a:p>
          <a:p>
            <a:pPr marL="502920" lvl="0" indent="-457200">
              <a:buFont typeface="+mj-lt"/>
              <a:buAutoNum type="alphaLcParenR"/>
            </a:pPr>
            <a:r>
              <a:rPr lang="hr-HR" sz="2400" dirty="0" err="1" smtClean="0">
                <a:hlinkClick r:id="rId2" action="ppaction://hlinksldjump"/>
              </a:rPr>
              <a:t>Ultra</a:t>
            </a:r>
            <a:r>
              <a:rPr lang="hr-HR" sz="2400" dirty="0" smtClean="0">
                <a:hlinkClick r:id="rId2" action="ppaction://hlinksldjump"/>
              </a:rPr>
              <a:t> </a:t>
            </a:r>
            <a:r>
              <a:rPr lang="hr-HR" sz="2400" dirty="0">
                <a:hlinkClick r:id="rId2" action="ppaction://hlinksldjump"/>
              </a:rPr>
              <a:t>Europe</a:t>
            </a:r>
            <a:endParaRPr lang="hr-HR" sz="2400" dirty="0"/>
          </a:p>
        </p:txBody>
      </p:sp>
      <p:sp>
        <p:nvSpPr>
          <p:cNvPr id="5" name="Pravokutnik 4"/>
          <p:cNvSpPr/>
          <p:nvPr/>
        </p:nvSpPr>
        <p:spPr>
          <a:xfrm>
            <a:off x="1043608" y="1700808"/>
            <a:ext cx="3185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54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1. pitanje</a:t>
            </a:r>
            <a:endParaRPr lang="hr-HR" sz="54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39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Odgovor je bio c) </a:t>
            </a:r>
            <a:r>
              <a:rPr lang="hr-HR" dirty="0" err="1" smtClean="0"/>
              <a:t>Havaji</a:t>
            </a:r>
            <a:r>
              <a:rPr lang="hr-HR" dirty="0" smtClean="0"/>
              <a:t>. Koliko je Bruno Mars visok?</a:t>
            </a:r>
          </a:p>
          <a:p>
            <a:pPr marL="502920" indent="-457200"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165 cm</a:t>
            </a:r>
            <a:endParaRPr lang="hr-HR" dirty="0" smtClean="0"/>
          </a:p>
          <a:p>
            <a:pPr marL="502920" indent="-457200">
              <a:buFont typeface="+mj-lt"/>
              <a:buAutoNum type="alphaLcParenR"/>
            </a:pPr>
            <a:r>
              <a:rPr lang="hr-HR" dirty="0" smtClean="0">
                <a:hlinkClick r:id="rId3" action="ppaction://hlinksldjump"/>
              </a:rPr>
              <a:t>200 cm</a:t>
            </a:r>
            <a:endParaRPr lang="hr-HR" dirty="0" smtClean="0"/>
          </a:p>
          <a:p>
            <a:pPr marL="502920" indent="-457200">
              <a:buFont typeface="+mj-lt"/>
              <a:buAutoNum type="alphaLcParenR"/>
            </a:pPr>
            <a:r>
              <a:rPr lang="hr-HR" dirty="0" smtClean="0">
                <a:hlinkClick r:id="rId3" action="ppaction://hlinksldjump"/>
              </a:rPr>
              <a:t>187 cm</a:t>
            </a:r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r-HR" sz="5400" b="1" dirty="0" err="1" smtClean="0">
                <a:ln w="50800"/>
                <a:solidFill>
                  <a:srgbClr val="FFFF00"/>
                </a:solidFill>
                <a:latin typeface="Constantia" panose="02030602050306030303" pitchFamily="18" charset="0"/>
              </a:rPr>
              <a:t>pod</a:t>
            </a:r>
            <a:r>
              <a:rPr lang="hr-HR" sz="5400" b="1" cap="none" spc="0" dirty="0" err="1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pitanje</a:t>
            </a:r>
            <a:endParaRPr lang="hr-HR" sz="54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3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0576" y="3003342"/>
            <a:ext cx="7315200" cy="3539527"/>
          </a:xfrm>
        </p:spPr>
        <p:txBody>
          <a:bodyPr/>
          <a:lstStyle/>
          <a:p>
            <a:pPr marL="45720" indent="0">
              <a:buNone/>
            </a:pPr>
            <a:r>
              <a:rPr lang="hr-HR" dirty="0" smtClean="0"/>
              <a:t> </a:t>
            </a:r>
            <a:r>
              <a:rPr lang="hr-HR" sz="4000" dirty="0" smtClean="0"/>
              <a:t>Bravo, </a:t>
            </a:r>
            <a:r>
              <a:rPr lang="hr-HR" sz="4000" dirty="0" smtClean="0">
                <a:hlinkClick r:id="rId2" action="ppaction://hlinksldjump"/>
              </a:rPr>
              <a:t>nastavi dalje</a:t>
            </a:r>
            <a:r>
              <a:rPr lang="hr-HR" sz="4000" dirty="0" smtClean="0"/>
              <a:t>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425640" y="1556792"/>
            <a:ext cx="46784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2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4000" dirty="0" smtClean="0"/>
              <a:t>Žao nam je.</a:t>
            </a:r>
          </a:p>
          <a:p>
            <a:pPr marL="45720" indent="0">
              <a:buNone/>
            </a:pPr>
            <a:endParaRPr lang="hr-HR" sz="4000" dirty="0"/>
          </a:p>
          <a:p>
            <a:pPr marL="45720" indent="0">
              <a:buNone/>
            </a:pPr>
            <a:r>
              <a:rPr lang="hr-HR" sz="4000" dirty="0" smtClean="0">
                <a:hlinkClick r:id="rId2" action="ppaction://hlinksldjump"/>
              </a:rPr>
              <a:t>Nastavite dalje</a:t>
            </a:r>
            <a:r>
              <a:rPr lang="hr-HR" sz="4000" dirty="0" smtClean="0"/>
              <a:t>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827584" y="1249254"/>
            <a:ext cx="62109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NETOČNO!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0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Koja država je pobijedila na </a:t>
            </a:r>
            <a:r>
              <a:rPr lang="hr-HR" sz="2400" dirty="0" err="1" smtClean="0"/>
              <a:t>Eurosongu</a:t>
            </a:r>
            <a:r>
              <a:rPr lang="hr-HR" sz="2400" dirty="0" smtClean="0"/>
              <a:t> 1989. godine?</a:t>
            </a:r>
          </a:p>
          <a:p>
            <a:pPr marL="502920" indent="-457200">
              <a:buFont typeface="+mj-lt"/>
              <a:buAutoNum type="alphaLcParenR"/>
            </a:pPr>
            <a:r>
              <a:rPr lang="hr-HR" sz="2400" dirty="0" smtClean="0">
                <a:hlinkClick r:id="rId2" action="ppaction://hlinksldjump"/>
              </a:rPr>
              <a:t>Jugoslavija</a:t>
            </a:r>
            <a:endParaRPr lang="hr-HR" sz="2400" dirty="0" smtClean="0"/>
          </a:p>
          <a:p>
            <a:pPr marL="502920" indent="-457200">
              <a:buFont typeface="+mj-lt"/>
              <a:buAutoNum type="alphaLcParenR"/>
            </a:pPr>
            <a:r>
              <a:rPr lang="hr-HR" sz="2400" dirty="0" smtClean="0">
                <a:hlinkClick r:id="rId3" action="ppaction://hlinksldjump"/>
              </a:rPr>
              <a:t>Velika Britanija</a:t>
            </a:r>
            <a:endParaRPr lang="hr-HR" sz="2400" dirty="0" smtClean="0"/>
          </a:p>
          <a:p>
            <a:pPr marL="502920" indent="-457200">
              <a:buFont typeface="+mj-lt"/>
              <a:buAutoNum type="alphaLcParenR"/>
            </a:pPr>
            <a:r>
              <a:rPr lang="hr-HR" sz="2400" dirty="0" smtClean="0">
                <a:hlinkClick r:id="rId3" action="ppaction://hlinksldjump"/>
              </a:rPr>
              <a:t>Austrija</a:t>
            </a:r>
            <a:endParaRPr lang="hr-HR" sz="2400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914400" y="1775482"/>
            <a:ext cx="3242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r-HR" sz="5400" b="1" dirty="0">
                <a:ln w="50800"/>
                <a:solidFill>
                  <a:srgbClr val="FFFF00"/>
                </a:solidFill>
                <a:latin typeface="Constantia" panose="02030602050306030303" pitchFamily="18" charset="0"/>
              </a:rPr>
              <a:t>6</a:t>
            </a:r>
            <a:r>
              <a:rPr lang="hr-HR" sz="54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. pitanje</a:t>
            </a:r>
            <a:endParaRPr lang="hr-HR" sz="54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9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0576" y="3003342"/>
            <a:ext cx="7315200" cy="3539527"/>
          </a:xfrm>
        </p:spPr>
        <p:txBody>
          <a:bodyPr/>
          <a:lstStyle/>
          <a:p>
            <a:pPr marL="45720" indent="0">
              <a:buNone/>
            </a:pPr>
            <a:r>
              <a:rPr lang="hr-HR" dirty="0" smtClean="0"/>
              <a:t> </a:t>
            </a:r>
            <a:r>
              <a:rPr lang="hr-HR" sz="4000" dirty="0" smtClean="0"/>
              <a:t>Bravo, </a:t>
            </a:r>
            <a:r>
              <a:rPr lang="hr-HR" sz="4000" dirty="0" smtClean="0">
                <a:hlinkClick r:id="rId2" action="ppaction://hlinksldjump"/>
              </a:rPr>
              <a:t>nastavi dalje</a:t>
            </a:r>
            <a:r>
              <a:rPr lang="hr-HR" sz="4000" dirty="0" smtClean="0"/>
              <a:t>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425640" y="1556792"/>
            <a:ext cx="46784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5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4000" dirty="0" smtClean="0"/>
              <a:t>Žao nam je, odgovori na </a:t>
            </a:r>
            <a:r>
              <a:rPr lang="hr-HR" sz="4000" dirty="0" err="1" smtClean="0">
                <a:hlinkClick r:id="rId2" action="ppaction://hlinksldjump"/>
              </a:rPr>
              <a:t>podpitanje</a:t>
            </a:r>
            <a:r>
              <a:rPr lang="hr-HR" sz="4000" dirty="0" smtClean="0">
                <a:hlinkClick r:id="rId2" action="ppaction://hlinksldjump"/>
              </a:rPr>
              <a:t>.</a:t>
            </a:r>
            <a:endParaRPr lang="hr-HR" sz="4000" dirty="0" smtClean="0"/>
          </a:p>
          <a:p>
            <a:pPr marL="45720" indent="0">
              <a:buNone/>
            </a:pPr>
            <a:endParaRPr lang="hr-HR" sz="4000" dirty="0"/>
          </a:p>
        </p:txBody>
      </p:sp>
      <p:sp>
        <p:nvSpPr>
          <p:cNvPr id="4" name="Pravokutnik 3"/>
          <p:cNvSpPr/>
          <p:nvPr/>
        </p:nvSpPr>
        <p:spPr>
          <a:xfrm>
            <a:off x="827584" y="1249254"/>
            <a:ext cx="62109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NETOČNO!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2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Odgovor je bio a) Jugoslavija. Koja grupa je predstavljala Jugoslaviju te godine?</a:t>
            </a:r>
          </a:p>
          <a:p>
            <a:pPr marL="502920" indent="-457200"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Vatra</a:t>
            </a:r>
            <a:endParaRPr lang="hr-HR" dirty="0" smtClean="0"/>
          </a:p>
          <a:p>
            <a:pPr marL="502920" indent="-457200">
              <a:buFont typeface="+mj-lt"/>
              <a:buAutoNum type="alphaLcParenR"/>
            </a:pPr>
            <a:r>
              <a:rPr lang="hr-HR" dirty="0" smtClean="0">
                <a:hlinkClick r:id="rId3" action="ppaction://hlinksldjump"/>
              </a:rPr>
              <a:t>Riva</a:t>
            </a:r>
            <a:endParaRPr lang="hr-HR" dirty="0" smtClean="0"/>
          </a:p>
          <a:p>
            <a:pPr marL="502920" indent="-457200"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Prljavo Kazalište</a:t>
            </a:r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r-HR" sz="5400" b="1" dirty="0" err="1" smtClean="0">
                <a:ln w="50800"/>
                <a:solidFill>
                  <a:srgbClr val="FFFF00"/>
                </a:solidFill>
                <a:latin typeface="Constantia" panose="02030602050306030303" pitchFamily="18" charset="0"/>
              </a:rPr>
              <a:t>pod</a:t>
            </a:r>
            <a:r>
              <a:rPr lang="hr-HR" sz="5400" b="1" cap="none" spc="0" dirty="0" err="1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pitanje</a:t>
            </a:r>
            <a:endParaRPr lang="hr-HR" sz="54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53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0576" y="3003342"/>
            <a:ext cx="7315200" cy="3539527"/>
          </a:xfrm>
        </p:spPr>
        <p:txBody>
          <a:bodyPr/>
          <a:lstStyle/>
          <a:p>
            <a:pPr marL="45720" indent="0">
              <a:buNone/>
            </a:pPr>
            <a:r>
              <a:rPr lang="hr-HR" dirty="0" smtClean="0"/>
              <a:t> </a:t>
            </a:r>
            <a:r>
              <a:rPr lang="hr-HR" sz="4000" dirty="0" smtClean="0"/>
              <a:t>Bravo, </a:t>
            </a:r>
            <a:r>
              <a:rPr lang="hr-HR" sz="4000" dirty="0" smtClean="0">
                <a:hlinkClick r:id="rId2" action="ppaction://hlinksldjump"/>
              </a:rPr>
              <a:t>nastavi dalje</a:t>
            </a:r>
            <a:r>
              <a:rPr lang="hr-HR" sz="4000" dirty="0" smtClean="0"/>
              <a:t>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425640" y="1556792"/>
            <a:ext cx="46784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85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4000" dirty="0" smtClean="0"/>
              <a:t>Žao nam je.</a:t>
            </a:r>
          </a:p>
          <a:p>
            <a:pPr marL="45720" indent="0">
              <a:buNone/>
            </a:pPr>
            <a:endParaRPr lang="hr-HR" sz="4000" dirty="0"/>
          </a:p>
          <a:p>
            <a:pPr marL="45720" indent="0">
              <a:buNone/>
            </a:pPr>
            <a:r>
              <a:rPr lang="hr-HR" sz="4000" dirty="0" smtClean="0">
                <a:hlinkClick r:id="rId2" action="ppaction://hlinksldjump"/>
              </a:rPr>
              <a:t>Nastavite dalje</a:t>
            </a:r>
            <a:r>
              <a:rPr lang="hr-HR" sz="4000" dirty="0" smtClean="0"/>
              <a:t>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827584" y="1249254"/>
            <a:ext cx="62109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NETOČNO!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31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Koji od skladatelja je bio gluh?</a:t>
            </a:r>
          </a:p>
          <a:p>
            <a:pPr marL="502920" indent="-457200">
              <a:buFont typeface="+mj-lt"/>
              <a:buAutoNum type="alphaLcParenR"/>
            </a:pPr>
            <a:r>
              <a:rPr lang="hr-HR" sz="2400" dirty="0" err="1" smtClean="0">
                <a:hlinkClick r:id="rId2" action="ppaction://hlinksldjump"/>
              </a:rPr>
              <a:t>Bedřich</a:t>
            </a:r>
            <a:r>
              <a:rPr lang="hr-HR" sz="2400" dirty="0" smtClean="0">
                <a:hlinkClick r:id="rId2" action="ppaction://hlinksldjump"/>
              </a:rPr>
              <a:t> Smetana</a:t>
            </a:r>
            <a:endParaRPr lang="hr-HR" sz="2400" dirty="0" smtClean="0"/>
          </a:p>
          <a:p>
            <a:pPr marL="502920" indent="-457200">
              <a:buFont typeface="+mj-lt"/>
              <a:buAutoNum type="alphaLcParenR"/>
            </a:pPr>
            <a:r>
              <a:rPr lang="hr-HR" sz="2400" dirty="0" err="1" smtClean="0">
                <a:hlinkClick r:id="rId3" action="ppaction://hlinksldjump"/>
              </a:rPr>
              <a:t>Ludwig</a:t>
            </a:r>
            <a:r>
              <a:rPr lang="hr-HR" sz="2400" dirty="0" smtClean="0">
                <a:hlinkClick r:id="rId3" action="ppaction://hlinksldjump"/>
              </a:rPr>
              <a:t> van Beethoven</a:t>
            </a:r>
            <a:endParaRPr lang="hr-HR" sz="2400" dirty="0" smtClean="0"/>
          </a:p>
          <a:p>
            <a:pPr marL="502920" indent="-457200">
              <a:buFont typeface="+mj-lt"/>
              <a:buAutoNum type="alphaLcParenR"/>
            </a:pPr>
            <a:r>
              <a:rPr lang="hr-HR" sz="2400" dirty="0" err="1" smtClean="0">
                <a:hlinkClick r:id="rId2" action="ppaction://hlinksldjump"/>
              </a:rPr>
              <a:t>Wolfgang</a:t>
            </a:r>
            <a:r>
              <a:rPr lang="hr-HR" sz="2400" dirty="0" smtClean="0">
                <a:hlinkClick r:id="rId2" action="ppaction://hlinksldjump"/>
              </a:rPr>
              <a:t> </a:t>
            </a:r>
            <a:r>
              <a:rPr lang="hr-HR" sz="2400" dirty="0" err="1" smtClean="0">
                <a:hlinkClick r:id="rId2" action="ppaction://hlinksldjump"/>
              </a:rPr>
              <a:t>Amadeus</a:t>
            </a:r>
            <a:r>
              <a:rPr lang="hr-HR" sz="2400" dirty="0" smtClean="0">
                <a:hlinkClick r:id="rId2" action="ppaction://hlinksldjump"/>
              </a:rPr>
              <a:t> Mozart</a:t>
            </a:r>
            <a:endParaRPr lang="hr-HR" sz="2400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914400" y="1775482"/>
            <a:ext cx="318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r-HR" sz="5400" b="1" dirty="0" smtClean="0">
                <a:ln w="50800"/>
                <a:solidFill>
                  <a:srgbClr val="FFFF00"/>
                </a:solidFill>
                <a:latin typeface="Constantia" panose="02030602050306030303" pitchFamily="18" charset="0"/>
              </a:rPr>
              <a:t>7</a:t>
            </a:r>
            <a:r>
              <a:rPr lang="hr-HR" sz="54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. pitanje</a:t>
            </a:r>
            <a:endParaRPr lang="hr-HR" sz="54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1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0576" y="3003342"/>
            <a:ext cx="7315200" cy="3539527"/>
          </a:xfrm>
        </p:spPr>
        <p:txBody>
          <a:bodyPr/>
          <a:lstStyle/>
          <a:p>
            <a:pPr marL="45720" indent="0">
              <a:buNone/>
            </a:pPr>
            <a:r>
              <a:rPr lang="hr-HR" dirty="0" smtClean="0"/>
              <a:t> </a:t>
            </a:r>
            <a:r>
              <a:rPr lang="hr-HR" sz="4000" dirty="0" smtClean="0"/>
              <a:t>Bravo, </a:t>
            </a:r>
            <a:r>
              <a:rPr lang="hr-HR" sz="4000" dirty="0" smtClean="0">
                <a:hlinkClick r:id="rId2" action="ppaction://hlinksldjump"/>
              </a:rPr>
              <a:t>nastavi dalje</a:t>
            </a:r>
            <a:r>
              <a:rPr lang="hr-HR" sz="4000" dirty="0" smtClean="0"/>
              <a:t>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425640" y="1556792"/>
            <a:ext cx="46784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66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0576" y="3003342"/>
            <a:ext cx="7315200" cy="3539527"/>
          </a:xfrm>
        </p:spPr>
        <p:txBody>
          <a:bodyPr/>
          <a:lstStyle/>
          <a:p>
            <a:pPr marL="45720" indent="0">
              <a:buNone/>
            </a:pPr>
            <a:r>
              <a:rPr lang="hr-HR" dirty="0" smtClean="0"/>
              <a:t> </a:t>
            </a:r>
            <a:r>
              <a:rPr lang="hr-HR" sz="4000" dirty="0" smtClean="0"/>
              <a:t>Bravo, </a:t>
            </a:r>
            <a:r>
              <a:rPr lang="hr-HR" sz="4000" dirty="0" smtClean="0">
                <a:hlinkClick r:id="rId2" action="ppaction://hlinksldjump"/>
              </a:rPr>
              <a:t>nastavi dalje</a:t>
            </a:r>
            <a:r>
              <a:rPr lang="hr-HR" sz="4000" dirty="0" smtClean="0"/>
              <a:t>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425640" y="1556792"/>
            <a:ext cx="46784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4000" dirty="0" smtClean="0"/>
              <a:t>Žao nam je, odgovori na </a:t>
            </a:r>
            <a:r>
              <a:rPr lang="hr-HR" sz="4000" dirty="0" err="1" smtClean="0">
                <a:hlinkClick r:id="rId2" action="ppaction://hlinksldjump"/>
              </a:rPr>
              <a:t>podpitanje</a:t>
            </a:r>
            <a:r>
              <a:rPr lang="hr-HR" sz="4000" dirty="0" smtClean="0"/>
              <a:t>.</a:t>
            </a:r>
          </a:p>
          <a:p>
            <a:pPr marL="45720" indent="0">
              <a:buNone/>
            </a:pPr>
            <a:endParaRPr lang="hr-HR" sz="4000" dirty="0"/>
          </a:p>
        </p:txBody>
      </p:sp>
      <p:sp>
        <p:nvSpPr>
          <p:cNvPr id="4" name="Pravokutnik 3"/>
          <p:cNvSpPr/>
          <p:nvPr/>
        </p:nvSpPr>
        <p:spPr>
          <a:xfrm>
            <a:off x="827584" y="1249254"/>
            <a:ext cx="62109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NETOČNO!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63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Odgovor je bio b) </a:t>
            </a:r>
            <a:r>
              <a:rPr lang="hr-HR" dirty="0" err="1" smtClean="0"/>
              <a:t>Ludwig</a:t>
            </a:r>
            <a:r>
              <a:rPr lang="hr-HR" dirty="0" smtClean="0"/>
              <a:t> van Beethoven. U kojoj je državi rođen?</a:t>
            </a:r>
          </a:p>
          <a:p>
            <a:pPr marL="502920" indent="-457200"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Švicarska</a:t>
            </a:r>
            <a:endParaRPr lang="hr-HR" dirty="0" smtClean="0"/>
          </a:p>
          <a:p>
            <a:pPr marL="502920" indent="-457200"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Jugoslavija</a:t>
            </a:r>
            <a:endParaRPr lang="hr-HR" dirty="0" smtClean="0"/>
          </a:p>
          <a:p>
            <a:pPr marL="502920" indent="-457200">
              <a:buFont typeface="+mj-lt"/>
              <a:buAutoNum type="alphaLcParenR"/>
            </a:pPr>
            <a:r>
              <a:rPr lang="hr-HR" dirty="0" smtClean="0">
                <a:hlinkClick r:id="rId3" action="ppaction://hlinksldjump"/>
              </a:rPr>
              <a:t>Njemačka</a:t>
            </a:r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r-HR" sz="5400" b="1" dirty="0" err="1" smtClean="0">
                <a:ln w="50800"/>
                <a:solidFill>
                  <a:srgbClr val="FFFF00"/>
                </a:solidFill>
                <a:latin typeface="Constantia" panose="02030602050306030303" pitchFamily="18" charset="0"/>
              </a:rPr>
              <a:t>pod</a:t>
            </a:r>
            <a:r>
              <a:rPr lang="hr-HR" sz="5400" b="1" cap="none" spc="0" dirty="0" err="1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pitanje</a:t>
            </a:r>
            <a:endParaRPr lang="hr-HR" sz="54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50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0576" y="3003342"/>
            <a:ext cx="7315200" cy="3539527"/>
          </a:xfrm>
        </p:spPr>
        <p:txBody>
          <a:bodyPr/>
          <a:lstStyle/>
          <a:p>
            <a:pPr marL="45720" indent="0">
              <a:buNone/>
            </a:pPr>
            <a:r>
              <a:rPr lang="hr-HR" dirty="0" smtClean="0"/>
              <a:t> </a:t>
            </a:r>
            <a:r>
              <a:rPr lang="hr-HR" sz="4000" dirty="0" smtClean="0"/>
              <a:t>Bravo, </a:t>
            </a:r>
            <a:r>
              <a:rPr lang="hr-HR" sz="4000" dirty="0" smtClean="0">
                <a:hlinkClick r:id="rId2" action="ppaction://hlinksldjump"/>
              </a:rPr>
              <a:t>nastavi dalje</a:t>
            </a:r>
            <a:r>
              <a:rPr lang="hr-HR" sz="4000" dirty="0" smtClean="0"/>
              <a:t>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425640" y="1556792"/>
            <a:ext cx="46784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4000" dirty="0" smtClean="0"/>
              <a:t>Žao nam je.</a:t>
            </a:r>
          </a:p>
          <a:p>
            <a:pPr marL="45720" indent="0">
              <a:buNone/>
            </a:pPr>
            <a:endParaRPr lang="hr-HR" sz="4000" dirty="0"/>
          </a:p>
          <a:p>
            <a:pPr marL="45720" indent="0">
              <a:buNone/>
            </a:pPr>
            <a:r>
              <a:rPr lang="hr-HR" sz="4000" dirty="0" smtClean="0">
                <a:hlinkClick r:id="rId2" action="ppaction://hlinksldjump"/>
              </a:rPr>
              <a:t>Nastavite dalje</a:t>
            </a:r>
            <a:r>
              <a:rPr lang="hr-HR" sz="4000" dirty="0" smtClean="0"/>
              <a:t>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827584" y="1249254"/>
            <a:ext cx="62109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NETOČNO!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0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Kako se zove </a:t>
            </a:r>
            <a:r>
              <a:rPr lang="hr-HR" dirty="0"/>
              <a:t>najuglednija glazbena nagrada u Republici </a:t>
            </a:r>
            <a:r>
              <a:rPr lang="hr-HR" dirty="0" smtClean="0"/>
              <a:t>Hrvatskoj?</a:t>
            </a:r>
          </a:p>
          <a:p>
            <a:pPr marL="502920" indent="-457200">
              <a:buFont typeface="+mj-lt"/>
              <a:buAutoNum type="alphaLcParenR"/>
            </a:pPr>
            <a:r>
              <a:rPr lang="hr-HR" dirty="0" err="1" smtClean="0">
                <a:hlinkClick r:id="rId2" action="ppaction://hlinksldjump"/>
              </a:rPr>
              <a:t>Porin</a:t>
            </a:r>
            <a:endParaRPr lang="hr-HR" dirty="0" smtClean="0"/>
          </a:p>
          <a:p>
            <a:pPr marL="502920" indent="-457200">
              <a:buFont typeface="+mj-lt"/>
              <a:buAutoNum type="alphaLcParenR"/>
            </a:pPr>
            <a:r>
              <a:rPr lang="hr-HR" dirty="0" smtClean="0">
                <a:hlinkClick r:id="rId3" action="ppaction://hlinksldjump"/>
              </a:rPr>
              <a:t>Status</a:t>
            </a:r>
            <a:endParaRPr lang="hr-HR" dirty="0" smtClean="0"/>
          </a:p>
          <a:p>
            <a:pPr marL="502920" indent="-457200">
              <a:buFont typeface="+mj-lt"/>
              <a:buAutoNum type="alphaLcParenR"/>
            </a:pPr>
            <a:r>
              <a:rPr lang="hr-HR" dirty="0" smtClean="0">
                <a:hlinkClick r:id="rId3" action="ppaction://hlinksldjump"/>
              </a:rPr>
              <a:t>Kiklop</a:t>
            </a:r>
            <a:endParaRPr lang="hr-HR" dirty="0" smtClean="0"/>
          </a:p>
          <a:p>
            <a:pPr marL="45720" indent="0">
              <a:buNone/>
            </a:pPr>
            <a:endParaRPr lang="hr-HR" dirty="0" smtClean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914400" y="1775482"/>
            <a:ext cx="323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r-HR" sz="5400" b="1" dirty="0">
                <a:ln w="50800"/>
                <a:solidFill>
                  <a:srgbClr val="FFFF00"/>
                </a:solidFill>
                <a:latin typeface="Constantia" panose="02030602050306030303" pitchFamily="18" charset="0"/>
              </a:rPr>
              <a:t>8</a:t>
            </a:r>
            <a:r>
              <a:rPr lang="hr-HR" sz="54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. pitanje</a:t>
            </a:r>
            <a:endParaRPr lang="hr-HR" sz="54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1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0576" y="3003342"/>
            <a:ext cx="7315200" cy="3539527"/>
          </a:xfrm>
        </p:spPr>
        <p:txBody>
          <a:bodyPr/>
          <a:lstStyle/>
          <a:p>
            <a:pPr marL="45720" indent="0">
              <a:buNone/>
            </a:pPr>
            <a:r>
              <a:rPr lang="hr-HR" dirty="0" smtClean="0"/>
              <a:t> </a:t>
            </a:r>
            <a:r>
              <a:rPr lang="hr-HR" sz="4000" dirty="0" smtClean="0"/>
              <a:t>Bravo, </a:t>
            </a:r>
            <a:r>
              <a:rPr lang="hr-HR" sz="4000" dirty="0" smtClean="0">
                <a:hlinkClick r:id="rId2" action="ppaction://hlinksldjump"/>
              </a:rPr>
              <a:t>nastavi dalje</a:t>
            </a:r>
            <a:r>
              <a:rPr lang="hr-HR" sz="4000" dirty="0" smtClean="0"/>
              <a:t>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425640" y="1556792"/>
            <a:ext cx="46784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01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4000" dirty="0" smtClean="0"/>
              <a:t>Žao nam je, odgovori na </a:t>
            </a:r>
            <a:r>
              <a:rPr lang="hr-HR" sz="4000" dirty="0" err="1" smtClean="0">
                <a:hlinkClick r:id="rId2" action="ppaction://hlinksldjump"/>
              </a:rPr>
              <a:t>podpitanje</a:t>
            </a:r>
            <a:r>
              <a:rPr lang="hr-HR" sz="4000" dirty="0" smtClean="0"/>
              <a:t>.</a:t>
            </a:r>
          </a:p>
          <a:p>
            <a:pPr marL="45720" indent="0">
              <a:buNone/>
            </a:pPr>
            <a:endParaRPr lang="hr-HR" sz="4000" dirty="0"/>
          </a:p>
        </p:txBody>
      </p:sp>
      <p:sp>
        <p:nvSpPr>
          <p:cNvPr id="4" name="Pravokutnik 3"/>
          <p:cNvSpPr/>
          <p:nvPr/>
        </p:nvSpPr>
        <p:spPr>
          <a:xfrm>
            <a:off x="827584" y="1249254"/>
            <a:ext cx="62109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NETOČNO!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32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Odgovor je bio a) </a:t>
            </a:r>
            <a:r>
              <a:rPr lang="hr-HR" dirty="0" err="1" smtClean="0"/>
              <a:t>Porin</a:t>
            </a:r>
            <a:r>
              <a:rPr lang="hr-HR" dirty="0" smtClean="0"/>
              <a:t>. Po čijoj operi je nagrada dobila ime?</a:t>
            </a:r>
          </a:p>
          <a:p>
            <a:pPr marL="502920" indent="-457200">
              <a:buFont typeface="+mj-lt"/>
              <a:buAutoNum type="alphaLcParenR"/>
            </a:pPr>
            <a:r>
              <a:rPr lang="hr-HR" dirty="0" smtClean="0">
                <a:hlinkClick r:id="rId2" action="ppaction://hlinksldjump"/>
              </a:rPr>
              <a:t>Jakov Gotovac</a:t>
            </a:r>
            <a:endParaRPr lang="hr-HR" dirty="0" smtClean="0"/>
          </a:p>
          <a:p>
            <a:pPr marL="502920" indent="-457200">
              <a:buFont typeface="+mj-lt"/>
              <a:buAutoNum type="alphaLcParenR"/>
            </a:pPr>
            <a:r>
              <a:rPr lang="hr-HR" dirty="0" smtClean="0">
                <a:hlinkClick r:id="rId3" action="ppaction://hlinksldjump"/>
              </a:rPr>
              <a:t>Vatroslav Lisinski</a:t>
            </a:r>
            <a:endParaRPr lang="hr-HR" dirty="0" smtClean="0"/>
          </a:p>
          <a:p>
            <a:pPr marL="502920" indent="-457200">
              <a:buFont typeface="+mj-lt"/>
              <a:buAutoNum type="alphaLcParenR"/>
            </a:pPr>
            <a:r>
              <a:rPr lang="hr-HR" dirty="0" err="1" smtClean="0">
                <a:hlinkClick r:id="rId2" action="ppaction://hlinksldjump"/>
              </a:rPr>
              <a:t>Leoš</a:t>
            </a:r>
            <a:r>
              <a:rPr lang="hr-HR" dirty="0" smtClean="0">
                <a:hlinkClick r:id="rId2" action="ppaction://hlinksldjump"/>
              </a:rPr>
              <a:t> Janaček </a:t>
            </a:r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r-HR" sz="5400" b="1" dirty="0" err="1" smtClean="0">
                <a:ln w="50800"/>
                <a:solidFill>
                  <a:srgbClr val="FFFF00"/>
                </a:solidFill>
                <a:latin typeface="Constantia" panose="02030602050306030303" pitchFamily="18" charset="0"/>
              </a:rPr>
              <a:t>pod</a:t>
            </a:r>
            <a:r>
              <a:rPr lang="hr-HR" sz="5400" b="1" cap="none" spc="0" dirty="0" err="1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pitanje</a:t>
            </a:r>
            <a:endParaRPr lang="hr-HR" sz="54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3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0576" y="3003342"/>
            <a:ext cx="7315200" cy="3539527"/>
          </a:xfrm>
        </p:spPr>
        <p:txBody>
          <a:bodyPr/>
          <a:lstStyle/>
          <a:p>
            <a:pPr marL="45720" indent="0">
              <a:buNone/>
            </a:pPr>
            <a:r>
              <a:rPr lang="hr-HR" dirty="0" smtClean="0"/>
              <a:t> </a:t>
            </a:r>
            <a:r>
              <a:rPr lang="hr-HR" sz="4000" dirty="0" smtClean="0"/>
              <a:t>Bravo, </a:t>
            </a:r>
            <a:r>
              <a:rPr lang="hr-HR" sz="4000" dirty="0" smtClean="0">
                <a:hlinkClick r:id="rId2" action="ppaction://hlinksldjump"/>
              </a:rPr>
              <a:t>nastavi dalje</a:t>
            </a:r>
            <a:r>
              <a:rPr lang="hr-HR" sz="4000" dirty="0" smtClean="0"/>
              <a:t>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425640" y="1556792"/>
            <a:ext cx="46784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21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4000" dirty="0" smtClean="0"/>
              <a:t>Žao nam je, odgovorite na </a:t>
            </a:r>
            <a:r>
              <a:rPr lang="hr-HR" sz="4000" dirty="0" err="1" smtClean="0">
                <a:hlinkClick r:id="rId2" action="ppaction://hlinksldjump"/>
              </a:rPr>
              <a:t>podpitanje</a:t>
            </a:r>
            <a:r>
              <a:rPr lang="hr-HR" sz="4000" dirty="0" smtClean="0"/>
              <a:t>!</a:t>
            </a:r>
            <a:endParaRPr lang="hr-HR" sz="4000" dirty="0"/>
          </a:p>
        </p:txBody>
      </p:sp>
      <p:sp>
        <p:nvSpPr>
          <p:cNvPr id="4" name="Pravokutnik 3"/>
          <p:cNvSpPr/>
          <p:nvPr/>
        </p:nvSpPr>
        <p:spPr>
          <a:xfrm>
            <a:off x="827584" y="1249254"/>
            <a:ext cx="62109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NETOČNO!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15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4000" dirty="0" smtClean="0"/>
              <a:t>Žao nam je.</a:t>
            </a:r>
          </a:p>
          <a:p>
            <a:pPr marL="45720" indent="0">
              <a:buNone/>
            </a:pPr>
            <a:endParaRPr lang="hr-HR" sz="4000" dirty="0"/>
          </a:p>
          <a:p>
            <a:pPr marL="45720" indent="0">
              <a:buNone/>
            </a:pPr>
            <a:r>
              <a:rPr lang="hr-HR" sz="4000" dirty="0" smtClean="0">
                <a:hlinkClick r:id="rId2" action="ppaction://hlinksldjump"/>
              </a:rPr>
              <a:t>Nastavite dalje</a:t>
            </a:r>
            <a:r>
              <a:rPr lang="hr-HR" sz="4000" dirty="0" smtClean="0"/>
              <a:t>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827584" y="1249254"/>
            <a:ext cx="62109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NETOČNO!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76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Tko je pobijedio u 1. sezoni hrvatskog </a:t>
            </a:r>
            <a:r>
              <a:rPr lang="hr-HR" sz="2400" dirty="0" err="1" smtClean="0"/>
              <a:t>The</a:t>
            </a:r>
            <a:r>
              <a:rPr lang="hr-HR" sz="2400" dirty="0" smtClean="0"/>
              <a:t> </a:t>
            </a:r>
            <a:r>
              <a:rPr lang="hr-HR" sz="2400" dirty="0" err="1" smtClean="0"/>
              <a:t>Voicea</a:t>
            </a:r>
            <a:r>
              <a:rPr lang="hr-HR" sz="2400" dirty="0" smtClean="0"/>
              <a:t>?</a:t>
            </a:r>
          </a:p>
          <a:p>
            <a:pPr marL="502920" indent="-457200">
              <a:buFont typeface="+mj-lt"/>
              <a:buAutoNum type="alphaLcParenR"/>
            </a:pPr>
            <a:r>
              <a:rPr lang="hr-HR" sz="2400" dirty="0" smtClean="0">
                <a:hlinkClick r:id="rId2" action="ppaction://hlinksldjump"/>
              </a:rPr>
              <a:t>Marin Jurić </a:t>
            </a:r>
            <a:r>
              <a:rPr lang="hr-HR" sz="2400" dirty="0" err="1" smtClean="0">
                <a:hlinkClick r:id="rId2" action="ppaction://hlinksldjump"/>
              </a:rPr>
              <a:t>Čivro</a:t>
            </a:r>
            <a:endParaRPr lang="hr-HR" sz="2400" dirty="0" smtClean="0"/>
          </a:p>
          <a:p>
            <a:pPr marL="502920" indent="-457200">
              <a:buFont typeface="+mj-lt"/>
              <a:buAutoNum type="alphaLcParenR"/>
            </a:pPr>
            <a:r>
              <a:rPr lang="hr-HR" sz="2400" dirty="0" smtClean="0">
                <a:hlinkClick r:id="rId2" action="ppaction://hlinksldjump"/>
              </a:rPr>
              <a:t>Ruža Janjić</a:t>
            </a:r>
            <a:endParaRPr lang="hr-HR" sz="2400" dirty="0" smtClean="0"/>
          </a:p>
          <a:p>
            <a:pPr marL="502920" indent="-457200">
              <a:buFont typeface="+mj-lt"/>
              <a:buAutoNum type="alphaLcParenR"/>
            </a:pPr>
            <a:r>
              <a:rPr lang="hr-HR" sz="2400" dirty="0" smtClean="0">
                <a:hlinkClick r:id="rId3" action="ppaction://hlinksldjump"/>
              </a:rPr>
              <a:t>Nina Kraljić </a:t>
            </a:r>
            <a:endParaRPr lang="hr-HR" sz="2400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914400" y="1775482"/>
            <a:ext cx="32407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r-HR" sz="5400" b="1" dirty="0" smtClean="0">
                <a:ln w="50800"/>
                <a:solidFill>
                  <a:srgbClr val="FFFF00"/>
                </a:solidFill>
                <a:latin typeface="Constantia" panose="02030602050306030303" pitchFamily="18" charset="0"/>
              </a:rPr>
              <a:t>9</a:t>
            </a:r>
            <a:r>
              <a:rPr lang="hr-HR" sz="54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. pitanje</a:t>
            </a:r>
            <a:endParaRPr lang="hr-HR" sz="54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3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0576" y="3003342"/>
            <a:ext cx="7315200" cy="3539527"/>
          </a:xfrm>
        </p:spPr>
        <p:txBody>
          <a:bodyPr/>
          <a:lstStyle/>
          <a:p>
            <a:pPr marL="45720" indent="0">
              <a:buNone/>
            </a:pPr>
            <a:r>
              <a:rPr lang="hr-HR" dirty="0" smtClean="0"/>
              <a:t> </a:t>
            </a:r>
            <a:r>
              <a:rPr lang="hr-HR" sz="4000" dirty="0" smtClean="0"/>
              <a:t>Bravo, </a:t>
            </a:r>
            <a:r>
              <a:rPr lang="hr-HR" sz="4000" dirty="0" smtClean="0">
                <a:hlinkClick r:id="rId2" action="ppaction://hlinksldjump"/>
              </a:rPr>
              <a:t>nastavi dalje</a:t>
            </a:r>
            <a:r>
              <a:rPr lang="hr-HR" sz="4000" dirty="0" smtClean="0"/>
              <a:t>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425640" y="1556792"/>
            <a:ext cx="46784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9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4000" dirty="0" smtClean="0"/>
              <a:t>Žao nam je, odgovori na </a:t>
            </a:r>
            <a:r>
              <a:rPr lang="hr-HR" sz="4000" dirty="0" err="1" smtClean="0">
                <a:hlinkClick r:id="rId2" action="ppaction://hlinksldjump"/>
              </a:rPr>
              <a:t>podpitanje</a:t>
            </a:r>
            <a:r>
              <a:rPr lang="hr-HR" sz="4000" dirty="0" smtClean="0">
                <a:hlinkClick r:id="rId2" action="ppaction://hlinksldjump"/>
              </a:rPr>
              <a:t>.</a:t>
            </a:r>
            <a:endParaRPr lang="hr-HR" sz="4000" dirty="0" smtClean="0"/>
          </a:p>
          <a:p>
            <a:pPr marL="45720" indent="0">
              <a:buNone/>
            </a:pPr>
            <a:endParaRPr lang="hr-HR" sz="4000" dirty="0"/>
          </a:p>
        </p:txBody>
      </p:sp>
      <p:sp>
        <p:nvSpPr>
          <p:cNvPr id="4" name="Pravokutnik 3"/>
          <p:cNvSpPr/>
          <p:nvPr/>
        </p:nvSpPr>
        <p:spPr>
          <a:xfrm>
            <a:off x="827584" y="1249254"/>
            <a:ext cx="62109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NETOČNO!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54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Odgovor je bio c) Nina Kraljić. Tko je bio njezin mentor?</a:t>
            </a:r>
          </a:p>
          <a:p>
            <a:pPr marL="502920" indent="-457200">
              <a:buFont typeface="+mj-lt"/>
              <a:buAutoNum type="alphaLcParenR"/>
            </a:pPr>
            <a:r>
              <a:rPr lang="hr-HR" dirty="0" err="1" smtClean="0">
                <a:hlinkClick r:id="rId2" action="ppaction://hlinksldjump"/>
              </a:rPr>
              <a:t>Jacques</a:t>
            </a:r>
            <a:r>
              <a:rPr lang="hr-HR" dirty="0" smtClean="0">
                <a:hlinkClick r:id="rId2" action="ppaction://hlinksldjump"/>
              </a:rPr>
              <a:t> </a:t>
            </a:r>
            <a:r>
              <a:rPr lang="hr-HR" dirty="0" err="1" smtClean="0">
                <a:hlinkClick r:id="rId2" action="ppaction://hlinksldjump"/>
              </a:rPr>
              <a:t>Houdek</a:t>
            </a:r>
            <a:endParaRPr lang="hr-HR" dirty="0" smtClean="0"/>
          </a:p>
          <a:p>
            <a:pPr marL="502920" indent="-457200">
              <a:buFont typeface="+mj-lt"/>
              <a:buAutoNum type="alphaLcParenR"/>
            </a:pPr>
            <a:r>
              <a:rPr lang="hr-HR" dirty="0" smtClean="0">
                <a:hlinkClick r:id="rId3" action="ppaction://hlinksldjump"/>
              </a:rPr>
              <a:t>Indira Levak</a:t>
            </a:r>
            <a:endParaRPr lang="hr-HR" dirty="0" smtClean="0"/>
          </a:p>
          <a:p>
            <a:pPr marL="502920" indent="-457200">
              <a:buFont typeface="+mj-lt"/>
              <a:buAutoNum type="alphaLcParenR"/>
            </a:pPr>
            <a:r>
              <a:rPr lang="hr-HR" dirty="0" smtClean="0">
                <a:hlinkClick r:id="rId3" action="ppaction://hlinksldjump"/>
              </a:rPr>
              <a:t>Ivan </a:t>
            </a:r>
            <a:r>
              <a:rPr lang="hr-HR" dirty="0" err="1" smtClean="0">
                <a:hlinkClick r:id="rId3" action="ppaction://hlinksldjump"/>
              </a:rPr>
              <a:t>Dečak</a:t>
            </a:r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r-HR" sz="5400" b="1" dirty="0" err="1" smtClean="0">
                <a:ln w="50800"/>
                <a:solidFill>
                  <a:srgbClr val="FFFF00"/>
                </a:solidFill>
                <a:latin typeface="Constantia" panose="02030602050306030303" pitchFamily="18" charset="0"/>
              </a:rPr>
              <a:t>pod</a:t>
            </a:r>
            <a:r>
              <a:rPr lang="hr-HR" sz="5400" b="1" cap="none" spc="0" dirty="0" err="1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pitanje</a:t>
            </a:r>
            <a:endParaRPr lang="hr-HR" sz="54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13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0576" y="3003342"/>
            <a:ext cx="7315200" cy="3539527"/>
          </a:xfrm>
        </p:spPr>
        <p:txBody>
          <a:bodyPr/>
          <a:lstStyle/>
          <a:p>
            <a:pPr marL="45720" indent="0">
              <a:buNone/>
            </a:pPr>
            <a:r>
              <a:rPr lang="hr-HR" dirty="0" smtClean="0"/>
              <a:t> </a:t>
            </a:r>
            <a:r>
              <a:rPr lang="hr-HR" sz="4000" dirty="0" smtClean="0"/>
              <a:t>Bravo, </a:t>
            </a:r>
            <a:r>
              <a:rPr lang="hr-HR" sz="4000" dirty="0" smtClean="0">
                <a:hlinkClick r:id="rId2" action="ppaction://hlinksldjump"/>
              </a:rPr>
              <a:t>nastavi dalje</a:t>
            </a:r>
            <a:r>
              <a:rPr lang="hr-HR" sz="4000" dirty="0" smtClean="0"/>
              <a:t>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425640" y="1556792"/>
            <a:ext cx="46784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4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4000" dirty="0" smtClean="0"/>
              <a:t>Žao nam je.</a:t>
            </a:r>
          </a:p>
          <a:p>
            <a:pPr marL="45720" indent="0">
              <a:buNone/>
            </a:pPr>
            <a:endParaRPr lang="hr-HR" sz="4000" dirty="0"/>
          </a:p>
          <a:p>
            <a:pPr marL="45720" indent="0">
              <a:buNone/>
            </a:pPr>
            <a:r>
              <a:rPr lang="hr-HR" sz="4000" dirty="0" smtClean="0">
                <a:hlinkClick r:id="rId2" action="ppaction://hlinksldjump"/>
              </a:rPr>
              <a:t>Nastavite dalje</a:t>
            </a:r>
            <a:r>
              <a:rPr lang="hr-HR" sz="4000" dirty="0" smtClean="0"/>
              <a:t>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827584" y="1249254"/>
            <a:ext cx="62109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NETOČNO!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1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Tko je napisao operetu </a:t>
            </a:r>
            <a:r>
              <a:rPr lang="hr-HR" i="1" dirty="0" smtClean="0"/>
              <a:t>Orfej u podzemlju</a:t>
            </a:r>
            <a:r>
              <a:rPr lang="hr-HR" dirty="0" smtClean="0"/>
              <a:t>?</a:t>
            </a:r>
          </a:p>
          <a:p>
            <a:pPr marL="502920" indent="-457200">
              <a:buFont typeface="+mj-lt"/>
              <a:buAutoNum type="alphaLcParenR"/>
            </a:pPr>
            <a:r>
              <a:rPr lang="hr-HR" dirty="0" err="1" smtClean="0">
                <a:hlinkClick r:id="rId2" action="ppaction://hlinksldjump"/>
              </a:rPr>
              <a:t>Andrew</a:t>
            </a:r>
            <a:r>
              <a:rPr lang="hr-HR" dirty="0" smtClean="0">
                <a:hlinkClick r:id="rId2" action="ppaction://hlinksldjump"/>
              </a:rPr>
              <a:t> </a:t>
            </a:r>
            <a:r>
              <a:rPr lang="hr-HR" dirty="0" err="1" smtClean="0">
                <a:hlinkClick r:id="rId2" action="ppaction://hlinksldjump"/>
              </a:rPr>
              <a:t>Lloyd</a:t>
            </a:r>
            <a:r>
              <a:rPr lang="hr-HR" dirty="0" smtClean="0">
                <a:hlinkClick r:id="rId2" action="ppaction://hlinksldjump"/>
              </a:rPr>
              <a:t> </a:t>
            </a:r>
            <a:r>
              <a:rPr lang="hr-HR" dirty="0" err="1" smtClean="0">
                <a:hlinkClick r:id="rId2" action="ppaction://hlinksldjump"/>
              </a:rPr>
              <a:t>Webber</a:t>
            </a:r>
            <a:endParaRPr lang="hr-HR" dirty="0" smtClean="0"/>
          </a:p>
          <a:p>
            <a:pPr marL="502920" indent="-457200">
              <a:buFont typeface="+mj-lt"/>
              <a:buAutoNum type="alphaLcParenR"/>
            </a:pPr>
            <a:r>
              <a:rPr lang="hr-HR" dirty="0" err="1" smtClean="0">
                <a:hlinkClick r:id="rId3" action="ppaction://hlinksldjump"/>
              </a:rPr>
              <a:t>Jacques</a:t>
            </a:r>
            <a:r>
              <a:rPr lang="hr-HR" dirty="0" smtClean="0">
                <a:hlinkClick r:id="rId3" action="ppaction://hlinksldjump"/>
              </a:rPr>
              <a:t> </a:t>
            </a:r>
            <a:r>
              <a:rPr lang="hr-HR" dirty="0" err="1" smtClean="0">
                <a:hlinkClick r:id="rId3" action="ppaction://hlinksldjump"/>
              </a:rPr>
              <a:t>Offenbach</a:t>
            </a:r>
            <a:endParaRPr lang="hr-HR" dirty="0" smtClean="0"/>
          </a:p>
          <a:p>
            <a:pPr marL="502920" indent="-457200">
              <a:buFont typeface="+mj-lt"/>
              <a:buAutoNum type="alphaLcParenR"/>
            </a:pPr>
            <a:r>
              <a:rPr lang="hr-HR" dirty="0" err="1" smtClean="0">
                <a:hlinkClick r:id="rId2" action="ppaction://hlinksldjump"/>
              </a:rPr>
              <a:t>Wolfgang</a:t>
            </a:r>
            <a:r>
              <a:rPr lang="hr-HR" dirty="0" smtClean="0">
                <a:hlinkClick r:id="rId2" action="ppaction://hlinksldjump"/>
              </a:rPr>
              <a:t> </a:t>
            </a:r>
            <a:r>
              <a:rPr lang="hr-HR" dirty="0" err="1" smtClean="0">
                <a:hlinkClick r:id="rId2" action="ppaction://hlinksldjump"/>
              </a:rPr>
              <a:t>Amadeus</a:t>
            </a:r>
            <a:r>
              <a:rPr lang="hr-HR" dirty="0" smtClean="0">
                <a:hlinkClick r:id="rId2" action="ppaction://hlinksldjump"/>
              </a:rPr>
              <a:t> Mozart</a:t>
            </a:r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914400" y="1775482"/>
            <a:ext cx="3514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r-HR" sz="5400" b="1" dirty="0" smtClean="0">
                <a:ln w="50800"/>
                <a:solidFill>
                  <a:srgbClr val="FFFF00"/>
                </a:solidFill>
                <a:latin typeface="Constantia" panose="02030602050306030303" pitchFamily="18" charset="0"/>
              </a:rPr>
              <a:t>10</a:t>
            </a:r>
            <a:r>
              <a:rPr lang="hr-HR" sz="54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. pitanje</a:t>
            </a:r>
            <a:endParaRPr lang="hr-HR" sz="54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78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4000" dirty="0" smtClean="0"/>
              <a:t>Žao nam je, pogriješio/</a:t>
            </a:r>
            <a:r>
              <a:rPr lang="hr-HR" sz="4000" dirty="0" err="1" smtClean="0"/>
              <a:t>la</a:t>
            </a:r>
            <a:r>
              <a:rPr lang="hr-HR" sz="4000" dirty="0" smtClean="0"/>
              <a:t> si.</a:t>
            </a:r>
          </a:p>
          <a:p>
            <a:pPr marL="45720" indent="0">
              <a:buNone/>
            </a:pPr>
            <a:r>
              <a:rPr lang="hr-HR" sz="4000" dirty="0" smtClean="0"/>
              <a:t>Odgovori na </a:t>
            </a:r>
            <a:r>
              <a:rPr lang="hr-HR" sz="4000" dirty="0" err="1" smtClean="0">
                <a:hlinkClick r:id="rId2" action="ppaction://hlinksldjump"/>
              </a:rPr>
              <a:t>podpitanje</a:t>
            </a:r>
            <a:r>
              <a:rPr lang="hr-HR" sz="4000" dirty="0" smtClean="0"/>
              <a:t>.</a:t>
            </a:r>
            <a:endParaRPr lang="hr-HR" sz="4000" dirty="0"/>
          </a:p>
        </p:txBody>
      </p:sp>
      <p:sp>
        <p:nvSpPr>
          <p:cNvPr id="4" name="Pravokutnik 3"/>
          <p:cNvSpPr/>
          <p:nvPr/>
        </p:nvSpPr>
        <p:spPr>
          <a:xfrm>
            <a:off x="827584" y="1249254"/>
            <a:ext cx="62109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NETOČNO!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30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Odgovor je bio b) </a:t>
            </a:r>
            <a:r>
              <a:rPr lang="hr-HR" dirty="0" err="1" smtClean="0"/>
              <a:t>Jacques</a:t>
            </a:r>
            <a:r>
              <a:rPr lang="hr-HR" dirty="0" smtClean="0"/>
              <a:t> </a:t>
            </a:r>
            <a:r>
              <a:rPr lang="hr-HR" dirty="0" err="1" smtClean="0"/>
              <a:t>Offenbach</a:t>
            </a:r>
            <a:r>
              <a:rPr lang="hr-HR" dirty="0" smtClean="0"/>
              <a:t>. Kako se zvao popularan zabranjen ples iz te operete?</a:t>
            </a:r>
          </a:p>
          <a:p>
            <a:pPr marL="502920" indent="-457200">
              <a:buFont typeface="+mj-lt"/>
              <a:buAutoNum type="alphaLcParenR"/>
            </a:pPr>
            <a:r>
              <a:rPr lang="hr-HR" dirty="0" err="1" smtClean="0">
                <a:hlinkClick r:id="rId2" action="ppaction://hlinksldjump"/>
              </a:rPr>
              <a:t>Can</a:t>
            </a:r>
            <a:r>
              <a:rPr lang="hr-HR" dirty="0">
                <a:hlinkClick r:id="rId2" action="ppaction://hlinksldjump"/>
              </a:rPr>
              <a:t>-</a:t>
            </a:r>
            <a:r>
              <a:rPr lang="hr-HR" dirty="0" err="1" smtClean="0">
                <a:hlinkClick r:id="rId2" action="ppaction://hlinksldjump"/>
              </a:rPr>
              <a:t>can</a:t>
            </a:r>
            <a:endParaRPr lang="hr-HR" dirty="0" smtClean="0"/>
          </a:p>
          <a:p>
            <a:pPr marL="502920" indent="-457200">
              <a:buFont typeface="+mj-lt"/>
              <a:buAutoNum type="alphaLcParenR"/>
            </a:pPr>
            <a:r>
              <a:rPr lang="hr-HR" dirty="0" err="1" smtClean="0">
                <a:hlinkClick r:id="rId3" action="ppaction://hlinksldjump"/>
              </a:rPr>
              <a:t>Charleston</a:t>
            </a:r>
            <a:endParaRPr lang="hr-HR" dirty="0" smtClean="0"/>
          </a:p>
          <a:p>
            <a:pPr marL="502920" indent="-457200">
              <a:buFont typeface="+mj-lt"/>
              <a:buAutoNum type="alphaLcParenR"/>
            </a:pPr>
            <a:r>
              <a:rPr lang="hr-HR" dirty="0" err="1" smtClean="0">
                <a:hlinkClick r:id="rId3" action="ppaction://hlinksldjump"/>
              </a:rPr>
              <a:t>Cha</a:t>
            </a:r>
            <a:r>
              <a:rPr lang="hr-HR" dirty="0" smtClean="0">
                <a:hlinkClick r:id="rId3" action="ppaction://hlinksldjump"/>
              </a:rPr>
              <a:t>-</a:t>
            </a:r>
            <a:r>
              <a:rPr lang="hr-HR" dirty="0" err="1" smtClean="0">
                <a:hlinkClick r:id="rId3" action="ppaction://hlinksldjump"/>
              </a:rPr>
              <a:t>cha</a:t>
            </a:r>
            <a:r>
              <a:rPr lang="hr-HR" dirty="0">
                <a:hlinkClick r:id="rId3" action="ppaction://hlinksldjump"/>
              </a:rPr>
              <a:t>-</a:t>
            </a:r>
            <a:r>
              <a:rPr lang="hr-HR" dirty="0" err="1" smtClean="0">
                <a:hlinkClick r:id="rId3" action="ppaction://hlinksldjump"/>
              </a:rPr>
              <a:t>cha</a:t>
            </a:r>
            <a:r>
              <a:rPr lang="hr-HR" dirty="0" smtClean="0">
                <a:hlinkClick r:id="rId3" action="ppaction://hlinksldjump"/>
              </a:rPr>
              <a:t>  </a:t>
            </a:r>
            <a:r>
              <a:rPr lang="hr-HR" dirty="0" smtClean="0"/>
              <a:t> </a:t>
            </a:r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r-HR" sz="5400" b="1" dirty="0" err="1" smtClean="0">
                <a:ln w="50800"/>
                <a:solidFill>
                  <a:srgbClr val="FFFF00"/>
                </a:solidFill>
                <a:latin typeface="Constantia" panose="02030602050306030303" pitchFamily="18" charset="0"/>
              </a:rPr>
              <a:t>pod</a:t>
            </a:r>
            <a:r>
              <a:rPr lang="hr-HR" sz="5400" b="1" cap="none" spc="0" dirty="0" err="1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pitanje</a:t>
            </a:r>
            <a:endParaRPr lang="hr-HR" sz="54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20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Točan odgovor je bio b) </a:t>
            </a:r>
            <a:r>
              <a:rPr lang="hr-HR" dirty="0" err="1" smtClean="0"/>
              <a:t>Eurovision</a:t>
            </a:r>
            <a:r>
              <a:rPr lang="hr-HR" dirty="0" smtClean="0"/>
              <a:t> Song </a:t>
            </a:r>
            <a:r>
              <a:rPr lang="hr-HR" dirty="0" err="1" smtClean="0"/>
              <a:t>Contest</a:t>
            </a:r>
            <a:r>
              <a:rPr lang="hr-HR" dirty="0" smtClean="0"/>
              <a:t>. S kojom pjesmom je grupa ABBA pobijedila na tom natjecanju?</a:t>
            </a:r>
          </a:p>
          <a:p>
            <a:pPr marL="502920" indent="-457200">
              <a:buFont typeface="+mj-lt"/>
              <a:buAutoNum type="alphaLcParenR"/>
            </a:pPr>
            <a:r>
              <a:rPr lang="hr-HR" dirty="0" err="1" smtClean="0">
                <a:hlinkClick r:id="rId2" action="ppaction://hlinksldjump"/>
              </a:rPr>
              <a:t>Waterloo</a:t>
            </a:r>
            <a:endParaRPr lang="hr-HR" dirty="0" smtClean="0"/>
          </a:p>
          <a:p>
            <a:pPr marL="502920" indent="-457200">
              <a:buFont typeface="+mj-lt"/>
              <a:buAutoNum type="alphaLcParenR"/>
            </a:pPr>
            <a:r>
              <a:rPr lang="hr-HR" dirty="0" err="1" smtClean="0">
                <a:hlinkClick r:id="rId3" action="ppaction://hlinksldjump"/>
              </a:rPr>
              <a:t>Mamma</a:t>
            </a:r>
            <a:r>
              <a:rPr lang="hr-HR" dirty="0" smtClean="0">
                <a:hlinkClick r:id="rId3" action="ppaction://hlinksldjump"/>
              </a:rPr>
              <a:t> </a:t>
            </a:r>
            <a:r>
              <a:rPr lang="hr-HR" dirty="0" err="1" smtClean="0">
                <a:hlinkClick r:id="rId3" action="ppaction://hlinksldjump"/>
              </a:rPr>
              <a:t>Mia</a:t>
            </a:r>
            <a:endParaRPr lang="hr-HR" dirty="0" smtClean="0"/>
          </a:p>
          <a:p>
            <a:pPr marL="502920" indent="-457200">
              <a:buFont typeface="+mj-lt"/>
              <a:buAutoNum type="alphaLcParenR"/>
            </a:pPr>
            <a:r>
              <a:rPr lang="hr-HR" dirty="0" smtClean="0">
                <a:hlinkClick r:id="rId3" action="ppaction://hlinksldjump"/>
              </a:rPr>
              <a:t>I </a:t>
            </a:r>
            <a:r>
              <a:rPr lang="hr-HR" dirty="0" err="1" smtClean="0">
                <a:hlinkClick r:id="rId3" action="ppaction://hlinksldjump"/>
              </a:rPr>
              <a:t>Have</a:t>
            </a:r>
            <a:r>
              <a:rPr lang="hr-HR" dirty="0" smtClean="0">
                <a:hlinkClick r:id="rId3" action="ppaction://hlinksldjump"/>
              </a:rPr>
              <a:t> A </a:t>
            </a:r>
            <a:r>
              <a:rPr lang="hr-HR" dirty="0" err="1" smtClean="0">
                <a:hlinkClick r:id="rId3" action="ppaction://hlinksldjump"/>
              </a:rPr>
              <a:t>Dream</a:t>
            </a:r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914400" y="1775482"/>
            <a:ext cx="3776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r-HR" sz="5400" b="1" dirty="0" err="1" smtClean="0">
                <a:ln w="50800"/>
                <a:solidFill>
                  <a:srgbClr val="FFFF00"/>
                </a:solidFill>
                <a:latin typeface="Constantia" panose="02030602050306030303" pitchFamily="18" charset="0"/>
              </a:rPr>
              <a:t>pod</a:t>
            </a:r>
            <a:r>
              <a:rPr lang="hr-HR" sz="5400" b="1" cap="none" spc="0" dirty="0" err="1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pitanje</a:t>
            </a:r>
            <a:endParaRPr lang="hr-HR" sz="54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95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0576" y="3003342"/>
            <a:ext cx="7315200" cy="3539527"/>
          </a:xfrm>
        </p:spPr>
        <p:txBody>
          <a:bodyPr/>
          <a:lstStyle/>
          <a:p>
            <a:pPr marL="45720" indent="0">
              <a:buNone/>
            </a:pPr>
            <a:r>
              <a:rPr lang="hr-HR" sz="4000" dirty="0" smtClean="0">
                <a:hlinkClick r:id="rId2" action="ppaction://hlinksldjump"/>
              </a:rPr>
              <a:t>Dalje.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425640" y="1556792"/>
            <a:ext cx="46784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0576" y="3003342"/>
            <a:ext cx="7315200" cy="353952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4000" dirty="0" smtClean="0">
                <a:hlinkClick r:id="rId2" action="ppaction://hlinksldjump"/>
              </a:rPr>
              <a:t>Dalje.</a:t>
            </a:r>
            <a:endParaRPr lang="hr-HR" sz="4000" dirty="0"/>
          </a:p>
        </p:txBody>
      </p:sp>
      <p:sp>
        <p:nvSpPr>
          <p:cNvPr id="4" name="Pravokutnik 3"/>
          <p:cNvSpPr/>
          <p:nvPr/>
        </p:nvSpPr>
        <p:spPr>
          <a:xfrm>
            <a:off x="179512" y="1556792"/>
            <a:ext cx="62109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dirty="0" smtClean="0">
                <a:ln w="50800"/>
                <a:solidFill>
                  <a:srgbClr val="FFFF00"/>
                </a:solidFill>
                <a:latin typeface="Constantia" panose="02030602050306030303" pitchFamily="18" charset="0"/>
              </a:rPr>
              <a:t>NE</a:t>
            </a:r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44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hr-HR" sz="9800" b="1" dirty="0" smtClean="0">
                <a:ln w="50800"/>
                <a:solidFill>
                  <a:srgbClr val="FFFF00"/>
                </a:solidFill>
                <a:latin typeface="Constantia" panose="02030602050306030303" pitchFamily="18" charset="0"/>
              </a:rPr>
              <a:t>ČESTITAMO!</a:t>
            </a:r>
            <a:r>
              <a:rPr lang="hr-HR" b="1" dirty="0">
                <a:ln w="50800"/>
                <a:solidFill>
                  <a:srgbClr val="FFFF00"/>
                </a:solidFill>
                <a:latin typeface="Constantia" panose="02030602050306030303" pitchFamily="18" charset="0"/>
              </a:rPr>
              <a:t/>
            </a:r>
            <a:br>
              <a:rPr lang="hr-HR" b="1" dirty="0">
                <a:ln w="50800"/>
                <a:solidFill>
                  <a:srgbClr val="FFFF00"/>
                </a:solidFill>
                <a:latin typeface="Constantia" panose="02030602050306030303" pitchFamily="18" charset="0"/>
              </a:rPr>
            </a:b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1700807"/>
            <a:ext cx="7315200" cy="4968553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hr-HR" sz="3600" dirty="0" smtClean="0"/>
              <a:t>Došli ste do kraja kviza! </a:t>
            </a:r>
          </a:p>
          <a:p>
            <a:pPr marL="45720" indent="0">
              <a:buNone/>
            </a:pPr>
            <a:endParaRPr lang="hr-HR" sz="3600" dirty="0"/>
          </a:p>
          <a:p>
            <a:pPr marL="45720" indent="0">
              <a:buNone/>
            </a:pPr>
            <a:endParaRPr lang="hr-HR" sz="3600" dirty="0" smtClean="0"/>
          </a:p>
          <a:p>
            <a:pPr marL="45720" indent="0">
              <a:buNone/>
            </a:pPr>
            <a:endParaRPr lang="hr-HR" sz="3600" dirty="0"/>
          </a:p>
          <a:p>
            <a:pPr marL="45720" indent="0">
              <a:buNone/>
            </a:pPr>
            <a:endParaRPr lang="hr-HR" sz="3600" dirty="0" smtClean="0"/>
          </a:p>
          <a:p>
            <a:pPr marL="45720" indent="0">
              <a:buNone/>
            </a:pPr>
            <a:endParaRPr lang="hr-HR" sz="3600" dirty="0" smtClean="0"/>
          </a:p>
          <a:p>
            <a:pPr marL="45720" indent="0">
              <a:buNone/>
            </a:pPr>
            <a:r>
              <a:rPr lang="hr-HR" sz="3200" dirty="0" smtClean="0"/>
              <a:t>Želite li ponovno odigrati kviz, kliknite </a:t>
            </a:r>
            <a:r>
              <a:rPr lang="hr-HR" sz="3200" dirty="0" smtClean="0">
                <a:hlinkClick r:id="" action="ppaction://hlinkshowjump?jump=firstslide"/>
              </a:rPr>
              <a:t>ovdje</a:t>
            </a:r>
            <a:r>
              <a:rPr lang="hr-HR" sz="3200" dirty="0" smtClean="0"/>
              <a:t>.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068" y="2300033"/>
            <a:ext cx="5328592" cy="2994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5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30576" y="3003342"/>
            <a:ext cx="7315200" cy="3539527"/>
          </a:xfrm>
        </p:spPr>
        <p:txBody>
          <a:bodyPr/>
          <a:lstStyle/>
          <a:p>
            <a:pPr marL="45720" indent="0">
              <a:buNone/>
            </a:pPr>
            <a:r>
              <a:rPr lang="hr-HR" dirty="0" smtClean="0"/>
              <a:t> </a:t>
            </a:r>
            <a:r>
              <a:rPr lang="hr-HR" sz="4000" dirty="0" smtClean="0"/>
              <a:t>Bravo, </a:t>
            </a:r>
            <a:r>
              <a:rPr lang="hr-HR" sz="4000" dirty="0" smtClean="0">
                <a:hlinkClick r:id="rId2" action="ppaction://hlinksldjump"/>
              </a:rPr>
              <a:t>nastavi dalje</a:t>
            </a:r>
            <a:r>
              <a:rPr lang="hr-HR" sz="4000" dirty="0" smtClean="0"/>
              <a:t>.</a:t>
            </a:r>
            <a:endParaRPr lang="hr-HR" dirty="0"/>
          </a:p>
        </p:txBody>
      </p:sp>
      <p:sp>
        <p:nvSpPr>
          <p:cNvPr id="4" name="Pravokutnik 3"/>
          <p:cNvSpPr/>
          <p:nvPr/>
        </p:nvSpPr>
        <p:spPr>
          <a:xfrm>
            <a:off x="425640" y="1556792"/>
            <a:ext cx="46784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4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hr-HR" sz="4000" dirty="0" smtClean="0"/>
              <a:t>Žao nam je.</a:t>
            </a:r>
          </a:p>
          <a:p>
            <a:pPr marL="45720" indent="0">
              <a:buNone/>
            </a:pPr>
            <a:endParaRPr lang="hr-HR" sz="4000" dirty="0"/>
          </a:p>
          <a:p>
            <a:pPr marL="45720" indent="0">
              <a:buNone/>
            </a:pPr>
            <a:r>
              <a:rPr lang="hr-HR" sz="4000" dirty="0" smtClean="0">
                <a:hlinkClick r:id="rId2" action="ppaction://hlinksldjump"/>
              </a:rPr>
              <a:t>Nastavite dalje</a:t>
            </a:r>
            <a:r>
              <a:rPr lang="hr-HR" sz="4000" dirty="0" smtClean="0"/>
              <a:t>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827584" y="1249254"/>
            <a:ext cx="6210932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hr-HR" sz="88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NETOČNO!</a:t>
            </a:r>
            <a:endParaRPr lang="hr-HR" sz="88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Koliko </a:t>
            </a:r>
            <a:r>
              <a:rPr lang="hr-HR" sz="2400" dirty="0" err="1" smtClean="0"/>
              <a:t>Grammyja</a:t>
            </a:r>
            <a:r>
              <a:rPr lang="hr-HR" sz="2400" dirty="0" smtClean="0"/>
              <a:t> je osvojila Adele?</a:t>
            </a:r>
          </a:p>
          <a:p>
            <a:pPr marL="502920" indent="-457200">
              <a:buFont typeface="+mj-lt"/>
              <a:buAutoNum type="alphaLcParenR"/>
            </a:pPr>
            <a:r>
              <a:rPr lang="hr-HR" sz="2400" dirty="0" smtClean="0">
                <a:hlinkClick r:id="rId2" action="ppaction://hlinksldjump"/>
              </a:rPr>
              <a:t>10</a:t>
            </a:r>
            <a:endParaRPr lang="hr-HR" sz="2400" dirty="0" smtClean="0"/>
          </a:p>
          <a:p>
            <a:pPr marL="502920" indent="-457200">
              <a:buFont typeface="+mj-lt"/>
              <a:buAutoNum type="alphaLcParenR"/>
            </a:pPr>
            <a:r>
              <a:rPr lang="hr-HR" sz="2400" dirty="0" smtClean="0">
                <a:hlinkClick r:id="rId3" action="ppaction://hlinksldjump"/>
              </a:rPr>
              <a:t>12</a:t>
            </a:r>
            <a:endParaRPr lang="hr-HR" sz="2400" dirty="0" smtClean="0"/>
          </a:p>
          <a:p>
            <a:pPr marL="502920" indent="-457200">
              <a:buFont typeface="+mj-lt"/>
              <a:buAutoNum type="alphaLcParenR"/>
            </a:pPr>
            <a:r>
              <a:rPr lang="hr-HR" sz="2400" dirty="0" smtClean="0">
                <a:hlinkClick r:id="rId3" action="ppaction://hlinksldjump"/>
              </a:rPr>
              <a:t>34</a:t>
            </a:r>
            <a:endParaRPr lang="hr-HR" sz="2400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914400" y="1775482"/>
            <a:ext cx="31974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hr-HR" sz="5400" b="1" dirty="0">
                <a:ln w="50800"/>
                <a:solidFill>
                  <a:srgbClr val="FFFF00"/>
                </a:solidFill>
                <a:latin typeface="Constantia" panose="02030602050306030303" pitchFamily="18" charset="0"/>
              </a:rPr>
              <a:t>2</a:t>
            </a:r>
            <a:r>
              <a:rPr lang="hr-HR" sz="5400" b="1" cap="none" spc="0" dirty="0" smtClean="0">
                <a:ln w="50800"/>
                <a:solidFill>
                  <a:srgbClr val="FFFF00"/>
                </a:solidFill>
                <a:effectLst/>
                <a:latin typeface="Constantia" panose="02030602050306030303" pitchFamily="18" charset="0"/>
              </a:rPr>
              <a:t>. pitanje</a:t>
            </a:r>
            <a:endParaRPr lang="hr-HR" sz="5400" b="1" cap="none" spc="0" dirty="0">
              <a:ln w="50800"/>
              <a:solidFill>
                <a:srgbClr val="FFFF00"/>
              </a:solidFill>
              <a:effectLst/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5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ktiva">
  <a:themeElements>
    <a:clrScheme name="Apotekarsk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 klasičn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248</TotalTime>
  <Words>801</Words>
  <Application>Microsoft Office PowerPoint</Application>
  <PresentationFormat>Prikaz na zaslonu (4:3)</PresentationFormat>
  <Paragraphs>221</Paragraphs>
  <Slides>62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62</vt:i4>
      </vt:variant>
    </vt:vector>
  </HeadingPairs>
  <TitlesOfParts>
    <vt:vector size="63" baseType="lpstr">
      <vt:lpstr>Perspektiva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podpitanje</vt:lpstr>
      <vt:lpstr>PowerPointova prezentacija</vt:lpstr>
      <vt:lpstr>PowerPointova prezentacija</vt:lpstr>
      <vt:lpstr>2. pitanje</vt:lpstr>
      <vt:lpstr>PowerPointova prezentacija</vt:lpstr>
      <vt:lpstr>PowerPointova prezentacija</vt:lpstr>
      <vt:lpstr>podpitanje</vt:lpstr>
      <vt:lpstr>PowerPointova prezentacija</vt:lpstr>
      <vt:lpstr>PowerPointova prezentacija</vt:lpstr>
      <vt:lpstr>3. pitanje</vt:lpstr>
      <vt:lpstr>PowerPointova prezentacija</vt:lpstr>
      <vt:lpstr>PowerPointova prezentacija</vt:lpstr>
      <vt:lpstr>podpitanje</vt:lpstr>
      <vt:lpstr>PowerPointova prezentacija</vt:lpstr>
      <vt:lpstr>PowerPointova prezentacija</vt:lpstr>
      <vt:lpstr>4. pitanje</vt:lpstr>
      <vt:lpstr>PowerPointova prezentacija</vt:lpstr>
      <vt:lpstr>PowerPointova prezentacija</vt:lpstr>
      <vt:lpstr>podpitanje</vt:lpstr>
      <vt:lpstr>PowerPointova prezentacija</vt:lpstr>
      <vt:lpstr>PowerPointova prezentacija</vt:lpstr>
      <vt:lpstr>5. pitanje</vt:lpstr>
      <vt:lpstr>PowerPointova prezentacija</vt:lpstr>
      <vt:lpstr>PowerPointova prezentacija</vt:lpstr>
      <vt:lpstr>podpitanje</vt:lpstr>
      <vt:lpstr>PowerPointova prezentacija</vt:lpstr>
      <vt:lpstr>PowerPointova prezentacija</vt:lpstr>
      <vt:lpstr>6. pitanje</vt:lpstr>
      <vt:lpstr>PowerPointova prezentacija</vt:lpstr>
      <vt:lpstr>PowerPointova prezentacija</vt:lpstr>
      <vt:lpstr>podpitanje</vt:lpstr>
      <vt:lpstr>PowerPointova prezentacija</vt:lpstr>
      <vt:lpstr>PowerPointova prezentacija</vt:lpstr>
      <vt:lpstr>7. pitanje</vt:lpstr>
      <vt:lpstr>PowerPointova prezentacija</vt:lpstr>
      <vt:lpstr>PowerPointova prezentacija</vt:lpstr>
      <vt:lpstr>podpitanje</vt:lpstr>
      <vt:lpstr>PowerPointova prezentacija</vt:lpstr>
      <vt:lpstr>PowerPointova prezentacija</vt:lpstr>
      <vt:lpstr>8. pitanje</vt:lpstr>
      <vt:lpstr>PowerPointova prezentacija</vt:lpstr>
      <vt:lpstr>PowerPointova prezentacija</vt:lpstr>
      <vt:lpstr>podpitanje</vt:lpstr>
      <vt:lpstr>PowerPointova prezentacija</vt:lpstr>
      <vt:lpstr>PowerPointova prezentacija</vt:lpstr>
      <vt:lpstr>9. pitanje</vt:lpstr>
      <vt:lpstr>PowerPointova prezentacija</vt:lpstr>
      <vt:lpstr>PowerPointova prezentacija</vt:lpstr>
      <vt:lpstr>podpitanje</vt:lpstr>
      <vt:lpstr>PowerPointova prezentacija</vt:lpstr>
      <vt:lpstr>PowerPointova prezentacija</vt:lpstr>
      <vt:lpstr>10. pitanje</vt:lpstr>
      <vt:lpstr>PowerPointova prezentacija</vt:lpstr>
      <vt:lpstr>podpitanje</vt:lpstr>
      <vt:lpstr>PowerPointova prezentacija</vt:lpstr>
      <vt:lpstr>PowerPointova prezentacija</vt:lpstr>
      <vt:lpstr>ČESTITAMO!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Karla</dc:creator>
  <cp:lastModifiedBy>Karla</cp:lastModifiedBy>
  <cp:revision>19</cp:revision>
  <dcterms:created xsi:type="dcterms:W3CDTF">2017-02-26T14:43:00Z</dcterms:created>
  <dcterms:modified xsi:type="dcterms:W3CDTF">2017-02-26T20:48:56Z</dcterms:modified>
</cp:coreProperties>
</file>