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5" r:id="rId4"/>
    <p:sldId id="266" r:id="rId5"/>
    <p:sldId id="267" r:id="rId6"/>
    <p:sldId id="268" r:id="rId7"/>
    <p:sldId id="271" r:id="rId8"/>
    <p:sldId id="269" r:id="rId9"/>
    <p:sldId id="270" r:id="rId10"/>
    <p:sldId id="272" r:id="rId11"/>
    <p:sldId id="261" r:id="rId12"/>
    <p:sldId id="273" r:id="rId13"/>
    <p:sldId id="274" r:id="rId14"/>
    <p:sldId id="275" r:id="rId15"/>
    <p:sldId id="276" r:id="rId16"/>
    <p:sldId id="277" r:id="rId17"/>
    <p:sldId id="279" r:id="rId18"/>
    <p:sldId id="280" r:id="rId19"/>
    <p:sldId id="262" r:id="rId20"/>
    <p:sldId id="281" r:id="rId21"/>
    <p:sldId id="282" r:id="rId22"/>
    <p:sldId id="283" r:id="rId23"/>
    <p:sldId id="278" r:id="rId24"/>
    <p:sldId id="284" r:id="rId25"/>
    <p:sldId id="286" r:id="rId26"/>
    <p:sldId id="285" r:id="rId27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CF2A6"/>
    <a:srgbClr val="CDC8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39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r-HR" smtClean="0"/>
              <a:t>Kliknite da biste uredili stil podnaslova matrice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0160B-C677-4D3D-AD7A-B752359FECA6}" type="datetimeFigureOut">
              <a:rPr lang="hr-HR" smtClean="0"/>
              <a:pPr/>
              <a:t>18.3.2014.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C0CD19-E1E4-4276-89B9-F8FFED10A869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0160B-C677-4D3D-AD7A-B752359FECA6}" type="datetimeFigureOut">
              <a:rPr lang="hr-HR" smtClean="0"/>
              <a:pPr/>
              <a:t>18.3.2014.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C0CD19-E1E4-4276-89B9-F8FFED10A869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0160B-C677-4D3D-AD7A-B752359FECA6}" type="datetimeFigureOut">
              <a:rPr lang="hr-HR" smtClean="0"/>
              <a:pPr/>
              <a:t>18.3.2014.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C0CD19-E1E4-4276-89B9-F8FFED10A869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0160B-C677-4D3D-AD7A-B752359FECA6}" type="datetimeFigureOut">
              <a:rPr lang="hr-HR" smtClean="0"/>
              <a:pPr/>
              <a:t>18.3.2014.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C0CD19-E1E4-4276-89B9-F8FFED10A869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0160B-C677-4D3D-AD7A-B752359FECA6}" type="datetimeFigureOut">
              <a:rPr lang="hr-HR" smtClean="0"/>
              <a:pPr/>
              <a:t>18.3.2014.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C0CD19-E1E4-4276-89B9-F8FFED10A869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0160B-C677-4D3D-AD7A-B752359FECA6}" type="datetimeFigureOut">
              <a:rPr lang="hr-HR" smtClean="0"/>
              <a:pPr/>
              <a:t>18.3.2014.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C0CD19-E1E4-4276-89B9-F8FFED10A869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0160B-C677-4D3D-AD7A-B752359FECA6}" type="datetimeFigureOut">
              <a:rPr lang="hr-HR" smtClean="0"/>
              <a:pPr/>
              <a:t>18.3.2014.</a:t>
            </a:fld>
            <a:endParaRPr lang="hr-HR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C0CD19-E1E4-4276-89B9-F8FFED10A869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0160B-C677-4D3D-AD7A-B752359FECA6}" type="datetimeFigureOut">
              <a:rPr lang="hr-HR" smtClean="0"/>
              <a:pPr/>
              <a:t>18.3.2014.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C0CD19-E1E4-4276-89B9-F8FFED10A869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0160B-C677-4D3D-AD7A-B752359FECA6}" type="datetimeFigureOut">
              <a:rPr lang="hr-HR" smtClean="0"/>
              <a:pPr/>
              <a:t>18.3.2014.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C0CD19-E1E4-4276-89B9-F8FFED10A869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0160B-C677-4D3D-AD7A-B752359FECA6}" type="datetimeFigureOut">
              <a:rPr lang="hr-HR" smtClean="0"/>
              <a:pPr/>
              <a:t>18.3.2014.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C0CD19-E1E4-4276-89B9-F8FFED10A869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0160B-C677-4D3D-AD7A-B752359FECA6}" type="datetimeFigureOut">
              <a:rPr lang="hr-HR" smtClean="0"/>
              <a:pPr/>
              <a:t>18.3.2014.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C0CD19-E1E4-4276-89B9-F8FFED10A869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20160B-C677-4D3D-AD7A-B752359FECA6}" type="datetimeFigureOut">
              <a:rPr lang="hr-HR" smtClean="0"/>
              <a:pPr/>
              <a:t>18.3.2014.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C0CD19-E1E4-4276-89B9-F8FFED10A869}" type="slidenum">
              <a:rPr lang="hr-HR" smtClean="0"/>
              <a:pPr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C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jpeg"/><Relationship Id="rId4" Type="http://schemas.openxmlformats.org/officeDocument/2006/relationships/image" Target="../media/image2.gi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jpeg"/><Relationship Id="rId4" Type="http://schemas.openxmlformats.org/officeDocument/2006/relationships/image" Target="../media/image2.gif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jpeg"/><Relationship Id="rId4" Type="http://schemas.openxmlformats.org/officeDocument/2006/relationships/image" Target="../media/image2.gif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gif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lika 3" descr="preuzmi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Pravokutnik 5"/>
          <p:cNvSpPr/>
          <p:nvPr/>
        </p:nvSpPr>
        <p:spPr>
          <a:xfrm>
            <a:off x="1619672" y="1556792"/>
            <a:ext cx="6060617" cy="3889994"/>
          </a:xfrm>
          <a:prstGeom prst="rect">
            <a:avLst/>
          </a:prstGeom>
          <a:noFill/>
        </p:spPr>
        <p:txBody>
          <a:bodyPr wrap="square" lIns="91440" tIns="45720" rIns="91440" bIns="45720">
            <a:prstTxWarp prst="textArchUp">
              <a:avLst/>
            </a:prstTxWarp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hr-HR" sz="8000" b="1" cap="none" spc="50" dirty="0" smtClean="0">
                <a:ln w="11430">
                  <a:solidFill>
                    <a:schemeClr val="tx1"/>
                  </a:solidFill>
                </a:ln>
                <a:solidFill>
                  <a:srgbClr val="FCF2A6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roadway" pitchFamily="82" charset="0"/>
              </a:rPr>
              <a:t>SPUŽVA BOB</a:t>
            </a:r>
            <a:endParaRPr lang="hr-HR" sz="8000" b="1" cap="none" spc="50" dirty="0">
              <a:ln w="11430">
                <a:solidFill>
                  <a:schemeClr val="tx1"/>
                </a:solidFill>
              </a:ln>
              <a:solidFill>
                <a:srgbClr val="FCF2A6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Broadway" pitchFamily="82" charset="0"/>
            </a:endParaRPr>
          </a:p>
        </p:txBody>
      </p:sp>
      <p:sp>
        <p:nvSpPr>
          <p:cNvPr id="7" name="Elipsa 6"/>
          <p:cNvSpPr/>
          <p:nvPr/>
        </p:nvSpPr>
        <p:spPr>
          <a:xfrm>
            <a:off x="0" y="0"/>
            <a:ext cx="1691680" cy="1412776"/>
          </a:xfrm>
          <a:prstGeom prst="ellipse">
            <a:avLst/>
          </a:prstGeom>
          <a:solidFill>
            <a:srgbClr val="CDC800"/>
          </a:solidFill>
          <a:ln>
            <a:solidFill>
              <a:srgbClr val="CDC8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dirty="0">
              <a:solidFill>
                <a:srgbClr val="FCF2A6"/>
              </a:solidFill>
            </a:endParaRPr>
          </a:p>
        </p:txBody>
      </p:sp>
      <p:sp>
        <p:nvSpPr>
          <p:cNvPr id="8" name="Elipsa 7"/>
          <p:cNvSpPr/>
          <p:nvPr/>
        </p:nvSpPr>
        <p:spPr>
          <a:xfrm>
            <a:off x="6372200" y="4365104"/>
            <a:ext cx="1440160" cy="1944216"/>
          </a:xfrm>
          <a:prstGeom prst="ellipse">
            <a:avLst/>
          </a:prstGeom>
          <a:solidFill>
            <a:srgbClr val="CDC800"/>
          </a:solidFill>
          <a:ln>
            <a:solidFill>
              <a:srgbClr val="CDC8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dirty="0">
              <a:solidFill>
                <a:srgbClr val="FCF2A6"/>
              </a:solidFill>
            </a:endParaRPr>
          </a:p>
        </p:txBody>
      </p:sp>
      <p:sp>
        <p:nvSpPr>
          <p:cNvPr id="9" name="Elipsa 8"/>
          <p:cNvSpPr/>
          <p:nvPr/>
        </p:nvSpPr>
        <p:spPr>
          <a:xfrm>
            <a:off x="7596336" y="0"/>
            <a:ext cx="1547664" cy="1484784"/>
          </a:xfrm>
          <a:prstGeom prst="ellipse">
            <a:avLst/>
          </a:prstGeom>
          <a:solidFill>
            <a:srgbClr val="CDC800"/>
          </a:solidFill>
          <a:ln>
            <a:solidFill>
              <a:srgbClr val="CDC8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dirty="0">
              <a:solidFill>
                <a:srgbClr val="FCF2A6"/>
              </a:solidFill>
            </a:endParaRPr>
          </a:p>
        </p:txBody>
      </p:sp>
      <p:sp>
        <p:nvSpPr>
          <p:cNvPr id="10" name="Elipsa 9"/>
          <p:cNvSpPr/>
          <p:nvPr/>
        </p:nvSpPr>
        <p:spPr>
          <a:xfrm>
            <a:off x="539552" y="3861048"/>
            <a:ext cx="1152128" cy="1080120"/>
          </a:xfrm>
          <a:prstGeom prst="ellipse">
            <a:avLst/>
          </a:prstGeom>
          <a:solidFill>
            <a:srgbClr val="CDC800"/>
          </a:solidFill>
          <a:ln>
            <a:solidFill>
              <a:srgbClr val="CDC8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dirty="0">
              <a:solidFill>
                <a:srgbClr val="FCF2A6"/>
              </a:solidFill>
            </a:endParaRPr>
          </a:p>
        </p:txBody>
      </p:sp>
      <p:sp>
        <p:nvSpPr>
          <p:cNvPr id="11" name="Elipsa 10"/>
          <p:cNvSpPr/>
          <p:nvPr/>
        </p:nvSpPr>
        <p:spPr>
          <a:xfrm>
            <a:off x="2483768" y="4913784"/>
            <a:ext cx="2088232" cy="1944216"/>
          </a:xfrm>
          <a:prstGeom prst="ellipse">
            <a:avLst/>
          </a:prstGeom>
          <a:solidFill>
            <a:srgbClr val="CDC800"/>
          </a:solidFill>
          <a:ln>
            <a:solidFill>
              <a:srgbClr val="CDC8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dirty="0">
              <a:solidFill>
                <a:srgbClr val="FCF2A6"/>
              </a:solidFill>
            </a:endParaRPr>
          </a:p>
        </p:txBody>
      </p:sp>
      <p:sp>
        <p:nvSpPr>
          <p:cNvPr id="12" name="Elipsa 11"/>
          <p:cNvSpPr/>
          <p:nvPr/>
        </p:nvSpPr>
        <p:spPr>
          <a:xfrm>
            <a:off x="3491880" y="1844824"/>
            <a:ext cx="2088232" cy="1944216"/>
          </a:xfrm>
          <a:prstGeom prst="ellipse">
            <a:avLst/>
          </a:prstGeom>
          <a:solidFill>
            <a:srgbClr val="CDC800"/>
          </a:solidFill>
          <a:ln>
            <a:solidFill>
              <a:srgbClr val="CDC8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dirty="0">
              <a:solidFill>
                <a:srgbClr val="FCF2A6"/>
              </a:solidFill>
            </a:endParaRPr>
          </a:p>
        </p:txBody>
      </p:sp>
      <p:pic>
        <p:nvPicPr>
          <p:cNvPr id="13" name="Slika 12" descr="spuzvabob3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275856" y="2636912"/>
            <a:ext cx="3124040" cy="324900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zervirano mjesto sadržaja 3" descr="images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</p:spPr>
      </p:pic>
      <p:pic>
        <p:nvPicPr>
          <p:cNvPr id="5" name="Slika 4" descr="spuzvabob3 (1)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43608" y="4005064"/>
            <a:ext cx="941090" cy="978734"/>
          </a:xfrm>
          <a:prstGeom prst="rect">
            <a:avLst/>
          </a:prstGeom>
        </p:spPr>
      </p:pic>
      <p:sp>
        <p:nvSpPr>
          <p:cNvPr id="15" name="TekstniOkvir 14"/>
          <p:cNvSpPr txBox="1"/>
          <p:nvPr/>
        </p:nvSpPr>
        <p:spPr>
          <a:xfrm>
            <a:off x="1043608" y="2276872"/>
            <a:ext cx="1872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hr-HR" dirty="0"/>
          </a:p>
        </p:txBody>
      </p:sp>
      <p:sp>
        <p:nvSpPr>
          <p:cNvPr id="14" name="Elipsasti oblačić 13"/>
          <p:cNvSpPr/>
          <p:nvPr/>
        </p:nvSpPr>
        <p:spPr>
          <a:xfrm>
            <a:off x="1763688" y="3068960"/>
            <a:ext cx="1296144" cy="864096"/>
          </a:xfrm>
          <a:prstGeom prst="wedgeEllipseCallou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6" name="TekstniOkvir 15"/>
          <p:cNvSpPr txBox="1"/>
          <p:nvPr/>
        </p:nvSpPr>
        <p:spPr>
          <a:xfrm>
            <a:off x="1907704" y="3212976"/>
            <a:ext cx="10081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err="1" smtClean="0"/>
              <a:t>Tralalaa</a:t>
            </a:r>
            <a:r>
              <a:rPr lang="hr-HR" dirty="0" smtClean="0"/>
              <a:t>,</a:t>
            </a:r>
            <a:r>
              <a:rPr lang="hr-HR" dirty="0" err="1" smtClean="0"/>
              <a:t>tralala.</a:t>
            </a:r>
            <a:r>
              <a:rPr lang="hr-HR" dirty="0" smtClean="0"/>
              <a:t>.</a:t>
            </a: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0746 0.00995 -0.01597 0.01041 -0.02639 0.01249 C -0.03403 0.01758 -0.05087 0.02267 -0.05087 0.02267 C -0.05746 0.02868 -0.06493 0.02845 -0.07239 0.03076 C -0.0842 0.04302 -0.09826 0.05042 -0.11076 0.06152 C -0.11389 0.0643 -0.11701 0.06707 -0.12014 0.06985 C -0.1217 0.07123 -0.12465 0.07378 -0.12465 0.07378 C -0.13194 0.08765 -0.13976 0.10315 -0.15243 0.1087 C -0.15972 0.1161 -0.16684 0.12327 -0.17552 0.1272 C -0.18403 0.13853 -0.1868 0.15171 -0.19392 0.16397 C -0.19601 0.17253 -0.19948 0.18132 -0.20312 0.18872 C -0.20677 0.20791 -0.21128 0.21716 -0.20625 0.23983 C -0.20555 0.24283 -0.20208 0.24237 -0.2 0.24399 C -0.19687 0.24653 -0.1908 0.25208 -0.1908 0.25208 C -0.16354 0.25047 -0.14288 0.24862 -0.11545 0.25023 C -0.1125 0.25255 -0.10903 0.2537 -0.10625 0.25625 C -0.10434 0.25787 -0.10364 0.26087 -0.10156 0.26249 C -0.09496 0.26804 -0.08455 0.27012 -0.07708 0.27267 C -0.0559 0.28701 -0.07569 0.27498 -0.02153 0.27891 C 0.00625 0.28099 0.03333 0.28562 0.06146 0.28701 C 0.09462 0.29209 0.12674 0.30111 0.1599 0.30759 C 0.17483 0.3143 0.19045 0.31314 0.20608 0.31568 C 0.24462 0.32193 0.27778 0.32285 0.31823 0.32401 C 0.33872 0.32331 0.35938 0.32331 0.37986 0.32193 C 0.38368 0.3217 0.38924 0.31545 0.39219 0.3136 C 0.39774 0.3099 0.40295 0.30412 0.4092 0.30134 C 0.41233 0.29996 0.42118 0.29649 0.42448 0.29325 C 0.45868 0.25925 0.43125 0.28238 0.45052 0.26642 C 0.45833 0.2463 0.4724 0.23243 0.48611 0.21948 C 0.49097 0.21485 0.49427 0.20953 0.5 0.20699 C 0.51511 0.18687 0.49514 0.21161 0.5092 0.19889 C 0.52014 0.18895 0.50764 0.19496 0.5184 0.1908 C 0.52639 0.18247 0.54097 0.17345 0.5507 0.17022 C 0.55608 0.16837 0.55833 0.16883 0.56302 0.16605 C 0.57049 0.16166 0.57691 0.15518 0.58455 0.15171 C 0.59827 0.1383 0.58177 0.15264 0.6 0.14362 C 0.60972 0.13876 0.6184 0.12928 0.62761 0.12304 C 0.63143 0.11332 0.63663 0.108 0.64149 0.09852 C 0.64254 0.09644 0.64462 0.09228 0.64462 0.09228 C 0.64636 0.08488 0.64601 0.08835 0.64601 0.0821 " pathEditMode="relative" ptsTypes="fffffffffffffffffffffffffffffffffffffffA">
                                      <p:cBhvr>
                                        <p:cTn id="6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0746 0.00995 -0.01597 0.01041 -0.02639 0.01249 C -0.03403 0.01758 -0.05087 0.02267 -0.05087 0.02267 C -0.05746 0.02868 -0.06493 0.02845 -0.07239 0.03076 C -0.0842 0.04302 -0.09826 0.05042 -0.11076 0.06152 C -0.11389 0.0643 -0.11701 0.06707 -0.12014 0.06985 C -0.1217 0.07123 -0.12465 0.07378 -0.12465 0.07378 C -0.13194 0.08765 -0.13976 0.10315 -0.15243 0.1087 C -0.15972 0.1161 -0.16684 0.12327 -0.17552 0.1272 C -0.18403 0.13853 -0.1868 0.15171 -0.19392 0.16397 C -0.19601 0.17253 -0.19948 0.18132 -0.20312 0.18872 C -0.20677 0.20791 -0.21128 0.21716 -0.20625 0.23983 C -0.20555 0.24283 -0.20208 0.24237 -0.2 0.24399 C -0.19687 0.24653 -0.1908 0.25208 -0.1908 0.25208 C -0.16354 0.25047 -0.14288 0.24862 -0.11545 0.25023 C -0.1125 0.25255 -0.10903 0.2537 -0.10625 0.25625 C -0.10434 0.25787 -0.10364 0.26087 -0.10156 0.26249 C -0.09496 0.26804 -0.08455 0.27012 -0.07708 0.27267 C -0.0559 0.28701 -0.07569 0.27498 -0.02153 0.27891 C 0.00625 0.28099 0.03333 0.28562 0.06146 0.28701 C 0.09462 0.29209 0.12674 0.30111 0.1599 0.30759 C 0.17483 0.3143 0.19045 0.31314 0.20608 0.31568 C 0.24462 0.32193 0.27778 0.32285 0.31823 0.32401 C 0.33872 0.32331 0.35938 0.32331 0.37986 0.32193 C 0.38368 0.3217 0.38924 0.31545 0.39219 0.3136 C 0.39774 0.3099 0.40295 0.30412 0.4092 0.30134 C 0.41233 0.29996 0.42118 0.29649 0.42448 0.29325 C 0.45868 0.25925 0.43125 0.28238 0.45052 0.26642 C 0.45833 0.2463 0.4724 0.23243 0.48611 0.21948 C 0.49097 0.21485 0.49427 0.20953 0.5 0.20699 C 0.51511 0.18687 0.49514 0.21161 0.5092 0.19889 C 0.52014 0.18895 0.50764 0.19496 0.5184 0.1908 C 0.52639 0.18247 0.54097 0.17345 0.5507 0.17022 C 0.55608 0.16837 0.55833 0.16883 0.56302 0.16605 C 0.57049 0.16166 0.57691 0.15518 0.58455 0.15171 C 0.59827 0.1383 0.58177 0.15264 0.6 0.14362 C 0.60972 0.13876 0.6184 0.12928 0.62761 0.12304 C 0.63143 0.11332 0.63663 0.108 0.64149 0.09852 C 0.64254 0.09644 0.64462 0.09228 0.64462 0.09228 C 0.64636 0.08488 0.64601 0.08835 0.64601 0.0821 " pathEditMode="relative" ptsTypes="fffffffffffffffffffffffffffffffffffffffA">
                                      <p:cBhvr>
                                        <p:cTn id="8" dur="5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9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0746 0.00995 -0.01597 0.01041 -0.02639 0.01249 C -0.03403 0.01758 -0.05087 0.02267 -0.05087 0.02267 C -0.05746 0.02868 -0.06493 0.02845 -0.07239 0.03076 C -0.0842 0.04302 -0.09826 0.05042 -0.11076 0.06152 C -0.11389 0.0643 -0.11701 0.06707 -0.12014 0.06985 C -0.1217 0.07123 -0.12465 0.07378 -0.12465 0.07378 C -0.13194 0.08765 -0.13976 0.10315 -0.15243 0.1087 C -0.15972 0.1161 -0.16684 0.12327 -0.17552 0.1272 C -0.18403 0.13853 -0.1868 0.15171 -0.19392 0.16397 C -0.19601 0.17253 -0.19948 0.18132 -0.20312 0.18872 C -0.20677 0.20791 -0.21128 0.21716 -0.20625 0.23983 C -0.20555 0.24283 -0.20208 0.24237 -0.2 0.24399 C -0.19687 0.24653 -0.1908 0.25208 -0.1908 0.25208 C -0.16354 0.25047 -0.14288 0.24862 -0.11545 0.25023 C -0.1125 0.25255 -0.10903 0.2537 -0.10625 0.25625 C -0.10434 0.25787 -0.10364 0.26087 -0.10156 0.26249 C -0.09496 0.26804 -0.08455 0.27012 -0.07708 0.27267 C -0.0559 0.28701 -0.07569 0.27498 -0.02153 0.27891 C 0.00625 0.28099 0.03333 0.28562 0.06146 0.28701 C 0.09462 0.29209 0.12674 0.30111 0.1599 0.30759 C 0.17483 0.3143 0.19045 0.31314 0.20608 0.31568 C 0.24462 0.32193 0.27778 0.32285 0.31823 0.32401 C 0.33872 0.32331 0.35938 0.32331 0.37986 0.32193 C 0.38368 0.3217 0.38924 0.31545 0.39219 0.3136 C 0.39774 0.3099 0.40295 0.30412 0.4092 0.30134 C 0.41233 0.29996 0.42118 0.29649 0.42448 0.29325 C 0.45868 0.25925 0.43125 0.28238 0.45052 0.26642 C 0.45833 0.2463 0.4724 0.23243 0.48611 0.21948 C 0.49097 0.21485 0.49427 0.20953 0.5 0.20699 C 0.51511 0.18687 0.49514 0.21161 0.5092 0.19889 C 0.52014 0.18895 0.50764 0.19496 0.5184 0.1908 C 0.52639 0.18247 0.54097 0.17345 0.5507 0.17022 C 0.55608 0.16837 0.55833 0.16883 0.56302 0.16605 C 0.57049 0.16166 0.57691 0.15518 0.58455 0.15171 C 0.59827 0.1383 0.58177 0.15264 0.6 0.14362 C 0.60972 0.13876 0.6184 0.12928 0.62761 0.12304 C 0.63143 0.11332 0.63663 0.108 0.64149 0.09852 C 0.64254 0.09644 0.64462 0.09228 0.64462 0.09228 C 0.64636 0.08488 0.64601 0.08835 0.64601 0.0821 " pathEditMode="relative" ptsTypes="fffffffffffffffffffffffffffffffffffffffA">
                                      <p:cBhvr>
                                        <p:cTn id="10" dur="5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zervirano mjesto sadržaja 3" descr="image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</p:spPr>
      </p:pic>
      <p:pic>
        <p:nvPicPr>
          <p:cNvPr id="5" name="Slika 4" descr="spuzvabob3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rot="3123158">
            <a:off x="1800930" y="3551847"/>
            <a:ext cx="2488402" cy="2587939"/>
          </a:xfrm>
          <a:prstGeom prst="rect">
            <a:avLst/>
          </a:prstGeom>
          <a:scene3d>
            <a:camera prst="perspectiveContrastingLeftFacing"/>
            <a:lightRig rig="threePt" dir="t"/>
          </a:scene3d>
        </p:spPr>
      </p:pic>
      <p:sp>
        <p:nvSpPr>
          <p:cNvPr id="6" name="Elipsasti oblačić 5"/>
          <p:cNvSpPr/>
          <p:nvPr/>
        </p:nvSpPr>
        <p:spPr>
          <a:xfrm>
            <a:off x="3707904" y="1700808"/>
            <a:ext cx="2808312" cy="1944216"/>
          </a:xfrm>
          <a:prstGeom prst="wedgeEllipseCallou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7" name="TekstniOkvir 6"/>
          <p:cNvSpPr txBox="1"/>
          <p:nvPr/>
        </p:nvSpPr>
        <p:spPr>
          <a:xfrm>
            <a:off x="4067944" y="2204864"/>
            <a:ext cx="216024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smtClean="0"/>
              <a:t>Što li radi sad </a:t>
            </a:r>
            <a:r>
              <a:rPr lang="hr-HR" dirty="0" err="1" smtClean="0"/>
              <a:t>Kalamarko</a:t>
            </a:r>
            <a:r>
              <a:rPr lang="hr-HR" dirty="0" smtClean="0"/>
              <a:t>? Ma, idem </a:t>
            </a:r>
            <a:r>
              <a:rPr lang="hr-HR" dirty="0" err="1" smtClean="0"/>
              <a:t>vidjeti.</a:t>
            </a:r>
            <a:r>
              <a:rPr lang="hr-HR" dirty="0" smtClean="0"/>
              <a:t>. :D</a:t>
            </a: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zervirano mjesto sadržaja 3" descr="image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</p:spPr>
      </p:pic>
      <p:pic>
        <p:nvPicPr>
          <p:cNvPr id="5" name="Slika 4" descr="spuzvabob3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rot="21142884">
            <a:off x="1841686" y="3335675"/>
            <a:ext cx="2681584" cy="2441461"/>
          </a:xfrm>
          <a:prstGeom prst="rect">
            <a:avLst/>
          </a:prstGeom>
          <a:scene3d>
            <a:camera prst="perspectiveContrastingLeftFacing"/>
            <a:lightRig rig="threePt" dir="t"/>
          </a:scene3d>
        </p:spPr>
      </p:pic>
      <p:sp>
        <p:nvSpPr>
          <p:cNvPr id="6" name="Elipsasti oblačić 5"/>
          <p:cNvSpPr/>
          <p:nvPr/>
        </p:nvSpPr>
        <p:spPr>
          <a:xfrm>
            <a:off x="3131840" y="1340768"/>
            <a:ext cx="2808312" cy="1944216"/>
          </a:xfrm>
          <a:prstGeom prst="wedgeEllipseCallou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7" name="TekstniOkvir 6"/>
          <p:cNvSpPr txBox="1"/>
          <p:nvPr/>
        </p:nvSpPr>
        <p:spPr>
          <a:xfrm>
            <a:off x="3563888" y="1772816"/>
            <a:ext cx="216024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err="1" smtClean="0"/>
              <a:t>Kalamarko</a:t>
            </a:r>
            <a:r>
              <a:rPr lang="hr-HR" dirty="0" smtClean="0"/>
              <a:t> će biti sretan kad me ponovo vidi!</a:t>
            </a: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3125 -0.02614 0.07378 -0.00463 0.11076 -0.00393 C 0.11441 -0.00185 0.11823 -0.0007 0.12153 0.00208 C 0.14184 0.01919 0.11372 0.00323 0.13542 0.01434 C 0.14184 0.02312 0.14931 0.03029 0.15694 0.037 C 0.16545 0.05342 0.16528 0.08487 0.15226 0.09644 C 0.14497 0.11124 0.14878 0.10522 0.14149 0.11494 C 0.13906 0.12442 0.13785 0.13413 0.13542 0.14361 C 0.13594 0.14963 0.13594 0.15587 0.13698 0.16188 C 0.13872 0.1709 0.15052 0.18385 0.15694 0.18663 C 0.15816 0.18894 0.16892 0.21022 0.16927 0.21323 C 0.17014 0.22132 0.16927 0.22965 0.16927 0.23774 " pathEditMode="relative" ptsTypes="fffffffffffA">
                                      <p:cBhvr>
                                        <p:cTn id="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3125 -0.02614 0.07378 -0.00463 0.11076 -0.00393 C 0.11441 -0.00185 0.11823 -0.0007 0.12153 0.00208 C 0.14184 0.01919 0.11372 0.00323 0.13542 0.01434 C 0.14184 0.02312 0.14931 0.03029 0.15694 0.037 C 0.16545 0.05342 0.16528 0.08487 0.15226 0.09644 C 0.14497 0.11124 0.14878 0.10522 0.14149 0.11494 C 0.13906 0.12442 0.13785 0.13413 0.13542 0.14361 C 0.13594 0.14963 0.13594 0.15587 0.13698 0.16188 C 0.13872 0.1709 0.15052 0.18385 0.15694 0.18663 C 0.15816 0.18894 0.16892 0.21022 0.16927 0.21323 C 0.17014 0.22132 0.16927 0.22965 0.16927 0.23774 " pathEditMode="relative" ptsTypes="fffffffffffA">
                                      <p:cBhvr>
                                        <p:cTn id="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9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3125 -0.02614 0.07378 -0.00463 0.11076 -0.00393 C 0.11441 -0.00185 0.11823 -0.0007 0.12153 0.00208 C 0.14184 0.01919 0.11372 0.00323 0.13542 0.01434 C 0.14184 0.02312 0.14931 0.03029 0.15694 0.037 C 0.16545 0.05342 0.16528 0.08487 0.15226 0.09644 C 0.14497 0.11124 0.14878 0.10522 0.14149 0.11494 C 0.13906 0.12442 0.13785 0.13413 0.13542 0.14361 C 0.13594 0.14963 0.13594 0.15587 0.13698 0.16188 C 0.13872 0.1709 0.15052 0.18385 0.15694 0.18663 C 0.15816 0.18894 0.16892 0.21022 0.16927 0.21323 C 0.17014 0.22132 0.16927 0.22965 0.16927 0.23774 " pathEditMode="relative" ptsTypes="fffffffffffA">
                                      <p:cBhvr>
                                        <p:cTn id="1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zervirano mjesto sadržaja 3" descr="images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</p:spPr>
      </p:pic>
      <p:pic>
        <p:nvPicPr>
          <p:cNvPr id="5" name="Slika 4" descr="spuzvabob3 (1)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084168" y="4725144"/>
            <a:ext cx="941090" cy="978734"/>
          </a:xfrm>
          <a:prstGeom prst="rect">
            <a:avLst/>
          </a:prstGeom>
        </p:spPr>
      </p:pic>
      <p:sp>
        <p:nvSpPr>
          <p:cNvPr id="15" name="TekstniOkvir 14"/>
          <p:cNvSpPr txBox="1"/>
          <p:nvPr/>
        </p:nvSpPr>
        <p:spPr>
          <a:xfrm>
            <a:off x="1043608" y="2276872"/>
            <a:ext cx="1872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hr-HR" dirty="0"/>
          </a:p>
        </p:txBody>
      </p:sp>
      <p:sp>
        <p:nvSpPr>
          <p:cNvPr id="7" name="Elipsasti oblačić 6"/>
          <p:cNvSpPr/>
          <p:nvPr/>
        </p:nvSpPr>
        <p:spPr>
          <a:xfrm>
            <a:off x="6444208" y="3645024"/>
            <a:ext cx="1296144" cy="864096"/>
          </a:xfrm>
          <a:prstGeom prst="wedgeEllipseCallou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8" name="TekstniOkvir 7"/>
          <p:cNvSpPr txBox="1"/>
          <p:nvPr/>
        </p:nvSpPr>
        <p:spPr>
          <a:xfrm>
            <a:off x="6588224" y="3789040"/>
            <a:ext cx="10081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err="1" smtClean="0"/>
              <a:t>Tralalaa</a:t>
            </a:r>
            <a:r>
              <a:rPr lang="hr-HR" dirty="0" smtClean="0"/>
              <a:t>,</a:t>
            </a:r>
            <a:r>
              <a:rPr lang="hr-HR" dirty="0" err="1" smtClean="0"/>
              <a:t>tralala.</a:t>
            </a:r>
            <a:r>
              <a:rPr lang="hr-HR" dirty="0" smtClean="0"/>
              <a:t>.</a:t>
            </a: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1197 0.01596 -0.00659 0.01041 -0.01527 0.0185 C -0.02482 0.03932 -0.03454 0.03284 -0.04756 0.05319 C -0.05416 0.0636 -0.06093 0.06984 -0.0677 0.07979 C -0.08315 0.10268 -0.10034 0.1235 -0.11684 0.14547 C -0.13211 0.16582 -0.16406 0.18455 -0.18298 0.20074 C -0.20659 0.22086 -0.22378 0.23797 -0.25225 0.24167 C -0.25711 0.24376 -0.26111 0.25023 -0.26614 0.25 C -0.29392 0.24861 -0.34913 0.24167 -0.34913 0.24167 C -0.36388 0.23705 -0.37864 0.23196 -0.39375 0.22942 C -0.41406 0.21947 -0.43559 0.20976 -0.45694 0.2049 C -0.46631 0.20074 -0.47482 0.19519 -0.48454 0.19265 C -0.50208 0.18062 -0.52031 0.17784 -0.53836 0.16998 C -0.54843 0.16559 -0.55729 0.15842 -0.5677 0.15564 C -0.58472 0.14431 -0.60295 0.1265 -0.62152 0.12095 C -0.62309 0.11887 -0.6243 0.11633 -0.62604 0.11471 C -0.62743 0.11355 -0.62986 0.11448 -0.63072 0.11263 C -0.63767 0.09806 -0.63559 0.07331 -0.64149 0.05735 C -0.64166 0.05689 -0.64913 0.04209 -0.65069 0.03885 C -0.65225 0.03585 -0.65451 0.02313 -0.65538 0.0185 C -0.65729 -0.00694 -0.66284 -0.04255 -0.64461 -0.05944 C -0.63628 -0.07609 -0.64722 -0.05597 -0.6368 -0.06984 C -0.62725 -0.08256 -0.64322 -0.06869 -0.6276 -0.08418 C -0.62326 -0.08858 -0.61718 -0.09112 -0.61232 -0.09436 C -0.60312 -0.10037 -0.59461 -0.10731 -0.58454 -0.11078 C -0.57048 -0.12234 -0.5769 -0.11933 -0.56614 -0.12303 C -0.56076 -0.12789 -0.5552 -0.1302 -0.54913 -0.13321 C -0.546 -0.1346 -0.54305 -0.13599 -0.53993 -0.13737 C -0.53836 -0.13807 -0.53524 -0.13945 -0.53524 -0.13945 C -0.52534 -0.14847 -0.53246 -0.14292 -0.51232 -0.15171 C -0.48211 -0.16512 -0.51493 -0.15657 -0.49062 -0.16189 C -0.4802 -0.17137 -0.4927 -0.16096 -0.47986 -0.16813 C -0.45972 -0.17923 -0.47569 -0.17438 -0.45833 -0.17831 C -0.45677 -0.179 -0.45538 -0.17969 -0.45381 -0.18039 C -0.45173 -0.18108 -0.44756 -0.18247 -0.44756 -0.18247 " pathEditMode="relative" ptsTypes="ffffffffffffffffffffffffffffffffffA">
                                      <p:cBhvr>
                                        <p:cTn id="6" dur="5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1197 0.01596 -0.00659 0.01041 -0.01527 0.0185 C -0.02482 0.03932 -0.03454 0.03284 -0.04756 0.05319 C -0.05416 0.0636 -0.06093 0.06984 -0.0677 0.07979 C -0.08315 0.10268 -0.10034 0.1235 -0.11684 0.14547 C -0.13211 0.16582 -0.16406 0.18455 -0.18298 0.20074 C -0.20659 0.22086 -0.22378 0.23797 -0.25225 0.24167 C -0.25711 0.24376 -0.26111 0.25023 -0.26614 0.25 C -0.29392 0.24861 -0.34913 0.24167 -0.34913 0.24167 C -0.36388 0.23705 -0.37864 0.23196 -0.39375 0.22942 C -0.41406 0.21947 -0.43559 0.20976 -0.45694 0.2049 C -0.46631 0.20074 -0.47482 0.19519 -0.48454 0.19265 C -0.50208 0.18062 -0.52031 0.17784 -0.53836 0.16998 C -0.54843 0.16559 -0.55729 0.15842 -0.5677 0.15564 C -0.58472 0.14431 -0.60295 0.1265 -0.62152 0.12095 C -0.62309 0.11887 -0.6243 0.11633 -0.62604 0.11471 C -0.62743 0.11355 -0.62986 0.11448 -0.63072 0.11263 C -0.63767 0.09806 -0.63559 0.07331 -0.64149 0.05735 C -0.64166 0.05689 -0.64913 0.04209 -0.65069 0.03885 C -0.65225 0.03585 -0.65451 0.02313 -0.65538 0.0185 C -0.65729 -0.00694 -0.66284 -0.04255 -0.64461 -0.05944 C -0.63628 -0.07609 -0.64722 -0.05597 -0.6368 -0.06984 C -0.62725 -0.08256 -0.64322 -0.06869 -0.6276 -0.08418 C -0.62326 -0.08858 -0.61718 -0.09112 -0.61232 -0.09436 C -0.60312 -0.10037 -0.59461 -0.10731 -0.58454 -0.11078 C -0.57048 -0.12234 -0.5769 -0.11933 -0.56614 -0.12303 C -0.56076 -0.12789 -0.5552 -0.1302 -0.54913 -0.13321 C -0.546 -0.1346 -0.54305 -0.13599 -0.53993 -0.13737 C -0.53836 -0.13807 -0.53524 -0.13945 -0.53524 -0.13945 C -0.52534 -0.14847 -0.53246 -0.14292 -0.51232 -0.15171 C -0.48211 -0.16512 -0.51493 -0.15657 -0.49062 -0.16189 C -0.4802 -0.17137 -0.4927 -0.16096 -0.47986 -0.16813 C -0.45972 -0.17923 -0.47569 -0.17438 -0.45833 -0.17831 C -0.45677 -0.179 -0.45538 -0.17969 -0.45381 -0.18039 C -0.45173 -0.18108 -0.44756 -0.18247 -0.44756 -0.18247 " pathEditMode="relative" ptsTypes="ffffffffffffffffffffffffffffffffffA">
                                      <p:cBhvr>
                                        <p:cTn id="8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9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1197 0.01596 -0.00659 0.01041 -0.01527 0.0185 C -0.02482 0.03932 -0.03454 0.03284 -0.04756 0.05319 C -0.05416 0.0636 -0.06093 0.06984 -0.0677 0.07979 C -0.08315 0.10268 -0.10034 0.1235 -0.11684 0.14547 C -0.13211 0.16582 -0.16406 0.18455 -0.18298 0.20074 C -0.20659 0.22086 -0.22378 0.23797 -0.25225 0.24167 C -0.25711 0.24376 -0.26111 0.25023 -0.26614 0.25 C -0.29392 0.24861 -0.34913 0.24167 -0.34913 0.24167 C -0.36388 0.23705 -0.37864 0.23196 -0.39375 0.22942 C -0.41406 0.21947 -0.43559 0.20976 -0.45694 0.2049 C -0.46631 0.20074 -0.47482 0.19519 -0.48454 0.19265 C -0.50208 0.18062 -0.52031 0.17784 -0.53836 0.16998 C -0.54843 0.16559 -0.55729 0.15842 -0.5677 0.15564 C -0.58472 0.14431 -0.60295 0.1265 -0.62152 0.12095 C -0.62309 0.11887 -0.6243 0.11633 -0.62604 0.11471 C -0.62743 0.11355 -0.62986 0.11448 -0.63072 0.11263 C -0.63767 0.09806 -0.63559 0.07331 -0.64149 0.05735 C -0.64166 0.05689 -0.64913 0.04209 -0.65069 0.03885 C -0.65225 0.03585 -0.65451 0.02313 -0.65538 0.0185 C -0.65729 -0.00694 -0.66284 -0.04255 -0.64461 -0.05944 C -0.63628 -0.07609 -0.64722 -0.05597 -0.6368 -0.06984 C -0.62725 -0.08256 -0.64322 -0.06869 -0.6276 -0.08418 C -0.62326 -0.08858 -0.61718 -0.09112 -0.61232 -0.09436 C -0.60312 -0.10037 -0.59461 -0.10731 -0.58454 -0.11078 C -0.57048 -0.12234 -0.5769 -0.11933 -0.56614 -0.12303 C -0.56076 -0.12789 -0.5552 -0.1302 -0.54913 -0.13321 C -0.546 -0.1346 -0.54305 -0.13599 -0.53993 -0.13737 C -0.53836 -0.13807 -0.53524 -0.13945 -0.53524 -0.13945 C -0.52534 -0.14847 -0.53246 -0.14292 -0.51232 -0.15171 C -0.48211 -0.16512 -0.51493 -0.15657 -0.49062 -0.16189 C -0.4802 -0.17137 -0.4927 -0.16096 -0.47986 -0.16813 C -0.45972 -0.17923 -0.47569 -0.17438 -0.45833 -0.17831 C -0.45677 -0.179 -0.45538 -0.17969 -0.45381 -0.18039 C -0.45173 -0.18108 -0.44756 -0.18247 -0.44756 -0.18247 " pathEditMode="relative" ptsTypes="ffffffffffffffffffffffffffffffffffA">
                                      <p:cBhvr>
                                        <p:cTn id="10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zervirano mjesto sadržaja 3" descr="images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</p:spPr>
      </p:pic>
      <p:pic>
        <p:nvPicPr>
          <p:cNvPr id="5" name="Slika 4" descr="spuzvabob3 (1)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43608" y="4149080"/>
            <a:ext cx="941090" cy="978734"/>
          </a:xfrm>
          <a:prstGeom prst="rect">
            <a:avLst/>
          </a:prstGeom>
        </p:spPr>
      </p:pic>
      <p:sp>
        <p:nvSpPr>
          <p:cNvPr id="15" name="TekstniOkvir 14"/>
          <p:cNvSpPr txBox="1"/>
          <p:nvPr/>
        </p:nvSpPr>
        <p:spPr>
          <a:xfrm>
            <a:off x="1043608" y="2276872"/>
            <a:ext cx="1872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hr-HR" dirty="0"/>
          </a:p>
        </p:txBody>
      </p:sp>
      <p:sp>
        <p:nvSpPr>
          <p:cNvPr id="9" name="Elipsasti oblačić 8"/>
          <p:cNvSpPr/>
          <p:nvPr/>
        </p:nvSpPr>
        <p:spPr>
          <a:xfrm>
            <a:off x="467544" y="2564904"/>
            <a:ext cx="2808312" cy="1440160"/>
          </a:xfrm>
          <a:prstGeom prst="wedgeEllipseCallou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0" name="TekstniOkvir 9"/>
          <p:cNvSpPr txBox="1"/>
          <p:nvPr/>
        </p:nvSpPr>
        <p:spPr>
          <a:xfrm>
            <a:off x="467544" y="2708920"/>
            <a:ext cx="28083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hr-HR" sz="1600" dirty="0" smtClean="0"/>
          </a:p>
          <a:p>
            <a:r>
              <a:rPr lang="hr-HR" sz="1600" dirty="0" err="1" smtClean="0"/>
              <a:t>Kalamarko</a:t>
            </a:r>
            <a:r>
              <a:rPr lang="hr-HR" sz="1600" dirty="0" smtClean="0"/>
              <a:t>, </a:t>
            </a:r>
            <a:r>
              <a:rPr lang="hr-HR" sz="1600" dirty="0" err="1" smtClean="0"/>
              <a:t>Kalamarkooooo</a:t>
            </a:r>
            <a:r>
              <a:rPr lang="hr-HR" sz="1600" dirty="0" smtClean="0"/>
              <a:t>?</a:t>
            </a:r>
            <a:endParaRPr lang="hr-HR" sz="1600" dirty="0"/>
          </a:p>
        </p:txBody>
      </p:sp>
      <p:pic>
        <p:nvPicPr>
          <p:cNvPr id="11" name="Slika 10" descr="preuzmi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995936" y="404664"/>
            <a:ext cx="1352550" cy="2152650"/>
          </a:xfrm>
          <a:prstGeom prst="rect">
            <a:avLst/>
          </a:prstGeom>
        </p:spPr>
      </p:pic>
      <p:sp>
        <p:nvSpPr>
          <p:cNvPr id="12" name="Pravokutnik 11"/>
          <p:cNvSpPr/>
          <p:nvPr/>
        </p:nvSpPr>
        <p:spPr>
          <a:xfrm>
            <a:off x="3995936" y="404664"/>
            <a:ext cx="1368152" cy="216024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4" name="Elipsa 13"/>
          <p:cNvSpPr/>
          <p:nvPr/>
        </p:nvSpPr>
        <p:spPr>
          <a:xfrm>
            <a:off x="3491880" y="2204864"/>
            <a:ext cx="504056" cy="36004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6" name="Elipsa 15"/>
          <p:cNvSpPr/>
          <p:nvPr/>
        </p:nvSpPr>
        <p:spPr>
          <a:xfrm>
            <a:off x="3131840" y="2348880"/>
            <a:ext cx="504056" cy="432048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7" name="Elipsa 16"/>
          <p:cNvSpPr/>
          <p:nvPr/>
        </p:nvSpPr>
        <p:spPr>
          <a:xfrm>
            <a:off x="2771800" y="2492896"/>
            <a:ext cx="504056" cy="432048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9" name="Elipsa 18"/>
          <p:cNvSpPr/>
          <p:nvPr/>
        </p:nvSpPr>
        <p:spPr>
          <a:xfrm rot="7488417">
            <a:off x="4790958" y="703346"/>
            <a:ext cx="282168" cy="154636"/>
          </a:xfrm>
          <a:prstGeom prst="ellipse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20" name="Elipsa 19"/>
          <p:cNvSpPr/>
          <p:nvPr/>
        </p:nvSpPr>
        <p:spPr>
          <a:xfrm rot="7488417">
            <a:off x="4646940" y="631338"/>
            <a:ext cx="282168" cy="154636"/>
          </a:xfrm>
          <a:prstGeom prst="ellipse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cxnSp>
        <p:nvCxnSpPr>
          <p:cNvPr id="24" name="Ravni poveznik 23"/>
          <p:cNvCxnSpPr/>
          <p:nvPr/>
        </p:nvCxnSpPr>
        <p:spPr>
          <a:xfrm>
            <a:off x="4716016" y="764704"/>
            <a:ext cx="89780" cy="6241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Elipsasti oblačić 24"/>
          <p:cNvSpPr/>
          <p:nvPr/>
        </p:nvSpPr>
        <p:spPr>
          <a:xfrm>
            <a:off x="4932040" y="1484784"/>
            <a:ext cx="2160240" cy="2448272"/>
          </a:xfrm>
          <a:prstGeom prst="wedgeEllipseCallout">
            <a:avLst>
              <a:gd name="adj1" fmla="val -37765"/>
              <a:gd name="adj2" fmla="val -56442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26" name="TekstniOkvir 25"/>
          <p:cNvSpPr txBox="1"/>
          <p:nvPr/>
        </p:nvSpPr>
        <p:spPr>
          <a:xfrm>
            <a:off x="5292080" y="1916832"/>
            <a:ext cx="172819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err="1" smtClean="0"/>
              <a:t>Nemogu</a:t>
            </a:r>
            <a:r>
              <a:rPr lang="hr-HR" dirty="0" smtClean="0"/>
              <a:t> vjerovati! Taj Spužva Bob dosadniji je od moje pokojne babice!</a:t>
            </a: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zervirano mjesto sadržaja 3" descr="images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</p:spPr>
      </p:pic>
      <p:pic>
        <p:nvPicPr>
          <p:cNvPr id="5" name="Slika 4" descr="spuzvabob3 (1)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43608" y="4149080"/>
            <a:ext cx="941090" cy="978734"/>
          </a:xfrm>
          <a:prstGeom prst="rect">
            <a:avLst/>
          </a:prstGeom>
        </p:spPr>
      </p:pic>
      <p:sp>
        <p:nvSpPr>
          <p:cNvPr id="15" name="TekstniOkvir 14"/>
          <p:cNvSpPr txBox="1"/>
          <p:nvPr/>
        </p:nvSpPr>
        <p:spPr>
          <a:xfrm>
            <a:off x="1043608" y="2276872"/>
            <a:ext cx="1872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hr-HR" dirty="0"/>
          </a:p>
        </p:txBody>
      </p:sp>
      <p:sp>
        <p:nvSpPr>
          <p:cNvPr id="9" name="Elipsasti oblačić 8"/>
          <p:cNvSpPr/>
          <p:nvPr/>
        </p:nvSpPr>
        <p:spPr>
          <a:xfrm>
            <a:off x="467544" y="2564904"/>
            <a:ext cx="2448272" cy="1080120"/>
          </a:xfrm>
          <a:prstGeom prst="wedgeEllipseCallou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0" name="TekstniOkvir 9"/>
          <p:cNvSpPr txBox="1"/>
          <p:nvPr/>
        </p:nvSpPr>
        <p:spPr>
          <a:xfrm>
            <a:off x="611560" y="2924944"/>
            <a:ext cx="25202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1600" dirty="0" smtClean="0"/>
              <a:t>Možeš mi sada dati malo šećera??</a:t>
            </a:r>
            <a:endParaRPr lang="hr-HR" sz="1600" dirty="0"/>
          </a:p>
        </p:txBody>
      </p:sp>
      <p:pic>
        <p:nvPicPr>
          <p:cNvPr id="11" name="Slika 10" descr="preuzmi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995936" y="404664"/>
            <a:ext cx="1352550" cy="2152650"/>
          </a:xfrm>
          <a:prstGeom prst="rect">
            <a:avLst/>
          </a:prstGeom>
        </p:spPr>
      </p:pic>
      <p:sp>
        <p:nvSpPr>
          <p:cNvPr id="12" name="Pravokutnik 11"/>
          <p:cNvSpPr/>
          <p:nvPr/>
        </p:nvSpPr>
        <p:spPr>
          <a:xfrm>
            <a:off x="3995936" y="404664"/>
            <a:ext cx="1368152" cy="216024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4" name="Elipsa 13"/>
          <p:cNvSpPr/>
          <p:nvPr/>
        </p:nvSpPr>
        <p:spPr>
          <a:xfrm>
            <a:off x="3491880" y="2204864"/>
            <a:ext cx="504056" cy="36004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6" name="Elipsa 15"/>
          <p:cNvSpPr/>
          <p:nvPr/>
        </p:nvSpPr>
        <p:spPr>
          <a:xfrm>
            <a:off x="3131840" y="2348880"/>
            <a:ext cx="504056" cy="432048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7" name="Elipsa 16"/>
          <p:cNvSpPr/>
          <p:nvPr/>
        </p:nvSpPr>
        <p:spPr>
          <a:xfrm>
            <a:off x="2771800" y="2492896"/>
            <a:ext cx="504056" cy="432048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9" name="Elipsa 18"/>
          <p:cNvSpPr/>
          <p:nvPr/>
        </p:nvSpPr>
        <p:spPr>
          <a:xfrm rot="7488417">
            <a:off x="4790958" y="703346"/>
            <a:ext cx="282168" cy="154636"/>
          </a:xfrm>
          <a:prstGeom prst="ellipse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20" name="Elipsa 19"/>
          <p:cNvSpPr/>
          <p:nvPr/>
        </p:nvSpPr>
        <p:spPr>
          <a:xfrm rot="7488417">
            <a:off x="4646940" y="631338"/>
            <a:ext cx="282168" cy="154636"/>
          </a:xfrm>
          <a:prstGeom prst="ellipse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cxnSp>
        <p:nvCxnSpPr>
          <p:cNvPr id="24" name="Ravni poveznik 23"/>
          <p:cNvCxnSpPr/>
          <p:nvPr/>
        </p:nvCxnSpPr>
        <p:spPr>
          <a:xfrm>
            <a:off x="4716016" y="764704"/>
            <a:ext cx="89780" cy="6241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Elipsasti oblačić 24"/>
          <p:cNvSpPr/>
          <p:nvPr/>
        </p:nvSpPr>
        <p:spPr>
          <a:xfrm>
            <a:off x="4932040" y="1484784"/>
            <a:ext cx="1368152" cy="1008112"/>
          </a:xfrm>
          <a:prstGeom prst="wedgeEllipseCallout">
            <a:avLst>
              <a:gd name="adj1" fmla="val -37765"/>
              <a:gd name="adj2" fmla="val -56442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26" name="TekstniOkvir 25"/>
          <p:cNvSpPr txBox="1"/>
          <p:nvPr/>
        </p:nvSpPr>
        <p:spPr>
          <a:xfrm>
            <a:off x="5148064" y="1772816"/>
            <a:ext cx="1728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smtClean="0"/>
              <a:t>Sviram!</a:t>
            </a: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zervirano mjesto sadržaja 3" descr="images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</p:spPr>
      </p:pic>
      <p:pic>
        <p:nvPicPr>
          <p:cNvPr id="5" name="Slika 4" descr="spuzvabob3 (1)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43608" y="4149080"/>
            <a:ext cx="941090" cy="978734"/>
          </a:xfrm>
          <a:prstGeom prst="rect">
            <a:avLst/>
          </a:prstGeom>
        </p:spPr>
      </p:pic>
      <p:sp>
        <p:nvSpPr>
          <p:cNvPr id="15" name="TekstniOkvir 14"/>
          <p:cNvSpPr txBox="1"/>
          <p:nvPr/>
        </p:nvSpPr>
        <p:spPr>
          <a:xfrm>
            <a:off x="1043608" y="2276872"/>
            <a:ext cx="1872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hr-HR" dirty="0"/>
          </a:p>
        </p:txBody>
      </p:sp>
      <p:sp>
        <p:nvSpPr>
          <p:cNvPr id="9" name="Elipsasti oblačić 8"/>
          <p:cNvSpPr/>
          <p:nvPr/>
        </p:nvSpPr>
        <p:spPr>
          <a:xfrm>
            <a:off x="467544" y="2564904"/>
            <a:ext cx="2016224" cy="1080120"/>
          </a:xfrm>
          <a:prstGeom prst="wedgeEllipseCallou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0" name="TekstniOkvir 9"/>
          <p:cNvSpPr txBox="1"/>
          <p:nvPr/>
        </p:nvSpPr>
        <p:spPr>
          <a:xfrm>
            <a:off x="611560" y="2852936"/>
            <a:ext cx="25202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1600" dirty="0" err="1" smtClean="0"/>
              <a:t>Jes</a:t>
            </a:r>
            <a:r>
              <a:rPr lang="hr-HR" sz="1600" dirty="0" smtClean="0"/>
              <a:t>! Sad ću moći jesti karamelu &lt;3</a:t>
            </a:r>
            <a:endParaRPr lang="hr-HR" sz="1600" dirty="0"/>
          </a:p>
        </p:txBody>
      </p:sp>
      <p:pic>
        <p:nvPicPr>
          <p:cNvPr id="11" name="Slika 10" descr="preuzmi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995936" y="404664"/>
            <a:ext cx="1352550" cy="2152650"/>
          </a:xfrm>
          <a:prstGeom prst="rect">
            <a:avLst/>
          </a:prstGeom>
        </p:spPr>
      </p:pic>
      <p:sp>
        <p:nvSpPr>
          <p:cNvPr id="12" name="Pravokutnik 11"/>
          <p:cNvSpPr/>
          <p:nvPr/>
        </p:nvSpPr>
        <p:spPr>
          <a:xfrm>
            <a:off x="3995936" y="404664"/>
            <a:ext cx="1368152" cy="216024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4" name="Elipsa 13"/>
          <p:cNvSpPr/>
          <p:nvPr/>
        </p:nvSpPr>
        <p:spPr>
          <a:xfrm>
            <a:off x="3491880" y="2204864"/>
            <a:ext cx="504056" cy="36004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6" name="Elipsa 15"/>
          <p:cNvSpPr/>
          <p:nvPr/>
        </p:nvSpPr>
        <p:spPr>
          <a:xfrm>
            <a:off x="3131840" y="2348880"/>
            <a:ext cx="504056" cy="432048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7" name="Elipsa 16"/>
          <p:cNvSpPr/>
          <p:nvPr/>
        </p:nvSpPr>
        <p:spPr>
          <a:xfrm>
            <a:off x="2771800" y="2492896"/>
            <a:ext cx="504056" cy="432048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9" name="Elipsa 18"/>
          <p:cNvSpPr/>
          <p:nvPr/>
        </p:nvSpPr>
        <p:spPr>
          <a:xfrm rot="7488417">
            <a:off x="4790958" y="703346"/>
            <a:ext cx="282168" cy="154636"/>
          </a:xfrm>
          <a:prstGeom prst="ellipse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20" name="Elipsa 19"/>
          <p:cNvSpPr/>
          <p:nvPr/>
        </p:nvSpPr>
        <p:spPr>
          <a:xfrm rot="7488417">
            <a:off x="4646940" y="631338"/>
            <a:ext cx="282168" cy="154636"/>
          </a:xfrm>
          <a:prstGeom prst="ellipse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cxnSp>
        <p:nvCxnSpPr>
          <p:cNvPr id="24" name="Ravni poveznik 23"/>
          <p:cNvCxnSpPr/>
          <p:nvPr/>
        </p:nvCxnSpPr>
        <p:spPr>
          <a:xfrm>
            <a:off x="4716016" y="764704"/>
            <a:ext cx="89780" cy="6241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Elipsasti oblačić 24"/>
          <p:cNvSpPr/>
          <p:nvPr/>
        </p:nvSpPr>
        <p:spPr>
          <a:xfrm>
            <a:off x="3923928" y="2636912"/>
            <a:ext cx="2016224" cy="936104"/>
          </a:xfrm>
          <a:prstGeom prst="wedgeEllipseCallout">
            <a:avLst>
              <a:gd name="adj1" fmla="val -37765"/>
              <a:gd name="adj2" fmla="val -56442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8" name="Obični oblačić 17"/>
          <p:cNvSpPr/>
          <p:nvPr/>
        </p:nvSpPr>
        <p:spPr>
          <a:xfrm>
            <a:off x="5508104" y="0"/>
            <a:ext cx="2736304" cy="2204864"/>
          </a:xfrm>
          <a:prstGeom prst="cloudCallout">
            <a:avLst>
              <a:gd name="adj1" fmla="val -70010"/>
              <a:gd name="adj2" fmla="val -2562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26" name="TekstniOkvir 25"/>
          <p:cNvSpPr txBox="1"/>
          <p:nvPr/>
        </p:nvSpPr>
        <p:spPr>
          <a:xfrm>
            <a:off x="6012160" y="260648"/>
            <a:ext cx="172819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smtClean="0"/>
              <a:t>Bolje da mu </a:t>
            </a:r>
            <a:r>
              <a:rPr lang="hr-HR" dirty="0" smtClean="0"/>
              <a:t>sada</a:t>
            </a:r>
            <a:r>
              <a:rPr lang="hr-HR" dirty="0" smtClean="0"/>
              <a:t> </a:t>
            </a:r>
            <a:r>
              <a:rPr lang="hr-HR" dirty="0" smtClean="0"/>
              <a:t>dam </a:t>
            </a:r>
            <a:r>
              <a:rPr lang="hr-HR" dirty="0" smtClean="0"/>
              <a:t>šećer </a:t>
            </a:r>
            <a:r>
              <a:rPr lang="hr-HR" dirty="0" smtClean="0"/>
              <a:t>jer me neće pustiti na miru godinu dana!</a:t>
            </a:r>
            <a:endParaRPr lang="hr-HR" dirty="0"/>
          </a:p>
        </p:txBody>
      </p:sp>
      <p:sp>
        <p:nvSpPr>
          <p:cNvPr id="21" name="TekstniOkvir 20"/>
          <p:cNvSpPr txBox="1"/>
          <p:nvPr/>
        </p:nvSpPr>
        <p:spPr>
          <a:xfrm>
            <a:off x="4427984" y="2852936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err="1" smtClean="0"/>
              <a:t>Evoo</a:t>
            </a:r>
            <a:r>
              <a:rPr lang="hr-HR" dirty="0" smtClean="0"/>
              <a:t>!</a:t>
            </a: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zervirano mjesto sadržaja 3" descr="images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</p:spPr>
      </p:pic>
      <p:pic>
        <p:nvPicPr>
          <p:cNvPr id="5" name="Slika 4" descr="spuzvabob3 (1)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43608" y="4149080"/>
            <a:ext cx="941090" cy="978734"/>
          </a:xfrm>
          <a:prstGeom prst="rect">
            <a:avLst/>
          </a:prstGeom>
        </p:spPr>
      </p:pic>
      <p:sp>
        <p:nvSpPr>
          <p:cNvPr id="15" name="TekstniOkvir 14"/>
          <p:cNvSpPr txBox="1"/>
          <p:nvPr/>
        </p:nvSpPr>
        <p:spPr>
          <a:xfrm>
            <a:off x="1043608" y="2276872"/>
            <a:ext cx="1872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hr-HR" dirty="0"/>
          </a:p>
        </p:txBody>
      </p:sp>
      <p:pic>
        <p:nvPicPr>
          <p:cNvPr id="11" name="Slika 10" descr="preuzmi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995936" y="404664"/>
            <a:ext cx="1352550" cy="2152650"/>
          </a:xfrm>
          <a:prstGeom prst="rect">
            <a:avLst/>
          </a:prstGeom>
        </p:spPr>
      </p:pic>
      <p:sp>
        <p:nvSpPr>
          <p:cNvPr id="12" name="Pravokutnik 11"/>
          <p:cNvSpPr/>
          <p:nvPr/>
        </p:nvSpPr>
        <p:spPr>
          <a:xfrm>
            <a:off x="3995936" y="404664"/>
            <a:ext cx="1368152" cy="216024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pic>
        <p:nvPicPr>
          <p:cNvPr id="22" name="Slika 21" descr="preuzmi (1)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059832" y="1628800"/>
            <a:ext cx="525214" cy="65586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4.81036E-6 C -0.00486 -0.01897 -0.00573 -0.01665 -0.01858 -0.02244 C -0.02448 -0.02845 -0.03073 -0.03146 -0.03698 -0.03677 C -0.06823 -0.03354 -0.04861 -0.03886 -0.06476 -0.02452 C -0.06962 -0.01365 -0.07639 -0.00555 -0.08004 0.00624 C -0.08125 0.01017 -0.08212 0.01434 -0.08316 0.0185 C -0.0842 0.02266 -0.08629 0.03076 -0.08629 0.03076 C -0.08576 0.07516 -0.08611 0.11956 -0.08472 0.16397 C -0.08455 0.16836 -0.0816 0.17622 -0.0816 0.17622 C -0.0783 0.21114 -0.08108 0.19866 -0.07691 0.21531 C -0.07205 0.2685 -0.07448 0.24815 -0.07083 0.27682 C -0.07135 0.29394 -0.07101 0.31105 -0.0724 0.32793 C -0.07257 0.33048 -0.07465 0.33187 -0.07552 0.33418 C -0.07778 0.34042 -0.07865 0.34875 -0.0816 0.35453 C -0.0849 0.36101 -0.08906 0.36656 -0.09236 0.37303 C -0.0934 0.37511 -0.09445 0.37719 -0.09549 0.37928 C -0.09792 0.392 -0.09531 0.38344 -0.10156 0.39361 C -0.10399 0.39731 -0.10573 0.40333 -0.1092 0.40587 C -0.11458 0.41003 -0.1217 0.41073 -0.12778 0.41188 C -0.15226 0.41003 -0.14566 0.41743 -0.15382 0.40587 " pathEditMode="relative" ptsTypes="fffffffffffffffffffA">
                                      <p:cBhvr>
                                        <p:cTn id="6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zervirano mjesto sadržaja 3" descr="images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</p:spPr>
      </p:pic>
      <p:pic>
        <p:nvPicPr>
          <p:cNvPr id="5" name="Slika 4" descr="spuzvabob3 (1)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43608" y="4149080"/>
            <a:ext cx="941090" cy="978734"/>
          </a:xfrm>
          <a:prstGeom prst="rect">
            <a:avLst/>
          </a:prstGeom>
        </p:spPr>
      </p:pic>
      <p:sp>
        <p:nvSpPr>
          <p:cNvPr id="15" name="TekstniOkvir 14"/>
          <p:cNvSpPr txBox="1"/>
          <p:nvPr/>
        </p:nvSpPr>
        <p:spPr>
          <a:xfrm>
            <a:off x="1043608" y="2276872"/>
            <a:ext cx="1872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hr-HR" dirty="0"/>
          </a:p>
        </p:txBody>
      </p:sp>
      <p:pic>
        <p:nvPicPr>
          <p:cNvPr id="22" name="Slika 21" descr="preuzmi (1)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979712" y="4221088"/>
            <a:ext cx="525214" cy="65586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0399 0.01665 -0.01389 0.02405 -0.02153 0.03284 C -0.03194 0.04463 -0.02691 0.04162 -0.03542 0.04509 C -0.04254 0.05157 -0.05052 0.05781 -0.05851 0.06151 C -0.06719 0.07354 -0.05816 0.0629 -0.07066 0.07192 C -0.07743 0.07678 -0.08021 0.0851 -0.08785 0.08811 C -0.09653 0.09782 -0.09861 0.10175 -0.1092 0.10453 C -0.11649 0.1191 -0.10642 0.10129 -0.12153 0.11702 C -0.13333 0.12951 -0.1184 0.12257 -0.13247 0.12719 C -0.14167 0.13922 -0.15035 0.15818 -0.16302 0.16396 C -0.1658 0.17853 -0.16719 0.1827 -0.16302 0.20305 C -0.16181 0.2086 -0.15799 0.21253 -0.15538 0.21739 C -0.15434 0.21947 -0.15226 0.2234 -0.15226 0.2234 C -0.15035 0.23381 -0.14774 0.23635 -0.13993 0.23982 C -0.13906 0.2419 -0.13854 0.24445 -0.13698 0.24606 C -0.13594 0.24745 -0.13351 0.24653 -0.13247 0.24815 C -0.13108 0.24953 -0.1316 0.25231 -0.13073 0.25416 C -0.12951 0.2567 -0.1276 0.25832 -0.12604 0.2604 C -0.12448 0.27058 -0.12135 0.27451 -0.11701 0.28284 C -0.09757 0.31914 -0.06302 0.30457 -0.03229 0.3055 C 0.03403 0.3314 0.09306 0.32678 0.16441 0.32793 C 0.17882 0.33117 0.19306 0.33256 0.20746 0.33418 C 0.23906 0.33279 0.27222 0.3321 0.30295 0.32192 C 0.31319 0.31498 0.33698 0.31359 0.33698 0.31359 C 0.34896 0.30804 0.33073 0.31683 0.35365 0.30134 C 0.36458 0.29417 0.37535 0.28815 0.38611 0.28075 C 0.38906 0.27867 0.39097 0.27497 0.39392 0.27266 C 0.39635 0.27081 0.39896 0.26988 0.40156 0.2685 C 0.41875 0.24537 0.39358 0.27636 0.4184 0.25624 C 0.43767 0.24051 0.45052 0.21068 0.47396 0.20513 C 0.48333 0.19542 0.49514 0.18987 0.50451 0.18038 C 0.50746 0.17761 0.50937 0.17345 0.51233 0.17021 C 0.51371 0.16859 0.51545 0.1672 0.51701 0.16605 C 0.51875 0.16443 0.52135 0.16373 0.52292 0.16188 C 0.52899 0.15541 0.53455 0.14847 0.53993 0.14153 C 0.55556 0.12257 0.54618 0.12789 0.55694 0.12303 C 0.56806 0.10407 0.55486 0.12419 0.56771 0.11077 C 0.57205 0.10638 0.57413 0.09875 0.57847 0.09435 C 0.58333 0.0895 0.59392 0.0821 0.59392 0.0821 C 0.59948 0.0703 0.61042 0.05943 0.62153 0.05943 " pathEditMode="relative" ptsTypes="fffffffffffffffffffffffffffffffffffffffA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0399 0.01665 -0.01389 0.02405 -0.02153 0.03284 C -0.03194 0.04463 -0.02691 0.04162 -0.03542 0.04509 C -0.04254 0.05157 -0.05052 0.05781 -0.05851 0.06151 C -0.06719 0.07354 -0.05816 0.0629 -0.07066 0.07192 C -0.07743 0.07678 -0.08021 0.0851 -0.08785 0.08811 C -0.09653 0.09782 -0.09861 0.10175 -0.1092 0.10453 C -0.11649 0.1191 -0.10642 0.10129 -0.12153 0.11702 C -0.13333 0.12951 -0.1184 0.12257 -0.13247 0.12719 C -0.14167 0.13922 -0.15035 0.15818 -0.16302 0.16396 C -0.1658 0.17853 -0.16719 0.1827 -0.16302 0.20305 C -0.16181 0.2086 -0.15799 0.21253 -0.15538 0.21739 C -0.15434 0.21947 -0.15226 0.2234 -0.15226 0.2234 C -0.15035 0.23381 -0.14774 0.23635 -0.13993 0.23982 C -0.13906 0.2419 -0.13854 0.24445 -0.13698 0.24606 C -0.13594 0.24745 -0.13351 0.24653 -0.13247 0.24815 C -0.13108 0.24953 -0.1316 0.25231 -0.13073 0.25416 C -0.12951 0.2567 -0.1276 0.25832 -0.12604 0.2604 C -0.12448 0.27058 -0.12135 0.27451 -0.11701 0.28284 C -0.09757 0.31914 -0.06302 0.30457 -0.03229 0.3055 C 0.03403 0.3314 0.09306 0.32678 0.16441 0.32793 C 0.17882 0.33117 0.19306 0.33256 0.20746 0.33418 C 0.23906 0.33279 0.27222 0.3321 0.30295 0.32192 C 0.31319 0.31498 0.33698 0.31359 0.33698 0.31359 C 0.34896 0.30804 0.33073 0.31683 0.35365 0.30134 C 0.36458 0.29417 0.37535 0.28815 0.38611 0.28075 C 0.38906 0.27867 0.39097 0.27497 0.39392 0.27266 C 0.39635 0.27081 0.39896 0.26988 0.40156 0.2685 C 0.41875 0.24537 0.39358 0.27636 0.4184 0.25624 C 0.43767 0.24051 0.45052 0.21068 0.47396 0.20513 C 0.48333 0.19542 0.49514 0.18987 0.50451 0.18038 C 0.50746 0.17761 0.50937 0.17345 0.51233 0.17021 C 0.51371 0.16859 0.51545 0.1672 0.51701 0.16605 C 0.51875 0.16443 0.52135 0.16373 0.52292 0.16188 C 0.52899 0.15541 0.53455 0.14847 0.53993 0.14153 C 0.55556 0.12257 0.54618 0.12789 0.55694 0.12303 C 0.56806 0.10407 0.55486 0.12419 0.56771 0.11077 C 0.57205 0.10638 0.57413 0.09875 0.57847 0.09435 C 0.58333 0.0895 0.59392 0.0821 0.59392 0.0821 C 0.59948 0.0703 0.61042 0.05943 0.62153 0.05943 " pathEditMode="relative" ptsTypes="fffffffffffffffffffffffffffffffffffffffA">
                                      <p:cBhvr>
                                        <p:cTn id="8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zervirano mjesto sadržaja 3" descr="elegantna-kuhinja-po-mjeri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</p:spPr>
      </p:pic>
      <p:pic>
        <p:nvPicPr>
          <p:cNvPr id="6" name="Slika 5" descr="preuzmi (2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860032" y="2708920"/>
            <a:ext cx="1207021" cy="1207021"/>
          </a:xfrm>
          <a:prstGeom prst="rect">
            <a:avLst/>
          </a:prstGeom>
        </p:spPr>
      </p:pic>
      <p:pic>
        <p:nvPicPr>
          <p:cNvPr id="5" name="Slika 4" descr="spuzvabob3.gif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115616" y="4653136"/>
            <a:ext cx="3129302" cy="3254474"/>
          </a:xfrm>
          <a:prstGeom prst="rect">
            <a:avLst/>
          </a:prstGeom>
        </p:spPr>
      </p:pic>
      <p:pic>
        <p:nvPicPr>
          <p:cNvPr id="7" name="Slika 6" descr="preuzmi (1)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707904" y="5085184"/>
            <a:ext cx="899599" cy="112338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0243 -0.00671 0.00504 -0.01388 0.00764 -0.02035 C 0.00938 -0.02452 0.01372 -0.03261 0.01372 -0.03261 C 0.01702 -0.04996 0.01233 -0.03261 0.02153 -0.04695 C 0.02309 -0.04926 0.02327 -0.05273 0.02448 -0.05528 C 0.03056 -0.0673 0.03681 -0.08002 0.04306 -0.09205 C 0.04688 -0.10754 0.04132 -0.0895 0.04914 -0.10245 C 0.05851 -0.11818 0.04132 -0.09806 0.05382 -0.11471 C 0.05556 -0.11702 0.05799 -0.11841 0.0599 -0.12072 C 0.0783 -0.14316 0.0658 -0.13159 0.07691 -0.14131 C 0.08247 -0.15287 0.07848 -0.15264 0.08768 -0.16189 C 0.09306 -0.17299 0.09792 -0.18617 0.10764 -0.19057 C 0.11077 -0.19473 0.11545 -0.19727 0.11684 -0.20282 C 0.12257 -0.22526 0.11615 -0.20814 0.12448 -0.21924 C 0.12622 -0.22156 0.12761 -0.22456 0.12917 -0.22734 C 0.13021 -0.22942 0.1323 -0.23358 0.1323 -0.23358 " pathEditMode="relative" ptsTypes="fffffffffffffffA">
                                      <p:cBhvr>
                                        <p:cTn id="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0243 -0.00671 0.00504 -0.01388 0.00764 -0.02035 C 0.00938 -0.02452 0.01372 -0.03261 0.01372 -0.03261 C 0.01702 -0.04996 0.01233 -0.03261 0.02153 -0.04695 C 0.02309 -0.04926 0.02327 -0.05273 0.02448 -0.05528 C 0.03056 -0.0673 0.03681 -0.08002 0.04306 -0.09205 C 0.04688 -0.10754 0.04132 -0.0895 0.04914 -0.10245 C 0.05851 -0.11818 0.04132 -0.09806 0.05382 -0.11471 C 0.05556 -0.11702 0.05799 -0.11841 0.0599 -0.12072 C 0.0783 -0.14316 0.0658 -0.13159 0.07691 -0.14131 C 0.08247 -0.15287 0.07848 -0.15264 0.08768 -0.16189 C 0.09306 -0.17299 0.09792 -0.18617 0.10764 -0.19057 C 0.11077 -0.19473 0.11545 -0.19727 0.11684 -0.20282 C 0.12257 -0.22526 0.11615 -0.20814 0.12448 -0.21924 C 0.12622 -0.22156 0.12761 -0.22456 0.12917 -0.22734 C 0.13021 -0.22942 0.1323 -0.23358 0.1323 -0.23358 " pathEditMode="relative" ptsTypes="fffffffffffffffA"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zervirano mjesto sadržaja 3" descr="images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</p:spPr>
      </p:pic>
      <p:pic>
        <p:nvPicPr>
          <p:cNvPr id="8" name="Slika 7" descr="spuzvabob3 (1).gif"/>
          <p:cNvPicPr>
            <a:picLocks noChangeAspect="1"/>
          </p:cNvPicPr>
          <p:nvPr/>
        </p:nvPicPr>
        <p:blipFill>
          <a:blip r:embed="rId3" cstate="print">
            <a:lum contrast="8000"/>
          </a:blip>
          <a:stretch>
            <a:fillRect/>
          </a:stretch>
        </p:blipFill>
        <p:spPr>
          <a:xfrm>
            <a:off x="0" y="4941168"/>
            <a:ext cx="1431806" cy="1489078"/>
          </a:xfrm>
          <a:prstGeom prst="rect">
            <a:avLst/>
          </a:prstGeom>
        </p:spPr>
      </p:pic>
      <p:pic>
        <p:nvPicPr>
          <p:cNvPr id="15" name="Slika 14" descr="preuzmi (4)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635896" y="260648"/>
            <a:ext cx="2371725" cy="1800200"/>
          </a:xfrm>
          <a:prstGeom prst="rect">
            <a:avLst/>
          </a:prstGeom>
        </p:spPr>
      </p:pic>
      <p:sp>
        <p:nvSpPr>
          <p:cNvPr id="16" name="Pravokutnik 15"/>
          <p:cNvSpPr/>
          <p:nvPr/>
        </p:nvSpPr>
        <p:spPr>
          <a:xfrm>
            <a:off x="3635896" y="260648"/>
            <a:ext cx="2376264" cy="1800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7" name="Elipsa 16"/>
          <p:cNvSpPr/>
          <p:nvPr/>
        </p:nvSpPr>
        <p:spPr>
          <a:xfrm>
            <a:off x="3347864" y="1988840"/>
            <a:ext cx="360040" cy="43204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8" name="Elipsa 17"/>
          <p:cNvSpPr/>
          <p:nvPr/>
        </p:nvSpPr>
        <p:spPr>
          <a:xfrm>
            <a:off x="2987824" y="2348880"/>
            <a:ext cx="360040" cy="43204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9" name="Elipsa 18"/>
          <p:cNvSpPr/>
          <p:nvPr/>
        </p:nvSpPr>
        <p:spPr>
          <a:xfrm>
            <a:off x="2555776" y="2780928"/>
            <a:ext cx="360040" cy="43204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21" name="Zaobljeni pravokutnik 20"/>
          <p:cNvSpPr/>
          <p:nvPr/>
        </p:nvSpPr>
        <p:spPr>
          <a:xfrm>
            <a:off x="4860032" y="836712"/>
            <a:ext cx="360040" cy="216024"/>
          </a:xfrm>
          <a:prstGeom prst="roundRect">
            <a:avLst/>
          </a:prstGeom>
          <a:solidFill>
            <a:srgbClr val="FCF2A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0.071 C 0.0158 0.10245 0.06059 0.11818 0.08663 0.12211 C 0.10295 0.12072 0.11944 0.12118 0.13594 0.11841 C 0.16458 0.11378 0.18628 0.07562 0.19271 0.04047 C 0.19184 0.02035 0.19323 -0.00046 0.19028 -0.02012 C 0.18906 -0.02821 0.18351 -0.034 0.18021 -0.04093 C 0.1691 -0.0636 0.13958 -0.09274 0.12118 -0.1013 C 0.10156 -0.12812 0.09236 -0.16651 0.08663 -0.20305 C 0.0875 -0.21323 0.08628 -0.2241 0.08889 -0.23358 C 0.08993 -0.23751 0.09635 -0.23982 0.09635 -0.23959 " pathEditMode="relative" rAng="0" ptsTypes="fffffffffA">
                                      <p:cBhvr>
                                        <p:cTn id="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7" y="-13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zervirano mjesto sadržaja 3" descr="elegantna-kuhinja-po-mjeri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</p:spPr>
      </p:pic>
      <p:pic>
        <p:nvPicPr>
          <p:cNvPr id="6" name="Slika 5" descr="preuzmi (2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004048" y="2708920"/>
            <a:ext cx="1207021" cy="1207021"/>
          </a:xfrm>
          <a:prstGeom prst="rect">
            <a:avLst/>
          </a:prstGeom>
        </p:spPr>
      </p:pic>
      <p:pic>
        <p:nvPicPr>
          <p:cNvPr id="5" name="Slika 4" descr="spuzvabob3.gif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195736" y="3212976"/>
            <a:ext cx="3129302" cy="3254474"/>
          </a:xfrm>
          <a:prstGeom prst="rect">
            <a:avLst/>
          </a:prstGeom>
        </p:spPr>
      </p:pic>
      <p:pic>
        <p:nvPicPr>
          <p:cNvPr id="7" name="Slika 6" descr="preuzmi (1)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6516216" y="2636912"/>
            <a:ext cx="899599" cy="112338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8.00185E-6 C -0.00122 -0.03006 0.00121 -0.06105 -0.00451 -0.09019 C -0.00816 -0.10823 -0.01458 -0.13852 -0.01997 -0.15564 C -0.02188 -0.16165 -0.02552 -0.16628 -0.0276 -0.17206 C -0.03941 -0.16998 -0.05122 -0.16836 -0.06302 -0.16604 C -0.07101 -0.16443 -0.0783 -0.15541 -0.08611 -0.15171 C -0.09149 -0.14454 -0.09444 -0.14014 -0.10156 -0.13737 C -0.10608 -0.1332 -0.11059 -0.12904 -0.11528 -0.12488 C -0.1184 -0.1221 -0.12465 -0.11678 -0.12465 -0.11678 C -0.13194 -0.10152 -0.12274 -0.11771 -0.13229 -0.10869 C -0.13924 -0.10221 -0.13767 -0.10083 -0.14149 -0.09227 C -0.1434 -0.08811 -0.14566 -0.08418 -0.14774 -0.08001 C -0.14879 -0.07793 -0.15069 -0.07377 -0.15069 -0.07377 C -0.15017 -0.05943 -0.15 -0.04509 -0.14913 -0.03075 C -0.14896 -0.02659 -0.14618 -0.0185 -0.14618 -0.0185 " pathEditMode="relative" ptsTypes="ffffffffffffffA">
                                      <p:cBhvr>
                                        <p:cTn id="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zervirano mjesto sadržaja 3" descr="elegantna-kuhinja-po-mjeri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</p:spPr>
      </p:pic>
      <p:pic>
        <p:nvPicPr>
          <p:cNvPr id="6" name="Slika 5" descr="preuzmi (2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004048" y="2708920"/>
            <a:ext cx="1207021" cy="1207021"/>
          </a:xfrm>
          <a:prstGeom prst="rect">
            <a:avLst/>
          </a:prstGeom>
        </p:spPr>
      </p:pic>
      <p:pic>
        <p:nvPicPr>
          <p:cNvPr id="5" name="Slika 4" descr="spuzvabob3.gif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195736" y="3212976"/>
            <a:ext cx="3129302" cy="3254474"/>
          </a:xfrm>
          <a:prstGeom prst="rect">
            <a:avLst/>
          </a:prstGeom>
        </p:spPr>
      </p:pic>
      <p:pic>
        <p:nvPicPr>
          <p:cNvPr id="8" name="Slika 7" descr="Kuhaca-okrugla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580112" y="2636912"/>
            <a:ext cx="792088" cy="594066"/>
          </a:xfrm>
          <a:prstGeom prst="rect">
            <a:avLst/>
          </a:prstGeom>
        </p:spPr>
      </p:pic>
      <p:sp>
        <p:nvSpPr>
          <p:cNvPr id="10" name="Eksplozija 2 9"/>
          <p:cNvSpPr/>
          <p:nvPr/>
        </p:nvSpPr>
        <p:spPr>
          <a:xfrm>
            <a:off x="2267744" y="836712"/>
            <a:ext cx="2520280" cy="2304256"/>
          </a:xfrm>
          <a:prstGeom prst="irregularSeal2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9" name="TekstniOkvir 8"/>
          <p:cNvSpPr txBox="1"/>
          <p:nvPr/>
        </p:nvSpPr>
        <p:spPr>
          <a:xfrm>
            <a:off x="2627784" y="1772816"/>
            <a:ext cx="28083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smtClean="0"/>
              <a:t>NJAM NJAM!</a:t>
            </a: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-6.93802E-7 C -0.00243 -0.01133 -0.00885 -0.01249 -0.01684 -0.01457 C -0.02934 -0.02266 -0.02847 -0.02382 -0.05069 -0.01642 C -0.05469 -0.01503 -0.05451 -0.0067 -0.05677 -0.00208 C -0.0566 -0.00138 -0.05469 0.01457 -0.05382 0.01619 C -0.05087 0.02174 -0.04618 0.02521 -0.04306 0.03053 C -0.03194 0.04903 -0.02986 0.05435 -0.01371 0.05921 C -0.00816 0.05851 -0.00226 0.05944 0.00313 0.05736 C 0.00694 0.05574 0.00799 0.03793 0.00938 0.03261 C 0.00729 -0.00046 0.01024 0.00278 -0.01371 0.00602 C -0.02708 0.01804 -0.02726 0.02891 -0.01684 0.04903 C -0.01441 0.05898 -0.00816 0.06106 -0.00139 0.06545 C 0.00174 0.06499 0.01944 0.06846 0.02014 0.05528 C 0.02101 0.03886 0.0224 0.02174 0.01858 0.00602 C 0.01719 0.00023 0.00625 -0.00208 0.00625 -0.00208 C -0.02899 -0.00023 -0.02969 -0.0141 -0.03681 0.01434 C -0.03576 0.0266 -0.03611 0.03932 -0.03368 0.05111 C -0.03299 0.05481 -0.02934 0.0562 -0.0276 0.05921 C -0.02569 0.06244 -0.025 0.06684 -0.02292 0.06961 C -0.01701 0.07771 -0.00486 0.08233 0.00313 0.08603 C 0.0125 0.08349 0.02344 0.08557 0.0309 0.07771 C 0.03802 0.07008 0.03889 0.04764 0.0401 0.03677 C 0.03542 -0.00855 0.03941 0.00116 0.00313 0.00393 C -0.00139 0.01295 1.94444E-6 0.01272 1.94444E-6 -6.93802E-7 Z " pathEditMode="relative" ptsTypes="ffffffffffffffffffffffff">
                                      <p:cBhvr>
                                        <p:cTn id="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zervirano mjesto sadržaja 3" descr="elegantna-kuhinja-po-mjeri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ln>
            <a:solidFill>
              <a:schemeClr val="tx1"/>
            </a:solidFill>
          </a:ln>
        </p:spPr>
      </p:pic>
      <p:pic>
        <p:nvPicPr>
          <p:cNvPr id="6" name="Slika 5" descr="preuzmi (2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932040" y="2708920"/>
            <a:ext cx="1207021" cy="1207021"/>
          </a:xfrm>
          <a:prstGeom prst="rect">
            <a:avLst/>
          </a:prstGeom>
        </p:spPr>
      </p:pic>
      <p:pic>
        <p:nvPicPr>
          <p:cNvPr id="5" name="Slika 4" descr="spuzvabob3.gif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195736" y="3212976"/>
            <a:ext cx="3129302" cy="3254474"/>
          </a:xfrm>
          <a:prstGeom prst="rect">
            <a:avLst/>
          </a:prstGeom>
        </p:spPr>
      </p:pic>
      <p:sp>
        <p:nvSpPr>
          <p:cNvPr id="11" name="Prostoručno 10"/>
          <p:cNvSpPr/>
          <p:nvPr/>
        </p:nvSpPr>
        <p:spPr>
          <a:xfrm>
            <a:off x="4733779" y="717452"/>
            <a:ext cx="1392701" cy="2039816"/>
          </a:xfrm>
          <a:custGeom>
            <a:avLst/>
            <a:gdLst>
              <a:gd name="connsiteX0" fmla="*/ 752621 w 1392701"/>
              <a:gd name="connsiteY0" fmla="*/ 2039816 h 2039816"/>
              <a:gd name="connsiteX1" fmla="*/ 837027 w 1392701"/>
              <a:gd name="connsiteY1" fmla="*/ 815926 h 2039816"/>
              <a:gd name="connsiteX2" fmla="*/ 1160584 w 1392701"/>
              <a:gd name="connsiteY2" fmla="*/ 1266093 h 2039816"/>
              <a:gd name="connsiteX3" fmla="*/ 429064 w 1392701"/>
              <a:gd name="connsiteY3" fmla="*/ 1322363 h 2039816"/>
              <a:gd name="connsiteX4" fmla="*/ 1230923 w 1392701"/>
              <a:gd name="connsiteY4" fmla="*/ 1744394 h 2039816"/>
              <a:gd name="connsiteX5" fmla="*/ 1287193 w 1392701"/>
              <a:gd name="connsiteY5" fmla="*/ 492370 h 2039816"/>
              <a:gd name="connsiteX6" fmla="*/ 597876 w 1392701"/>
              <a:gd name="connsiteY6" fmla="*/ 633046 h 2039816"/>
              <a:gd name="connsiteX7" fmla="*/ 358726 w 1392701"/>
              <a:gd name="connsiteY7" fmla="*/ 1266093 h 2039816"/>
              <a:gd name="connsiteX8" fmla="*/ 569741 w 1392701"/>
              <a:gd name="connsiteY8" fmla="*/ 1842868 h 2039816"/>
              <a:gd name="connsiteX9" fmla="*/ 35169 w 1392701"/>
              <a:gd name="connsiteY9" fmla="*/ 956603 h 2039816"/>
              <a:gd name="connsiteX10" fmla="*/ 358726 w 1392701"/>
              <a:gd name="connsiteY10" fmla="*/ 506437 h 2039816"/>
              <a:gd name="connsiteX11" fmla="*/ 541606 w 1392701"/>
              <a:gd name="connsiteY11" fmla="*/ 0 h 20398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392701" h="2039816">
                <a:moveTo>
                  <a:pt x="752621" y="2039816"/>
                </a:moveTo>
                <a:cubicBezTo>
                  <a:pt x="760827" y="1492348"/>
                  <a:pt x="769033" y="944880"/>
                  <a:pt x="837027" y="815926"/>
                </a:cubicBezTo>
                <a:cubicBezTo>
                  <a:pt x="905021" y="686972"/>
                  <a:pt x="1228578" y="1181687"/>
                  <a:pt x="1160584" y="1266093"/>
                </a:cubicBezTo>
                <a:cubicBezTo>
                  <a:pt x="1092590" y="1350499"/>
                  <a:pt x="417341" y="1242646"/>
                  <a:pt x="429064" y="1322363"/>
                </a:cubicBezTo>
                <a:cubicBezTo>
                  <a:pt x="440787" y="1402080"/>
                  <a:pt x="1087902" y="1882726"/>
                  <a:pt x="1230923" y="1744394"/>
                </a:cubicBezTo>
                <a:cubicBezTo>
                  <a:pt x="1373945" y="1606062"/>
                  <a:pt x="1392701" y="677595"/>
                  <a:pt x="1287193" y="492370"/>
                </a:cubicBezTo>
                <a:cubicBezTo>
                  <a:pt x="1181685" y="307145"/>
                  <a:pt x="752621" y="504092"/>
                  <a:pt x="597876" y="633046"/>
                </a:cubicBezTo>
                <a:cubicBezTo>
                  <a:pt x="443132" y="762000"/>
                  <a:pt x="363415" y="1064456"/>
                  <a:pt x="358726" y="1266093"/>
                </a:cubicBezTo>
                <a:cubicBezTo>
                  <a:pt x="354037" y="1467730"/>
                  <a:pt x="623667" y="1894450"/>
                  <a:pt x="569741" y="1842868"/>
                </a:cubicBezTo>
                <a:cubicBezTo>
                  <a:pt x="515815" y="1791286"/>
                  <a:pt x="70338" y="1179341"/>
                  <a:pt x="35169" y="956603"/>
                </a:cubicBezTo>
                <a:cubicBezTo>
                  <a:pt x="0" y="733865"/>
                  <a:pt x="274320" y="665871"/>
                  <a:pt x="358726" y="506437"/>
                </a:cubicBezTo>
                <a:cubicBezTo>
                  <a:pt x="443132" y="347003"/>
                  <a:pt x="581465" y="133643"/>
                  <a:pt x="541606" y="0"/>
                </a:cubicBezTo>
              </a:path>
            </a:pathLst>
          </a:cu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2" name="Eksplozija 2 11"/>
          <p:cNvSpPr/>
          <p:nvPr/>
        </p:nvSpPr>
        <p:spPr>
          <a:xfrm>
            <a:off x="2915816" y="404664"/>
            <a:ext cx="2088232" cy="2088232"/>
          </a:xfrm>
          <a:prstGeom prst="irregularSeal2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3" name="TekstniOkvir 12"/>
          <p:cNvSpPr txBox="1"/>
          <p:nvPr/>
        </p:nvSpPr>
        <p:spPr>
          <a:xfrm>
            <a:off x="3347864" y="1268760"/>
            <a:ext cx="1152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err="1" smtClean="0"/>
              <a:t>mmm</a:t>
            </a:r>
            <a:r>
              <a:rPr lang="hr-HR" dirty="0" smtClean="0"/>
              <a:t>…</a:t>
            </a: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0468 0.0081 -0.0059 0.01688 -0.01232 0.02243 C -0.01684 0.034 -0.02083 0.04417 -0.02777 0.05319 C -0.03316 0.07054 -0.04184 0.0865 -0.0493 0.10245 C -0.06267 0.13113 -0.07309 0.16397 -0.0908 0.18848 C -0.09496 0.21577 -0.08854 0.18617 -0.09705 0.20282 C -0.09826 0.20514 -0.09757 0.2086 -0.09861 0.21092 C -0.09965 0.21346 -0.10156 0.21508 -0.10312 0.21716 C -0.10868 0.2352 -0.1177 0.25093 -0.12621 0.26642 C -0.13055 0.27428 -0.13333 0.28446 -0.13698 0.29302 C -0.13854 0.29649 -0.13993 0.29996 -0.14166 0.30319 C -0.14357 0.30689 -0.146 0.3099 -0.14774 0.3136 C -0.14965 0.31823 -0.15069 0.32331 -0.15243 0.32794 C -0.1559 0.33719 -0.16093 0.34551 -0.16475 0.35453 C -0.17031 0.36725 -0.17482 0.38067 -0.18003 0.39339 C -0.18993 0.41744 -0.19809 0.44218 -0.20937 0.46508 C -0.21354 0.47341 -0.21545 0.48219 -0.22152 0.48774 C -0.23038 0.50486 -0.23819 0.52267 -0.24774 0.53885 C -0.25486 0.55111 -0.25955 0.56476 -0.2677 0.57586 C -0.27152 0.59043 -0.26597 0.57239 -0.27395 0.58811 C -0.27482 0.58996 -0.27465 0.59251 -0.27552 0.59436 C -0.27725 0.59875 -0.27951 0.60245 -0.28159 0.60662 C -0.28264 0.6087 -0.28472 0.61263 -0.28472 0.61263 " pathEditMode="relative" ptsTypes="ffffffffffffffffffffffA">
                                      <p:cBhvr>
                                        <p:cTn id="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0468 0.0081 -0.0059 0.01688 -0.01232 0.02243 C -0.01684 0.034 -0.02083 0.04417 -0.02777 0.05319 C -0.03316 0.07054 -0.04184 0.0865 -0.0493 0.10245 C -0.06267 0.13113 -0.07309 0.16397 -0.0908 0.18848 C -0.09496 0.21577 -0.08854 0.18617 -0.09705 0.20282 C -0.09826 0.20514 -0.09757 0.2086 -0.09861 0.21092 C -0.09965 0.21346 -0.10156 0.21508 -0.10312 0.21716 C -0.10868 0.2352 -0.1177 0.25093 -0.12621 0.26642 C -0.13055 0.27428 -0.13333 0.28446 -0.13698 0.29302 C -0.13854 0.29649 -0.13993 0.29996 -0.14166 0.30319 C -0.14357 0.30689 -0.146 0.3099 -0.14774 0.3136 C -0.14965 0.31823 -0.15069 0.32331 -0.15243 0.32794 C -0.1559 0.33719 -0.16093 0.34551 -0.16475 0.35453 C -0.17031 0.36725 -0.17482 0.38067 -0.18003 0.39339 C -0.18993 0.41744 -0.19809 0.44218 -0.20937 0.46508 C -0.21354 0.47341 -0.21545 0.48219 -0.22152 0.48774 C -0.23038 0.50486 -0.23819 0.52267 -0.24774 0.53885 C -0.25486 0.55111 -0.25955 0.56476 -0.2677 0.57586 C -0.27152 0.59043 -0.26597 0.57239 -0.27395 0.58811 C -0.27482 0.58996 -0.27465 0.59251 -0.27552 0.59436 C -0.27725 0.59875 -0.27951 0.60245 -0.28159 0.60662 C -0.28264 0.6087 -0.28472 0.61263 -0.28472 0.61263 " pathEditMode="relative" ptsTypes="ffffffffffffffffffffffA"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9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0468 0.0081 -0.0059 0.01688 -0.01232 0.02243 C -0.01684 0.034 -0.02083 0.04417 -0.02777 0.05319 C -0.03316 0.07054 -0.04184 0.0865 -0.0493 0.10245 C -0.06267 0.13113 -0.07309 0.16397 -0.0908 0.18848 C -0.09496 0.21577 -0.08854 0.18617 -0.09705 0.20282 C -0.09826 0.20514 -0.09757 0.2086 -0.09861 0.21092 C -0.09965 0.21346 -0.10156 0.21508 -0.10312 0.21716 C -0.10868 0.2352 -0.1177 0.25093 -0.12621 0.26642 C -0.13055 0.27428 -0.13333 0.28446 -0.13698 0.29302 C -0.13854 0.29649 -0.13993 0.29996 -0.14166 0.30319 C -0.14357 0.30689 -0.146 0.3099 -0.14774 0.3136 C -0.14965 0.31823 -0.15069 0.32331 -0.15243 0.32794 C -0.1559 0.33719 -0.16093 0.34551 -0.16475 0.35453 C -0.17031 0.36725 -0.17482 0.38067 -0.18003 0.39339 C -0.18993 0.41744 -0.19809 0.44218 -0.20937 0.46508 C -0.21354 0.47341 -0.21545 0.48219 -0.22152 0.48774 C -0.23038 0.50486 -0.23819 0.52267 -0.24774 0.53885 C -0.25486 0.55111 -0.25955 0.56476 -0.2677 0.57586 C -0.27152 0.59043 -0.26597 0.57239 -0.27395 0.58811 C -0.27482 0.58996 -0.27465 0.59251 -0.27552 0.59436 C -0.27725 0.59875 -0.27951 0.60245 -0.28159 0.60662 C -0.28264 0.6087 -0.28472 0.61263 -0.28472 0.61263 " pathEditMode="relative" ptsTypes="ffffffffffffffffffffffA">
                                      <p:cBhvr>
                                        <p:cTn id="10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1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0468 0.0081 -0.0059 0.01688 -0.01232 0.02243 C -0.01684 0.034 -0.02083 0.04417 -0.02777 0.05319 C -0.03316 0.07054 -0.04184 0.0865 -0.0493 0.10245 C -0.06267 0.13113 -0.07309 0.16397 -0.0908 0.18848 C -0.09496 0.21577 -0.08854 0.18617 -0.09705 0.20282 C -0.09826 0.20514 -0.09757 0.2086 -0.09861 0.21092 C -0.09965 0.21346 -0.10156 0.21508 -0.10312 0.21716 C -0.10868 0.2352 -0.1177 0.25093 -0.12621 0.26642 C -0.13055 0.27428 -0.13333 0.28446 -0.13698 0.29302 C -0.13854 0.29649 -0.13993 0.29996 -0.14166 0.30319 C -0.14357 0.30689 -0.146 0.3099 -0.14774 0.3136 C -0.14965 0.31823 -0.15069 0.32331 -0.15243 0.32794 C -0.1559 0.33719 -0.16093 0.34551 -0.16475 0.35453 C -0.17031 0.36725 -0.17482 0.38067 -0.18003 0.39339 C -0.18993 0.41744 -0.19809 0.44218 -0.20937 0.46508 C -0.21354 0.47341 -0.21545 0.48219 -0.22152 0.48774 C -0.23038 0.50486 -0.23819 0.52267 -0.24774 0.53885 C -0.25486 0.55111 -0.25955 0.56476 -0.2677 0.57586 C -0.27152 0.59043 -0.26597 0.57239 -0.27395 0.58811 C -0.27482 0.58996 -0.27465 0.59251 -0.27552 0.59436 C -0.27725 0.59875 -0.27951 0.60245 -0.28159 0.60662 C -0.28264 0.6087 -0.28472 0.61263 -0.28472 0.61263 " pathEditMode="relative" ptsTypes="ffffffffffffffffffffffA">
                                      <p:cBhvr>
                                        <p:cTn id="12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3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0468 0.0081 -0.0059 0.01688 -0.01232 0.02243 C -0.01684 0.034 -0.02083 0.04417 -0.02777 0.05319 C -0.03316 0.07054 -0.04184 0.0865 -0.0493 0.10245 C -0.06267 0.13113 -0.07309 0.16397 -0.0908 0.18848 C -0.09496 0.21577 -0.08854 0.18617 -0.09705 0.20282 C -0.09826 0.20514 -0.09757 0.2086 -0.09861 0.21092 C -0.09965 0.21346 -0.10156 0.21508 -0.10312 0.21716 C -0.10868 0.2352 -0.1177 0.25093 -0.12621 0.26642 C -0.13055 0.27428 -0.13333 0.28446 -0.13698 0.29302 C -0.13854 0.29649 -0.13993 0.29996 -0.14166 0.30319 C -0.14357 0.30689 -0.146 0.3099 -0.14774 0.3136 C -0.14965 0.31823 -0.15069 0.32331 -0.15243 0.32794 C -0.1559 0.33719 -0.16093 0.34551 -0.16475 0.35453 C -0.17031 0.36725 -0.17482 0.38067 -0.18003 0.39339 C -0.18993 0.41744 -0.19809 0.44218 -0.20937 0.46508 C -0.21354 0.47341 -0.21545 0.48219 -0.22152 0.48774 C -0.23038 0.50486 -0.23819 0.52267 -0.24774 0.53885 C -0.25486 0.55111 -0.25955 0.56476 -0.2677 0.57586 C -0.27152 0.59043 -0.26597 0.57239 -0.27395 0.58811 C -0.27482 0.58996 -0.27465 0.59251 -0.27552 0.59436 C -0.27725 0.59875 -0.27951 0.60245 -0.28159 0.60662 C -0.28264 0.6087 -0.28472 0.61263 -0.28472 0.61263 " pathEditMode="relative" ptsTypes="ffffffffffffffffffffffA">
                                      <p:cBhvr>
                                        <p:cTn id="14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3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zervirano mjesto sadržaja 3" descr="preuzmi (3)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</p:spPr>
      </p:pic>
      <p:pic>
        <p:nvPicPr>
          <p:cNvPr id="5" name="Slika 4" descr="spuzvabob3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rot="20607190">
            <a:off x="428207" y="2872870"/>
            <a:ext cx="1952248" cy="2030338"/>
          </a:xfrm>
          <a:prstGeom prst="rect">
            <a:avLst/>
          </a:prstGeom>
        </p:spPr>
      </p:pic>
      <p:pic>
        <p:nvPicPr>
          <p:cNvPr id="6" name="Slika 5" descr="preuzmi (2)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187624" y="3861048"/>
            <a:ext cx="1207021" cy="1207021"/>
          </a:xfrm>
          <a:prstGeom prst="rect">
            <a:avLst/>
          </a:prstGeom>
        </p:spPr>
      </p:pic>
      <p:sp>
        <p:nvSpPr>
          <p:cNvPr id="7" name="Obični oblačić 6"/>
          <p:cNvSpPr/>
          <p:nvPr/>
        </p:nvSpPr>
        <p:spPr>
          <a:xfrm>
            <a:off x="1619672" y="836712"/>
            <a:ext cx="2016224" cy="1728192"/>
          </a:xfrm>
          <a:prstGeom prst="cloudCallou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8" name="TekstniOkvir 7"/>
          <p:cNvSpPr txBox="1"/>
          <p:nvPr/>
        </p:nvSpPr>
        <p:spPr>
          <a:xfrm>
            <a:off x="1907704" y="1268760"/>
            <a:ext cx="151216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smtClean="0"/>
              <a:t>Bolja karamela od </a:t>
            </a:r>
            <a:r>
              <a:rPr lang="hr-HR" dirty="0" err="1" smtClean="0"/>
              <a:t>Klještićeve</a:t>
            </a:r>
            <a:r>
              <a:rPr lang="hr-HR" dirty="0" smtClean="0"/>
              <a:t>…</a:t>
            </a: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zervirano mjesto sadržaja 3" descr="201210221251010.Spužva Bob (2)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r-HR" sz="8800" dirty="0" smtClean="0">
                <a:solidFill>
                  <a:schemeClr val="bg1"/>
                </a:solidFill>
              </a:rPr>
              <a:t>LIKOVI:</a:t>
            </a:r>
            <a:endParaRPr lang="hr-HR" sz="8800" dirty="0">
              <a:solidFill>
                <a:schemeClr val="bg1"/>
              </a:solidFill>
            </a:endParaRPr>
          </a:p>
        </p:txBody>
      </p:sp>
      <p:sp>
        <p:nvSpPr>
          <p:cNvPr id="5" name="TekstniOkvir 4"/>
          <p:cNvSpPr txBox="1"/>
          <p:nvPr/>
        </p:nvSpPr>
        <p:spPr>
          <a:xfrm>
            <a:off x="0" y="3717032"/>
            <a:ext cx="259228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4800" b="1" dirty="0" smtClean="0">
                <a:solidFill>
                  <a:schemeClr val="bg1"/>
                </a:solidFill>
              </a:rPr>
              <a:t>SPUŽVA BOB</a:t>
            </a:r>
            <a:endParaRPr lang="hr-HR" sz="4800" b="1" dirty="0">
              <a:solidFill>
                <a:schemeClr val="bg1"/>
              </a:solidFill>
            </a:endParaRPr>
          </a:p>
        </p:txBody>
      </p:sp>
      <p:sp>
        <p:nvSpPr>
          <p:cNvPr id="6" name="TekstniOkvir 5"/>
          <p:cNvSpPr txBox="1"/>
          <p:nvPr/>
        </p:nvSpPr>
        <p:spPr>
          <a:xfrm>
            <a:off x="6372200" y="1484784"/>
            <a:ext cx="25202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3200" b="1" dirty="0" smtClean="0">
                <a:solidFill>
                  <a:schemeClr val="bg1"/>
                </a:solidFill>
              </a:rPr>
              <a:t>KALAMARKO</a:t>
            </a:r>
            <a:endParaRPr lang="hr-HR" sz="32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6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lika 3" descr="preuzmi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"/>
            <a:ext cx="9144000" cy="6858000"/>
          </a:xfrm>
          <a:prstGeom prst="rect">
            <a:avLst/>
          </a:prstGeom>
        </p:spPr>
      </p:pic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-2628800" y="260648"/>
            <a:ext cx="8229600" cy="1143000"/>
          </a:xfrm>
        </p:spPr>
        <p:txBody>
          <a:bodyPr/>
          <a:lstStyle/>
          <a:p>
            <a:r>
              <a:rPr lang="hr-HR" dirty="0" smtClean="0">
                <a:solidFill>
                  <a:srgbClr val="FF0000"/>
                </a:solidFill>
              </a:rPr>
              <a:t>Literatura:</a:t>
            </a:r>
            <a:endParaRPr lang="hr-HR" dirty="0">
              <a:solidFill>
                <a:srgbClr val="FF0000"/>
              </a:solidFill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sz="2400" dirty="0" smtClean="0">
                <a:solidFill>
                  <a:srgbClr val="FF0000"/>
                </a:solidFill>
              </a:rPr>
              <a:t>https://</a:t>
            </a:r>
            <a:r>
              <a:rPr lang="hr-HR" sz="2400" dirty="0" smtClean="0">
                <a:solidFill>
                  <a:srgbClr val="FF0000"/>
                </a:solidFill>
              </a:rPr>
              <a:t>www.google.hr/search?q=kuhinja+spu%C5%BEva+bob&amp;rlz=1C2AVSW_enHR552HR552&amp;tbm=isch&amp;source</a:t>
            </a:r>
            <a:endParaRPr lang="hr-HR" sz="2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zervirano mjesto sadržaja 3" descr="images (1)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-684584" y="0"/>
            <a:ext cx="9828584" cy="6858000"/>
          </a:xfrm>
        </p:spPr>
      </p:pic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0" y="1772816"/>
            <a:ext cx="8229600" cy="1143000"/>
          </a:xfrm>
        </p:spPr>
        <p:txBody>
          <a:bodyPr>
            <a:noAutofit/>
          </a:bodyPr>
          <a:lstStyle/>
          <a:p>
            <a:r>
              <a:rPr lang="hr-HR" sz="7200" dirty="0" smtClean="0"/>
              <a:t>HVALA NA PAŽNJI!</a:t>
            </a:r>
            <a:endParaRPr lang="hr-HR" sz="7200" dirty="0"/>
          </a:p>
        </p:txBody>
      </p:sp>
      <p:sp>
        <p:nvSpPr>
          <p:cNvPr id="5" name="TekstniOkvir 4"/>
          <p:cNvSpPr txBox="1"/>
          <p:nvPr/>
        </p:nvSpPr>
        <p:spPr>
          <a:xfrm>
            <a:off x="4067944" y="5229200"/>
            <a:ext cx="34563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b="1" dirty="0" smtClean="0"/>
              <a:t>Kristina </a:t>
            </a:r>
            <a:r>
              <a:rPr lang="hr-HR" b="1" dirty="0" err="1" smtClean="0"/>
              <a:t>Kranjčec</a:t>
            </a:r>
            <a:r>
              <a:rPr lang="hr-HR" b="1" dirty="0" smtClean="0"/>
              <a:t> </a:t>
            </a:r>
            <a:r>
              <a:rPr lang="hr-HR" b="1" dirty="0" smtClean="0"/>
              <a:t>,7.b</a:t>
            </a:r>
            <a:endParaRPr lang="hr-HR" b="1" dirty="0" smtClean="0"/>
          </a:p>
          <a:p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zervirano mjesto sadržaja 3" descr="images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</p:spPr>
      </p:pic>
      <p:pic>
        <p:nvPicPr>
          <p:cNvPr id="5" name="Slika 4" descr="spuzvabob3 (1)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43608" y="4005064"/>
            <a:ext cx="941090" cy="978734"/>
          </a:xfrm>
          <a:prstGeom prst="rect">
            <a:avLst/>
          </a:prstGeom>
        </p:spPr>
      </p:pic>
      <p:pic>
        <p:nvPicPr>
          <p:cNvPr id="7" name="Slika 6" descr="preuzmi (4)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635896" y="260648"/>
            <a:ext cx="2371725" cy="1800200"/>
          </a:xfrm>
          <a:prstGeom prst="rect">
            <a:avLst/>
          </a:prstGeom>
        </p:spPr>
      </p:pic>
      <p:sp>
        <p:nvSpPr>
          <p:cNvPr id="8" name="Elipsa 7"/>
          <p:cNvSpPr/>
          <p:nvPr/>
        </p:nvSpPr>
        <p:spPr>
          <a:xfrm>
            <a:off x="3347864" y="1988840"/>
            <a:ext cx="360040" cy="43204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9" name="Elipsa 8"/>
          <p:cNvSpPr/>
          <p:nvPr/>
        </p:nvSpPr>
        <p:spPr>
          <a:xfrm>
            <a:off x="2987824" y="2348880"/>
            <a:ext cx="360040" cy="43204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0" name="Elipsa 9"/>
          <p:cNvSpPr/>
          <p:nvPr/>
        </p:nvSpPr>
        <p:spPr>
          <a:xfrm>
            <a:off x="2555776" y="2780928"/>
            <a:ext cx="360040" cy="43204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1" name="Obični oblačić 10"/>
          <p:cNvSpPr/>
          <p:nvPr/>
        </p:nvSpPr>
        <p:spPr>
          <a:xfrm>
            <a:off x="4067944" y="2492896"/>
            <a:ext cx="2520280" cy="1484784"/>
          </a:xfrm>
          <a:prstGeom prst="cloudCallout">
            <a:avLst>
              <a:gd name="adj1" fmla="val -7995"/>
              <a:gd name="adj2" fmla="val -121307"/>
            </a:avLst>
          </a:prstGeom>
          <a:solidFill>
            <a:schemeClr val="tx1">
              <a:lumMod val="85000"/>
              <a:lumOff val="1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2" name="TekstniOkvir 11"/>
          <p:cNvSpPr txBox="1"/>
          <p:nvPr/>
        </p:nvSpPr>
        <p:spPr>
          <a:xfrm>
            <a:off x="4427984" y="2996952"/>
            <a:ext cx="2592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SPUŽVA BOB!!!</a:t>
            </a:r>
            <a:endParaRPr lang="hr-HR" dirty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zervirano mjesto sadržaja 3" descr="images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</p:spPr>
      </p:pic>
      <p:pic>
        <p:nvPicPr>
          <p:cNvPr id="5" name="Slika 4" descr="spuzvabob3 (1)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43608" y="4005064"/>
            <a:ext cx="941090" cy="978734"/>
          </a:xfrm>
          <a:prstGeom prst="rect">
            <a:avLst/>
          </a:prstGeom>
        </p:spPr>
      </p:pic>
      <p:pic>
        <p:nvPicPr>
          <p:cNvPr id="7" name="Slika 6" descr="preuzmi (4)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635896" y="260648"/>
            <a:ext cx="2371725" cy="1800200"/>
          </a:xfrm>
          <a:prstGeom prst="rect">
            <a:avLst/>
          </a:prstGeom>
        </p:spPr>
      </p:pic>
      <p:sp>
        <p:nvSpPr>
          <p:cNvPr id="8" name="Elipsa 7"/>
          <p:cNvSpPr/>
          <p:nvPr/>
        </p:nvSpPr>
        <p:spPr>
          <a:xfrm>
            <a:off x="3347864" y="1988840"/>
            <a:ext cx="360040" cy="43204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9" name="Elipsa 8"/>
          <p:cNvSpPr/>
          <p:nvPr/>
        </p:nvSpPr>
        <p:spPr>
          <a:xfrm>
            <a:off x="2987824" y="2348880"/>
            <a:ext cx="360040" cy="43204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0" name="Elipsa 9"/>
          <p:cNvSpPr/>
          <p:nvPr/>
        </p:nvSpPr>
        <p:spPr>
          <a:xfrm>
            <a:off x="2483768" y="2852936"/>
            <a:ext cx="432048" cy="43204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1" name="Obični oblačić 10"/>
          <p:cNvSpPr/>
          <p:nvPr/>
        </p:nvSpPr>
        <p:spPr>
          <a:xfrm>
            <a:off x="4067944" y="2492896"/>
            <a:ext cx="2520280" cy="1484784"/>
          </a:xfrm>
          <a:prstGeom prst="cloudCallout">
            <a:avLst>
              <a:gd name="adj1" fmla="val -7995"/>
              <a:gd name="adj2" fmla="val -121307"/>
            </a:avLst>
          </a:prstGeom>
          <a:solidFill>
            <a:schemeClr val="tx1">
              <a:lumMod val="85000"/>
              <a:lumOff val="1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2" name="TekstniOkvir 11"/>
          <p:cNvSpPr txBox="1"/>
          <p:nvPr/>
        </p:nvSpPr>
        <p:spPr>
          <a:xfrm>
            <a:off x="4427984" y="2996952"/>
            <a:ext cx="2592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SPUŽVA BOB!!!</a:t>
            </a:r>
            <a:endParaRPr lang="hr-HR" dirty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13" name="Elipsasti oblačić 12"/>
          <p:cNvSpPr/>
          <p:nvPr/>
        </p:nvSpPr>
        <p:spPr>
          <a:xfrm>
            <a:off x="683568" y="2492896"/>
            <a:ext cx="1872208" cy="1080120"/>
          </a:xfrm>
          <a:prstGeom prst="wedgeEllipseCallou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4" name="TekstniOkvir 13"/>
          <p:cNvSpPr txBox="1"/>
          <p:nvPr/>
        </p:nvSpPr>
        <p:spPr>
          <a:xfrm>
            <a:off x="683568" y="2708920"/>
            <a:ext cx="19442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1600" dirty="0" err="1" smtClean="0"/>
              <a:t>Kalamarko</a:t>
            </a:r>
            <a:r>
              <a:rPr lang="hr-HR" sz="1600" dirty="0" smtClean="0"/>
              <a:t>, posudiš mi malo šećera?</a:t>
            </a:r>
            <a:endParaRPr lang="hr-HR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zervirano mjesto sadržaja 3" descr="images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</p:spPr>
      </p:pic>
      <p:pic>
        <p:nvPicPr>
          <p:cNvPr id="5" name="Slika 4" descr="spuzvabob3 (1)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43608" y="4005064"/>
            <a:ext cx="941090" cy="978734"/>
          </a:xfrm>
          <a:prstGeom prst="rect">
            <a:avLst/>
          </a:prstGeom>
        </p:spPr>
      </p:pic>
      <p:pic>
        <p:nvPicPr>
          <p:cNvPr id="7" name="Slika 6" descr="preuzmi (4)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635896" y="260648"/>
            <a:ext cx="2371725" cy="1800200"/>
          </a:xfrm>
          <a:prstGeom prst="rect">
            <a:avLst/>
          </a:prstGeom>
        </p:spPr>
      </p:pic>
      <p:sp>
        <p:nvSpPr>
          <p:cNvPr id="8" name="Elipsa 7"/>
          <p:cNvSpPr/>
          <p:nvPr/>
        </p:nvSpPr>
        <p:spPr>
          <a:xfrm>
            <a:off x="3347864" y="1988840"/>
            <a:ext cx="360040" cy="43204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9" name="Elipsa 8"/>
          <p:cNvSpPr/>
          <p:nvPr/>
        </p:nvSpPr>
        <p:spPr>
          <a:xfrm>
            <a:off x="2987824" y="2348880"/>
            <a:ext cx="360040" cy="43204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0" name="Elipsa 9"/>
          <p:cNvSpPr/>
          <p:nvPr/>
        </p:nvSpPr>
        <p:spPr>
          <a:xfrm>
            <a:off x="2483768" y="2852936"/>
            <a:ext cx="432048" cy="43204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1" name="Obični oblačić 10"/>
          <p:cNvSpPr/>
          <p:nvPr/>
        </p:nvSpPr>
        <p:spPr>
          <a:xfrm>
            <a:off x="4067944" y="2492896"/>
            <a:ext cx="2520280" cy="1484784"/>
          </a:xfrm>
          <a:prstGeom prst="cloudCallout">
            <a:avLst>
              <a:gd name="adj1" fmla="val -7995"/>
              <a:gd name="adj2" fmla="val -121307"/>
            </a:avLst>
          </a:prstGeom>
          <a:solidFill>
            <a:schemeClr val="tx1">
              <a:lumMod val="85000"/>
              <a:lumOff val="1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2" name="TekstniOkvir 11"/>
          <p:cNvSpPr txBox="1"/>
          <p:nvPr/>
        </p:nvSpPr>
        <p:spPr>
          <a:xfrm>
            <a:off x="4427984" y="2996952"/>
            <a:ext cx="2592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Ne gnjavi me!</a:t>
            </a:r>
            <a:endParaRPr lang="hr-HR" dirty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13" name="Elipsasti oblačić 12"/>
          <p:cNvSpPr/>
          <p:nvPr/>
        </p:nvSpPr>
        <p:spPr>
          <a:xfrm>
            <a:off x="683568" y="2492896"/>
            <a:ext cx="2088232" cy="1080120"/>
          </a:xfrm>
          <a:prstGeom prst="wedgeEllipseCallou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4" name="TekstniOkvir 13"/>
          <p:cNvSpPr txBox="1"/>
          <p:nvPr/>
        </p:nvSpPr>
        <p:spPr>
          <a:xfrm>
            <a:off x="683568" y="2708920"/>
            <a:ext cx="20882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1600" dirty="0" err="1" smtClean="0"/>
              <a:t>Kalamarko</a:t>
            </a:r>
            <a:r>
              <a:rPr lang="hr-HR" sz="1600" dirty="0" smtClean="0"/>
              <a:t>, </a:t>
            </a:r>
            <a:r>
              <a:rPr lang="hr-HR" sz="1600" dirty="0" err="1" smtClean="0"/>
              <a:t>Kalamarko</a:t>
            </a:r>
            <a:r>
              <a:rPr lang="hr-HR" sz="1600" dirty="0" smtClean="0"/>
              <a:t>, </a:t>
            </a:r>
            <a:r>
              <a:rPr lang="hr-HR" sz="1600" dirty="0" err="1" smtClean="0"/>
              <a:t>Kalamarko</a:t>
            </a:r>
            <a:r>
              <a:rPr lang="hr-HR" sz="1600" dirty="0" smtClean="0"/>
              <a:t>, molim </a:t>
            </a:r>
            <a:r>
              <a:rPr lang="hr-HR" sz="1600" dirty="0" smtClean="0"/>
              <a:t>te!</a:t>
            </a:r>
            <a:endParaRPr lang="hr-HR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zervirano mjesto sadržaja 3" descr="images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</p:spPr>
      </p:pic>
      <p:pic>
        <p:nvPicPr>
          <p:cNvPr id="5" name="Slika 4" descr="spuzvabob3 (1)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43608" y="4005064"/>
            <a:ext cx="941090" cy="978734"/>
          </a:xfrm>
          <a:prstGeom prst="rect">
            <a:avLst/>
          </a:prstGeom>
        </p:spPr>
      </p:pic>
      <p:pic>
        <p:nvPicPr>
          <p:cNvPr id="7" name="Slika 6" descr="preuzmi (4)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635896" y="260648"/>
            <a:ext cx="2371725" cy="1800200"/>
          </a:xfrm>
          <a:prstGeom prst="rect">
            <a:avLst/>
          </a:prstGeom>
        </p:spPr>
      </p:pic>
      <p:sp>
        <p:nvSpPr>
          <p:cNvPr id="8" name="Elipsa 7"/>
          <p:cNvSpPr/>
          <p:nvPr/>
        </p:nvSpPr>
        <p:spPr>
          <a:xfrm>
            <a:off x="3347864" y="1988840"/>
            <a:ext cx="360040" cy="43204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9" name="Elipsa 8"/>
          <p:cNvSpPr/>
          <p:nvPr/>
        </p:nvSpPr>
        <p:spPr>
          <a:xfrm>
            <a:off x="2987824" y="2348880"/>
            <a:ext cx="360040" cy="43204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0" name="Elipsa 9"/>
          <p:cNvSpPr/>
          <p:nvPr/>
        </p:nvSpPr>
        <p:spPr>
          <a:xfrm>
            <a:off x="2483768" y="2852936"/>
            <a:ext cx="432048" cy="43204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1" name="Obični oblačić 10"/>
          <p:cNvSpPr/>
          <p:nvPr/>
        </p:nvSpPr>
        <p:spPr>
          <a:xfrm>
            <a:off x="4067944" y="2492896"/>
            <a:ext cx="2520280" cy="1484784"/>
          </a:xfrm>
          <a:prstGeom prst="cloudCallout">
            <a:avLst>
              <a:gd name="adj1" fmla="val -7995"/>
              <a:gd name="adj2" fmla="val -121307"/>
            </a:avLst>
          </a:prstGeom>
          <a:solidFill>
            <a:schemeClr val="tx1">
              <a:lumMod val="85000"/>
              <a:lumOff val="1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2" name="TekstniOkvir 11"/>
          <p:cNvSpPr txBox="1"/>
          <p:nvPr/>
        </p:nvSpPr>
        <p:spPr>
          <a:xfrm>
            <a:off x="4427984" y="2996952"/>
            <a:ext cx="25922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Što si dosadan?</a:t>
            </a:r>
          </a:p>
          <a:p>
            <a:r>
              <a:rPr lang="hr-HR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Kupam se! </a:t>
            </a:r>
            <a:endParaRPr lang="hr-HR" dirty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13" name="Elipsasti oblačić 12"/>
          <p:cNvSpPr/>
          <p:nvPr/>
        </p:nvSpPr>
        <p:spPr>
          <a:xfrm>
            <a:off x="683568" y="2492896"/>
            <a:ext cx="1872208" cy="1080120"/>
          </a:xfrm>
          <a:prstGeom prst="wedgeEllipseCallou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5" name="TekstniOkvir 14"/>
          <p:cNvSpPr txBox="1"/>
          <p:nvPr/>
        </p:nvSpPr>
        <p:spPr>
          <a:xfrm>
            <a:off x="827584" y="2852936"/>
            <a:ext cx="1728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smtClean="0"/>
              <a:t>Malo šećera?</a:t>
            </a: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zervirano mjesto sadržaja 3" descr="images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</p:spPr>
      </p:pic>
      <p:pic>
        <p:nvPicPr>
          <p:cNvPr id="5" name="Slika 4" descr="spuzvabob3 (1)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43608" y="4005064"/>
            <a:ext cx="941090" cy="978734"/>
          </a:xfrm>
          <a:prstGeom prst="rect">
            <a:avLst/>
          </a:prstGeom>
        </p:spPr>
      </p:pic>
      <p:pic>
        <p:nvPicPr>
          <p:cNvPr id="7" name="Slika 6" descr="preuzmi (4)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635896" y="260648"/>
            <a:ext cx="2371725" cy="1800200"/>
          </a:xfrm>
          <a:prstGeom prst="rect">
            <a:avLst/>
          </a:prstGeom>
        </p:spPr>
      </p:pic>
      <p:sp>
        <p:nvSpPr>
          <p:cNvPr id="8" name="Elipsa 7"/>
          <p:cNvSpPr/>
          <p:nvPr/>
        </p:nvSpPr>
        <p:spPr>
          <a:xfrm>
            <a:off x="3347864" y="1988840"/>
            <a:ext cx="360040" cy="43204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9" name="Elipsa 8"/>
          <p:cNvSpPr/>
          <p:nvPr/>
        </p:nvSpPr>
        <p:spPr>
          <a:xfrm>
            <a:off x="2987824" y="2348880"/>
            <a:ext cx="360040" cy="43204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0" name="Elipsa 9"/>
          <p:cNvSpPr/>
          <p:nvPr/>
        </p:nvSpPr>
        <p:spPr>
          <a:xfrm>
            <a:off x="2483768" y="2852936"/>
            <a:ext cx="432048" cy="43204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1" name="Obični oblačić 10"/>
          <p:cNvSpPr/>
          <p:nvPr/>
        </p:nvSpPr>
        <p:spPr>
          <a:xfrm>
            <a:off x="4067944" y="2492896"/>
            <a:ext cx="2520280" cy="1484784"/>
          </a:xfrm>
          <a:prstGeom prst="cloudCallout">
            <a:avLst>
              <a:gd name="adj1" fmla="val -7995"/>
              <a:gd name="adj2" fmla="val -121307"/>
            </a:avLst>
          </a:prstGeom>
          <a:solidFill>
            <a:schemeClr val="tx1">
              <a:lumMod val="85000"/>
              <a:lumOff val="1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2" name="TekstniOkvir 11"/>
          <p:cNvSpPr txBox="1"/>
          <p:nvPr/>
        </p:nvSpPr>
        <p:spPr>
          <a:xfrm>
            <a:off x="4427984" y="2996952"/>
            <a:ext cx="2592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DOSADANN SI!!!!</a:t>
            </a:r>
            <a:endParaRPr lang="hr-HR" dirty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13" name="Elipsasti oblačić 12"/>
          <p:cNvSpPr/>
          <p:nvPr/>
        </p:nvSpPr>
        <p:spPr>
          <a:xfrm>
            <a:off x="683568" y="2492896"/>
            <a:ext cx="2088232" cy="1080120"/>
          </a:xfrm>
          <a:prstGeom prst="wedgeEllipseCallou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4" name="TekstniOkvir 13"/>
          <p:cNvSpPr txBox="1"/>
          <p:nvPr/>
        </p:nvSpPr>
        <p:spPr>
          <a:xfrm>
            <a:off x="683568" y="2708920"/>
            <a:ext cx="20882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1600" dirty="0" err="1" smtClean="0"/>
              <a:t>Kalamarko</a:t>
            </a:r>
            <a:r>
              <a:rPr lang="hr-HR" sz="1600" dirty="0" smtClean="0"/>
              <a:t>,</a:t>
            </a:r>
            <a:r>
              <a:rPr lang="hr-HR" sz="1600" dirty="0" err="1" smtClean="0"/>
              <a:t>Kalamarko</a:t>
            </a:r>
            <a:r>
              <a:rPr lang="hr-HR" sz="1600" dirty="0" smtClean="0"/>
              <a:t>,</a:t>
            </a:r>
            <a:r>
              <a:rPr lang="hr-HR" sz="1600" dirty="0" err="1" smtClean="0"/>
              <a:t>Kalamarko</a:t>
            </a:r>
            <a:r>
              <a:rPr lang="hr-HR" sz="1600" dirty="0" smtClean="0"/>
              <a:t>, molim te.</a:t>
            </a:r>
            <a:endParaRPr lang="hr-HR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zervirano mjesto sadržaja 3" descr="images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</p:spPr>
      </p:pic>
      <p:pic>
        <p:nvPicPr>
          <p:cNvPr id="5" name="Slika 4" descr="spuzvabob3 (1)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43608" y="4005064"/>
            <a:ext cx="941090" cy="978734"/>
          </a:xfrm>
          <a:prstGeom prst="rect">
            <a:avLst/>
          </a:prstGeom>
        </p:spPr>
      </p:pic>
      <p:pic>
        <p:nvPicPr>
          <p:cNvPr id="7" name="Slika 6" descr="preuzmi (4)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635896" y="260648"/>
            <a:ext cx="2371725" cy="1800200"/>
          </a:xfrm>
          <a:prstGeom prst="rect">
            <a:avLst/>
          </a:prstGeom>
        </p:spPr>
      </p:pic>
      <p:sp>
        <p:nvSpPr>
          <p:cNvPr id="8" name="Elipsa 7"/>
          <p:cNvSpPr/>
          <p:nvPr/>
        </p:nvSpPr>
        <p:spPr>
          <a:xfrm>
            <a:off x="3347864" y="1988840"/>
            <a:ext cx="360040" cy="43204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9" name="Elipsa 8"/>
          <p:cNvSpPr/>
          <p:nvPr/>
        </p:nvSpPr>
        <p:spPr>
          <a:xfrm>
            <a:off x="2987824" y="2348880"/>
            <a:ext cx="360040" cy="43204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0" name="Elipsa 9"/>
          <p:cNvSpPr/>
          <p:nvPr/>
        </p:nvSpPr>
        <p:spPr>
          <a:xfrm>
            <a:off x="2483768" y="2852936"/>
            <a:ext cx="432048" cy="43204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1" name="Obični oblačić 10"/>
          <p:cNvSpPr/>
          <p:nvPr/>
        </p:nvSpPr>
        <p:spPr>
          <a:xfrm>
            <a:off x="4067944" y="2492896"/>
            <a:ext cx="2520280" cy="1484784"/>
          </a:xfrm>
          <a:prstGeom prst="cloudCallout">
            <a:avLst>
              <a:gd name="adj1" fmla="val -7995"/>
              <a:gd name="adj2" fmla="val -121307"/>
            </a:avLst>
          </a:prstGeom>
          <a:solidFill>
            <a:schemeClr val="tx1">
              <a:lumMod val="85000"/>
              <a:lumOff val="1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2" name="TekstniOkvir 11"/>
          <p:cNvSpPr txBox="1"/>
          <p:nvPr/>
        </p:nvSpPr>
        <p:spPr>
          <a:xfrm>
            <a:off x="4427984" y="2996952"/>
            <a:ext cx="25922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SPUŽVA BOB!!!</a:t>
            </a:r>
          </a:p>
          <a:p>
            <a:r>
              <a:rPr lang="hr-HR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Bok! </a:t>
            </a:r>
            <a:r>
              <a:rPr lang="hr-HR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  <a:sym typeface="Wingdings" pitchFamily="2" charset="2"/>
              </a:rPr>
              <a:t></a:t>
            </a:r>
            <a:endParaRPr lang="hr-HR" dirty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13" name="Elipsasti oblačić 12"/>
          <p:cNvSpPr/>
          <p:nvPr/>
        </p:nvSpPr>
        <p:spPr>
          <a:xfrm>
            <a:off x="611560" y="1988840"/>
            <a:ext cx="2304256" cy="1656184"/>
          </a:xfrm>
          <a:prstGeom prst="wedgeEllipseCallou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5" name="TekstniOkvir 14"/>
          <p:cNvSpPr txBox="1"/>
          <p:nvPr/>
        </p:nvSpPr>
        <p:spPr>
          <a:xfrm>
            <a:off x="899592" y="2204864"/>
            <a:ext cx="187220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smtClean="0"/>
              <a:t>Dobro</a:t>
            </a:r>
            <a:r>
              <a:rPr lang="hr-HR" dirty="0" smtClean="0"/>
              <a:t>, </a:t>
            </a:r>
            <a:r>
              <a:rPr lang="hr-HR" dirty="0" err="1" smtClean="0"/>
              <a:t>dobro</a:t>
            </a:r>
            <a:r>
              <a:rPr lang="hr-HR" dirty="0" smtClean="0"/>
              <a:t>,t i </a:t>
            </a:r>
            <a:r>
              <a:rPr lang="hr-HR" dirty="0" smtClean="0"/>
              <a:t>se lijepo okupaj</a:t>
            </a:r>
            <a:r>
              <a:rPr lang="hr-HR" dirty="0" smtClean="0"/>
              <a:t>, a </a:t>
            </a:r>
            <a:r>
              <a:rPr lang="hr-HR" dirty="0" smtClean="0"/>
              <a:t>ja ću doći kad budeš gotov. Bok!</a:t>
            </a: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zervirano mjesto sadržaja 3" descr="images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</p:spPr>
      </p:pic>
      <p:pic>
        <p:nvPicPr>
          <p:cNvPr id="5" name="Slika 4" descr="spuzvabob3 (1)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43608" y="4005064"/>
            <a:ext cx="941090" cy="978734"/>
          </a:xfrm>
          <a:prstGeom prst="rect">
            <a:avLst/>
          </a:prstGeom>
        </p:spPr>
      </p:pic>
      <p:pic>
        <p:nvPicPr>
          <p:cNvPr id="7" name="Slika 6" descr="preuzmi (4)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635896" y="260648"/>
            <a:ext cx="2371725" cy="1800200"/>
          </a:xfrm>
          <a:prstGeom prst="rect">
            <a:avLst/>
          </a:prstGeom>
        </p:spPr>
      </p:pic>
      <p:sp>
        <p:nvSpPr>
          <p:cNvPr id="8" name="Elipsa 7"/>
          <p:cNvSpPr/>
          <p:nvPr/>
        </p:nvSpPr>
        <p:spPr>
          <a:xfrm>
            <a:off x="3347864" y="1988840"/>
            <a:ext cx="360040" cy="43204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9" name="Elipsa 8"/>
          <p:cNvSpPr/>
          <p:nvPr/>
        </p:nvSpPr>
        <p:spPr>
          <a:xfrm>
            <a:off x="2987824" y="2348880"/>
            <a:ext cx="360040" cy="43204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0" name="Elipsa 9"/>
          <p:cNvSpPr/>
          <p:nvPr/>
        </p:nvSpPr>
        <p:spPr>
          <a:xfrm>
            <a:off x="2483768" y="2852936"/>
            <a:ext cx="432048" cy="43204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1" name="Obični oblačić 10"/>
          <p:cNvSpPr/>
          <p:nvPr/>
        </p:nvSpPr>
        <p:spPr>
          <a:xfrm>
            <a:off x="4067944" y="2492896"/>
            <a:ext cx="2520280" cy="1484784"/>
          </a:xfrm>
          <a:prstGeom prst="cloudCallout">
            <a:avLst>
              <a:gd name="adj1" fmla="val -7995"/>
              <a:gd name="adj2" fmla="val -121307"/>
            </a:avLst>
          </a:prstGeom>
          <a:solidFill>
            <a:schemeClr val="tx1">
              <a:lumMod val="85000"/>
              <a:lumOff val="1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2" name="TekstniOkvir 11"/>
          <p:cNvSpPr txBox="1"/>
          <p:nvPr/>
        </p:nvSpPr>
        <p:spPr>
          <a:xfrm>
            <a:off x="4427984" y="2996952"/>
            <a:ext cx="25922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SPUŽVA BOB!!!</a:t>
            </a:r>
          </a:p>
          <a:p>
            <a:r>
              <a:rPr lang="hr-HR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Bok! </a:t>
            </a:r>
            <a:r>
              <a:rPr lang="hr-HR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  <a:sym typeface="Wingdings" pitchFamily="2" charset="2"/>
              </a:rPr>
              <a:t></a:t>
            </a:r>
            <a:endParaRPr lang="hr-HR" dirty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15" name="TekstniOkvir 14"/>
          <p:cNvSpPr txBox="1"/>
          <p:nvPr/>
        </p:nvSpPr>
        <p:spPr>
          <a:xfrm>
            <a:off x="1043608" y="2276872"/>
            <a:ext cx="1872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0208 -0.00208 -0.00486 -0.00323 -0.00625 -0.00601 C -0.00868 -0.01087 -0.00903 -0.01711 -0.01076 -0.02243 C -0.01545 -0.03746 -0.01927 -0.05273 -0.02465 -0.06753 C -0.02812 -0.08973 -0.02344 -0.06545 -0.0309 -0.08811 C -0.03177 -0.09065 -0.03125 -0.09389 -0.03229 -0.0962 C -0.03437 -0.10129 -0.0401 -0.11054 -0.0401 -0.11054 C -0.04184 -0.12627 -0.04514 -0.13876 -0.0493 -0.15356 C -0.05069 -0.16466 -0.05173 -0.17414 -0.05538 -0.18432 C -0.05798 -0.20467 -0.05486 -0.18917 -0.06163 -0.20698 C -0.06232 -0.20883 -0.06285 -0.21091 -0.06319 -0.21299 C -0.06389 -0.21646 -0.06354 -0.22016 -0.06476 -0.2234 C -0.06649 -0.22849 -0.07014 -0.23126 -0.07239 -0.23589 C -0.07465 -0.24745 -0.07587 -0.25994 -0.08003 -0.27035 C -0.08246 -0.28284 -0.0842 -0.29533 -0.08767 -0.30735 C -0.08958 -0.32192 -0.09201 -0.3351 -0.09705 -0.34852 C -0.10139 -0.37257 -0.10816 -0.39546 -0.11232 -0.41998 C -0.11354 -0.42715 -0.11545 -0.43293 -0.11545 -0.44056 " pathEditMode="relative" ptsTypes="fffffffffffffffffA">
                                      <p:cBhvr>
                                        <p:cTn id="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0208 -0.00208 -0.00486 -0.00323 -0.00625 -0.00601 C -0.00868 -0.01087 -0.00903 -0.01711 -0.01076 -0.02243 C -0.01545 -0.03746 -0.01927 -0.05273 -0.02465 -0.06753 C -0.02812 -0.08973 -0.02344 -0.06545 -0.0309 -0.08811 C -0.03177 -0.09065 -0.03125 -0.09389 -0.03229 -0.0962 C -0.03437 -0.10129 -0.0401 -0.11054 -0.0401 -0.11054 C -0.04184 -0.12627 -0.04514 -0.13876 -0.0493 -0.15356 C -0.05069 -0.16466 -0.05173 -0.17414 -0.05538 -0.18432 C -0.05798 -0.20467 -0.05486 -0.18917 -0.06163 -0.20698 C -0.06232 -0.20883 -0.06285 -0.21091 -0.06319 -0.21299 C -0.06389 -0.21646 -0.06354 -0.22016 -0.06476 -0.2234 C -0.06649 -0.22849 -0.07014 -0.23126 -0.07239 -0.23589 C -0.07465 -0.24745 -0.07587 -0.25994 -0.08003 -0.27035 C -0.08246 -0.28284 -0.0842 -0.29533 -0.08767 -0.30735 C -0.08958 -0.32192 -0.09201 -0.3351 -0.09705 -0.34852 C -0.10139 -0.37257 -0.10816 -0.39546 -0.11232 -0.41998 C -0.11354 -0.42715 -0.11545 -0.43293 -0.11545 -0.44056 " pathEditMode="relative" ptsTypes="fffffffffffffffffA">
                                      <p:cBhvr>
                                        <p:cTn id="8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9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0208 -0.00208 -0.00486 -0.00323 -0.00625 -0.00601 C -0.00868 -0.01087 -0.00903 -0.01711 -0.01076 -0.02243 C -0.01545 -0.03746 -0.01927 -0.05273 -0.02465 -0.06753 C -0.02812 -0.08973 -0.02344 -0.06545 -0.0309 -0.08811 C -0.03177 -0.09065 -0.03125 -0.09389 -0.03229 -0.0962 C -0.03437 -0.10129 -0.0401 -0.11054 -0.0401 -0.11054 C -0.04184 -0.12627 -0.04514 -0.13876 -0.0493 -0.15356 C -0.05069 -0.16466 -0.05173 -0.17414 -0.05538 -0.18432 C -0.05798 -0.20467 -0.05486 -0.18917 -0.06163 -0.20698 C -0.06232 -0.20883 -0.06285 -0.21091 -0.06319 -0.21299 C -0.06389 -0.21646 -0.06354 -0.22016 -0.06476 -0.2234 C -0.06649 -0.22849 -0.07014 -0.23126 -0.07239 -0.23589 C -0.07465 -0.24745 -0.07587 -0.25994 -0.08003 -0.27035 C -0.08246 -0.28284 -0.0842 -0.29533 -0.08767 -0.30735 C -0.08958 -0.32192 -0.09201 -0.3351 -0.09705 -0.34852 C -0.10139 -0.37257 -0.10816 -0.39546 -0.11232 -0.41998 C -0.11354 -0.42715 -0.11545 -0.43293 -0.11545 -0.44056 " pathEditMode="relative" ptsTypes="fffffffffffffffffA">
                                      <p:cBhvr>
                                        <p:cTn id="10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1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0208 -0.00208 -0.00486 -0.00323 -0.00625 -0.00601 C -0.00868 -0.01087 -0.00903 -0.01711 -0.01076 -0.02243 C -0.01545 -0.03746 -0.01927 -0.05273 -0.02465 -0.06753 C -0.02812 -0.08973 -0.02344 -0.06545 -0.0309 -0.08811 C -0.03177 -0.09065 -0.03125 -0.09389 -0.03229 -0.0962 C -0.03437 -0.10129 -0.0401 -0.11054 -0.0401 -0.11054 C -0.04184 -0.12627 -0.04514 -0.13876 -0.0493 -0.15356 C -0.05069 -0.16466 -0.05173 -0.17414 -0.05538 -0.18432 C -0.05798 -0.20467 -0.05486 -0.18917 -0.06163 -0.20698 C -0.06232 -0.20883 -0.06285 -0.21091 -0.06319 -0.21299 C -0.06389 -0.21646 -0.06354 -0.22016 -0.06476 -0.2234 C -0.06649 -0.22849 -0.07014 -0.23126 -0.07239 -0.23589 C -0.07465 -0.24745 -0.07587 -0.25994 -0.08003 -0.27035 C -0.08246 -0.28284 -0.0842 -0.29533 -0.08767 -0.30735 C -0.08958 -0.32192 -0.09201 -0.3351 -0.09705 -0.34852 C -0.10139 -0.37257 -0.10816 -0.39546 -0.11232 -0.41998 C -0.11354 -0.42715 -0.11545 -0.43293 -0.11545 -0.44056 " pathEditMode="relative" ptsTypes="fffffffffffffffffA">
                                      <p:cBhvr>
                                        <p:cTn id="12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3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0208 -0.00208 -0.00486 -0.00323 -0.00625 -0.00601 C -0.00868 -0.01087 -0.00903 -0.01711 -0.01076 -0.02243 C -0.01545 -0.03746 -0.01927 -0.05273 -0.02465 -0.06753 C -0.02812 -0.08973 -0.02344 -0.06545 -0.0309 -0.08811 C -0.03177 -0.09065 -0.03125 -0.09389 -0.03229 -0.0962 C -0.03437 -0.10129 -0.0401 -0.11054 -0.0401 -0.11054 C -0.04184 -0.12627 -0.04514 -0.13876 -0.0493 -0.15356 C -0.05069 -0.16466 -0.05173 -0.17414 -0.05538 -0.18432 C -0.05798 -0.20467 -0.05486 -0.18917 -0.06163 -0.20698 C -0.06232 -0.20883 -0.06285 -0.21091 -0.06319 -0.21299 C -0.06389 -0.21646 -0.06354 -0.22016 -0.06476 -0.2234 C -0.06649 -0.22849 -0.07014 -0.23126 -0.07239 -0.23589 C -0.07465 -0.24745 -0.07587 -0.25994 -0.08003 -0.27035 C -0.08246 -0.28284 -0.0842 -0.29533 -0.08767 -0.30735 C -0.08958 -0.32192 -0.09201 -0.3351 -0.09705 -0.34852 C -0.10139 -0.37257 -0.10816 -0.39546 -0.11232 -0.41998 C -0.11354 -0.42715 -0.11545 -0.43293 -0.11545 -0.44056 " pathEditMode="relative" ptsTypes="fffffffffffffffffA">
                                      <p:cBhvr>
                                        <p:cTn id="14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5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0208 -0.00208 -0.00486 -0.00323 -0.00625 -0.00601 C -0.00868 -0.01087 -0.00903 -0.01711 -0.01076 -0.02243 C -0.01545 -0.03746 -0.01927 -0.05273 -0.02465 -0.06753 C -0.02812 -0.08973 -0.02344 -0.06545 -0.0309 -0.08811 C -0.03177 -0.09065 -0.03125 -0.09389 -0.03229 -0.0962 C -0.03437 -0.10129 -0.0401 -0.11054 -0.0401 -0.11054 C -0.04184 -0.12627 -0.04514 -0.13876 -0.0493 -0.15356 C -0.05069 -0.16466 -0.05173 -0.17414 -0.05538 -0.18432 C -0.05798 -0.20467 -0.05486 -0.18917 -0.06163 -0.20698 C -0.06232 -0.20883 -0.06285 -0.21091 -0.06319 -0.21299 C -0.06389 -0.21646 -0.06354 -0.22016 -0.06476 -0.2234 C -0.06649 -0.22849 -0.07014 -0.23126 -0.07239 -0.23589 C -0.07465 -0.24745 -0.07587 -0.25994 -0.08003 -0.27035 C -0.08246 -0.28284 -0.0842 -0.29533 -0.08767 -0.30735 C -0.08958 -0.32192 -0.09201 -0.3351 -0.09705 -0.34852 C -0.10139 -0.37257 -0.10816 -0.39546 -0.11232 -0.41998 C -0.11354 -0.42715 -0.11545 -0.43293 -0.11545 -0.44056 " pathEditMode="relative" ptsTypes="fffffffffffffffffA">
                                      <p:cBhvr>
                                        <p:cTn id="16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  <p:bldP spid="12" grpId="0"/>
    </p:bldLst>
  </p:timing>
</p:sld>
</file>

<file path=ppt/theme/theme1.xml><?xml version="1.0" encoding="utf-8"?>
<a:theme xmlns:a="http://schemas.openxmlformats.org/drawingml/2006/main" name="Office 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95</TotalTime>
  <Words>182</Words>
  <Application>Microsoft Office PowerPoint</Application>
  <PresentationFormat>Prikaz na zaslonu (4:3)</PresentationFormat>
  <Paragraphs>38</Paragraphs>
  <Slides>26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slajdova</vt:lpstr>
      </vt:variant>
      <vt:variant>
        <vt:i4>26</vt:i4>
      </vt:variant>
    </vt:vector>
  </HeadingPairs>
  <TitlesOfParts>
    <vt:vector size="27" baseType="lpstr">
      <vt:lpstr>Office tema</vt:lpstr>
      <vt:lpstr>Slajd 1</vt:lpstr>
      <vt:lpstr>Slajd 2</vt:lpstr>
      <vt:lpstr>Slajd 3</vt:lpstr>
      <vt:lpstr>Slajd 4</vt:lpstr>
      <vt:lpstr>Slajd 5</vt:lpstr>
      <vt:lpstr>Slajd 6</vt:lpstr>
      <vt:lpstr>Slajd 7</vt:lpstr>
      <vt:lpstr>Slajd 8</vt:lpstr>
      <vt:lpstr>Slajd 9</vt:lpstr>
      <vt:lpstr>Slajd 10</vt:lpstr>
      <vt:lpstr>Slajd 11</vt:lpstr>
      <vt:lpstr>Slajd 12</vt:lpstr>
      <vt:lpstr>Slajd 13</vt:lpstr>
      <vt:lpstr>Slajd 14</vt:lpstr>
      <vt:lpstr>Slajd 15</vt:lpstr>
      <vt:lpstr>Slajd 16</vt:lpstr>
      <vt:lpstr>Slajd 17</vt:lpstr>
      <vt:lpstr>Slajd 18</vt:lpstr>
      <vt:lpstr>Slajd 19</vt:lpstr>
      <vt:lpstr>Slajd 20</vt:lpstr>
      <vt:lpstr>Slajd 21</vt:lpstr>
      <vt:lpstr>Slajd 22</vt:lpstr>
      <vt:lpstr>Slajd 23</vt:lpstr>
      <vt:lpstr>LIKOVI:</vt:lpstr>
      <vt:lpstr>Literatura:</vt:lpstr>
      <vt:lpstr>HVALA NA PAŽNJI!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7AB</dc:creator>
  <cp:lastModifiedBy>skola</cp:lastModifiedBy>
  <cp:revision>13</cp:revision>
  <dcterms:created xsi:type="dcterms:W3CDTF">2014-03-06T11:58:22Z</dcterms:created>
  <dcterms:modified xsi:type="dcterms:W3CDTF">2014-03-18T12:15:08Z</dcterms:modified>
</cp:coreProperties>
</file>