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8" r:id="rId4"/>
    <p:sldId id="271" r:id="rId5"/>
    <p:sldId id="276" r:id="rId6"/>
    <p:sldId id="274" r:id="rId7"/>
    <p:sldId id="270" r:id="rId8"/>
    <p:sldId id="317" r:id="rId9"/>
    <p:sldId id="304" r:id="rId10"/>
    <p:sldId id="318" r:id="rId11"/>
    <p:sldId id="303" r:id="rId12"/>
    <p:sldId id="319" r:id="rId13"/>
    <p:sldId id="279" r:id="rId14"/>
    <p:sldId id="280" r:id="rId15"/>
    <p:sldId id="315" r:id="rId16"/>
    <p:sldId id="281" r:id="rId17"/>
    <p:sldId id="305" r:id="rId18"/>
    <p:sldId id="306" r:id="rId19"/>
    <p:sldId id="282" r:id="rId20"/>
    <p:sldId id="283" r:id="rId21"/>
    <p:sldId id="288" r:id="rId22"/>
    <p:sldId id="289" r:id="rId23"/>
    <p:sldId id="290" r:id="rId24"/>
    <p:sldId id="284" r:id="rId25"/>
    <p:sldId id="291" r:id="rId26"/>
    <p:sldId id="292" r:id="rId27"/>
    <p:sldId id="293" r:id="rId28"/>
    <p:sldId id="294" r:id="rId29"/>
    <p:sldId id="285" r:id="rId30"/>
    <p:sldId id="287" r:id="rId31"/>
    <p:sldId id="295" r:id="rId32"/>
    <p:sldId id="300" r:id="rId33"/>
    <p:sldId id="296" r:id="rId34"/>
    <p:sldId id="299" r:id="rId35"/>
    <p:sldId id="297" r:id="rId36"/>
    <p:sldId id="301" r:id="rId37"/>
    <p:sldId id="316" r:id="rId38"/>
    <p:sldId id="302" r:id="rId39"/>
    <p:sldId id="307" r:id="rId40"/>
    <p:sldId id="309" r:id="rId41"/>
    <p:sldId id="310" r:id="rId42"/>
    <p:sldId id="311" r:id="rId43"/>
    <p:sldId id="314" r:id="rId4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2495868571984"/>
          <c:y val="1.7830189999200757E-2"/>
          <c:w val="0.8402661125692622"/>
          <c:h val="0.55034908862444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List1!$E$84</c:f>
              <c:strCache>
                <c:ptCount val="1"/>
                <c:pt idx="0">
                  <c:v>ostvareno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List1!$D$85:$D$97</c:f>
              <c:strCache>
                <c:ptCount val="13"/>
                <c:pt idx="0">
                  <c:v>Ostvarenost ciljeva ili ishoda</c:v>
                </c:pt>
                <c:pt idx="1">
                  <c:v>Motivacija učenika</c:v>
                </c:pt>
                <c:pt idx="2">
                  <c:v>Sadržaj sam učinila razumljiv učenicima</c:v>
                </c:pt>
                <c:pt idx="3">
                  <c:v>Poštujem osnovne zakonitosti nastave</c:v>
                </c:pt>
                <c:pt idx="4">
                  <c:v>Povezujem gradivo sa cjeloživotnim učenjem</c:v>
                </c:pt>
                <c:pt idx="5">
                  <c:v>Upoznajem učenike sa temom nastavnog sata</c:v>
                </c:pt>
                <c:pt idx="6">
                  <c:v>Radna atmosfera je dobra</c:v>
                </c:pt>
                <c:pt idx="7">
                  <c:v>Nejasnoće tijekom sata su otklonjene</c:v>
                </c:pt>
                <c:pt idx="8">
                  <c:v>Dajem jasne upute</c:v>
                </c:pt>
                <c:pt idx="9">
                  <c:v>Ponavljam i utvrđujem sadržaje na kraju sata</c:v>
                </c:pt>
                <c:pt idx="10">
                  <c:v>Pokušavam izlagati na njima zanimljiv način</c:v>
                </c:pt>
                <c:pt idx="11">
                  <c:v>Povremeno pripremim različite aktivnosti za učenike / koristim različite metode rada</c:v>
                </c:pt>
                <c:pt idx="12">
                  <c:v>Očistim gradivo od „suvišnoga“</c:v>
                </c:pt>
              </c:strCache>
            </c:strRef>
          </c:cat>
          <c:val>
            <c:numRef>
              <c:f>List1!$E$85:$E$97</c:f>
              <c:numCache>
                <c:formatCode>General</c:formatCode>
                <c:ptCount val="13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10</c:v>
                </c:pt>
                <c:pt idx="8">
                  <c:v>14</c:v>
                </c:pt>
                <c:pt idx="9">
                  <c:v>8</c:v>
                </c:pt>
                <c:pt idx="10">
                  <c:v>12</c:v>
                </c:pt>
                <c:pt idx="11">
                  <c:v>9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5-4AF6-BC52-E5ED10CB2E88}"/>
            </c:ext>
          </c:extLst>
        </c:ser>
        <c:ser>
          <c:idx val="1"/>
          <c:order val="1"/>
          <c:tx>
            <c:strRef>
              <c:f>List1!$F$84</c:f>
              <c:strCache>
                <c:ptCount val="1"/>
                <c:pt idx="0">
                  <c:v>nije ostvareno</c:v>
                </c:pt>
              </c:strCache>
            </c:strRef>
          </c:tx>
          <c:invertIfNegative val="0"/>
          <c:cat>
            <c:strRef>
              <c:f>List1!$D$85:$D$97</c:f>
              <c:strCache>
                <c:ptCount val="13"/>
                <c:pt idx="0">
                  <c:v>Ostvarenost ciljeva ili ishoda</c:v>
                </c:pt>
                <c:pt idx="1">
                  <c:v>Motivacija učenika</c:v>
                </c:pt>
                <c:pt idx="2">
                  <c:v>Sadržaj sam učinila razumljiv učenicima</c:v>
                </c:pt>
                <c:pt idx="3">
                  <c:v>Poštujem osnovne zakonitosti nastave</c:v>
                </c:pt>
                <c:pt idx="4">
                  <c:v>Povezujem gradivo sa cjeloživotnim učenjem</c:v>
                </c:pt>
                <c:pt idx="5">
                  <c:v>Upoznajem učenike sa temom nastavnog sata</c:v>
                </c:pt>
                <c:pt idx="6">
                  <c:v>Radna atmosfera je dobra</c:v>
                </c:pt>
                <c:pt idx="7">
                  <c:v>Nejasnoće tijekom sata su otklonjene</c:v>
                </c:pt>
                <c:pt idx="8">
                  <c:v>Dajem jasne upute</c:v>
                </c:pt>
                <c:pt idx="9">
                  <c:v>Ponavljam i utvrđujem sadržaje na kraju sata</c:v>
                </c:pt>
                <c:pt idx="10">
                  <c:v>Pokušavam izlagati na njima zanimljiv način</c:v>
                </c:pt>
                <c:pt idx="11">
                  <c:v>Povremeno pripremim različite aktivnosti za učenike / koristim različite metode rada</c:v>
                </c:pt>
                <c:pt idx="12">
                  <c:v>Očistim gradivo od „suvišnoga“</c:v>
                </c:pt>
              </c:strCache>
            </c:strRef>
          </c:cat>
          <c:val>
            <c:numRef>
              <c:f>List1!$F$85:$F$97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A2E5-4AF6-BC52-E5ED10CB2E88}"/>
            </c:ext>
          </c:extLst>
        </c:ser>
        <c:ser>
          <c:idx val="2"/>
          <c:order val="2"/>
          <c:tx>
            <c:strRef>
              <c:f>List1!$G$84</c:f>
              <c:strCache>
                <c:ptCount val="1"/>
                <c:pt idx="0">
                  <c:v>djelom. ostvareno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List1!$D$85:$D$97</c:f>
              <c:strCache>
                <c:ptCount val="13"/>
                <c:pt idx="0">
                  <c:v>Ostvarenost ciljeva ili ishoda</c:v>
                </c:pt>
                <c:pt idx="1">
                  <c:v>Motivacija učenika</c:v>
                </c:pt>
                <c:pt idx="2">
                  <c:v>Sadržaj sam učinila razumljiv učenicima</c:v>
                </c:pt>
                <c:pt idx="3">
                  <c:v>Poštujem osnovne zakonitosti nastave</c:v>
                </c:pt>
                <c:pt idx="4">
                  <c:v>Povezujem gradivo sa cjeloživotnim učenjem</c:v>
                </c:pt>
                <c:pt idx="5">
                  <c:v>Upoznajem učenike sa temom nastavnog sata</c:v>
                </c:pt>
                <c:pt idx="6">
                  <c:v>Radna atmosfera je dobra</c:v>
                </c:pt>
                <c:pt idx="7">
                  <c:v>Nejasnoće tijekom sata su otklonjene</c:v>
                </c:pt>
                <c:pt idx="8">
                  <c:v>Dajem jasne upute</c:v>
                </c:pt>
                <c:pt idx="9">
                  <c:v>Ponavljam i utvrđujem sadržaje na kraju sata</c:v>
                </c:pt>
                <c:pt idx="10">
                  <c:v>Pokušavam izlagati na njima zanimljiv način</c:v>
                </c:pt>
                <c:pt idx="11">
                  <c:v>Povremeno pripremim različite aktivnosti za učenike / koristim različite metode rada</c:v>
                </c:pt>
                <c:pt idx="12">
                  <c:v>Očistim gradivo od „suvišnoga“</c:v>
                </c:pt>
              </c:strCache>
            </c:strRef>
          </c:cat>
          <c:val>
            <c:numRef>
              <c:f>List1!$G$85:$G$97</c:f>
              <c:numCache>
                <c:formatCode>General</c:formatCode>
                <c:ptCount val="13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0</c:v>
                </c:pt>
                <c:pt idx="9">
                  <c:v>6</c:v>
                </c:pt>
                <c:pt idx="10">
                  <c:v>2</c:v>
                </c:pt>
                <c:pt idx="11">
                  <c:v>5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E5-4AF6-BC52-E5ED10CB2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71136"/>
        <c:axId val="35772672"/>
      </c:barChart>
      <c:catAx>
        <c:axId val="3577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35772672"/>
        <c:crosses val="autoZero"/>
        <c:auto val="1"/>
        <c:lblAlgn val="ctr"/>
        <c:lblOffset val="100"/>
        <c:noMultiLvlLbl val="0"/>
      </c:catAx>
      <c:valAx>
        <c:axId val="35772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35771136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3217543987557108"/>
          <c:y val="2.2091281112222713E-3"/>
          <c:w val="0.16628135024788568"/>
          <c:h val="9.9817094312290522E-2"/>
        </c:manualLayout>
      </c:layout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4271653543307"/>
          <c:y val="1.9459060321813885E-2"/>
          <c:w val="0.7985728346456693"/>
          <c:h val="0.51913576173665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List1!$E$65</c:f>
              <c:strCache>
                <c:ptCount val="1"/>
                <c:pt idx="0">
                  <c:v>zastupljeno je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List1!$D$66:$D$73</c:f>
              <c:strCache>
                <c:ptCount val="8"/>
                <c:pt idx="0">
                  <c:v>Poštujem različite mogućnosti učenika</c:v>
                </c:pt>
                <c:pt idx="1">
                  <c:v>Obilazim učenike tijekom njihova rada</c:v>
                </c:pt>
                <c:pt idx="2">
                  <c:v>Učenici su slobodni pitati me što ne razumiju</c:v>
                </c:pt>
                <c:pt idx="3">
                  <c:v>Potičem učenike na razmišljanje/ povremeno se povede „rasprava“ /“diskusija“</c:v>
                </c:pt>
                <c:pt idx="4">
                  <c:v>Imam smisla za primjeren humor</c:v>
                </c:pt>
                <c:pt idx="5">
                  <c:v>Pravovremeno i primjereno otklonim neželjena ponašanja</c:v>
                </c:pt>
                <c:pt idx="6">
                  <c:v>Otklanjam njihove nejasnoće</c:v>
                </c:pt>
                <c:pt idx="7">
                  <c:v>Imam dobar odnos s učenicima</c:v>
                </c:pt>
              </c:strCache>
            </c:strRef>
          </c:cat>
          <c:val>
            <c:numRef>
              <c:f>List1!$E$66:$E$73</c:f>
              <c:numCache>
                <c:formatCode>General</c:formatCode>
                <c:ptCount val="8"/>
                <c:pt idx="0">
                  <c:v>13</c:v>
                </c:pt>
                <c:pt idx="1">
                  <c:v>12</c:v>
                </c:pt>
                <c:pt idx="2">
                  <c:v>14</c:v>
                </c:pt>
                <c:pt idx="3">
                  <c:v>11</c:v>
                </c:pt>
                <c:pt idx="4">
                  <c:v>9</c:v>
                </c:pt>
                <c:pt idx="5">
                  <c:v>10</c:v>
                </c:pt>
                <c:pt idx="6">
                  <c:v>13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5-49FC-AB28-62E64FEEF34B}"/>
            </c:ext>
          </c:extLst>
        </c:ser>
        <c:ser>
          <c:idx val="1"/>
          <c:order val="1"/>
          <c:tx>
            <c:strRef>
              <c:f>List1!$F$65</c:f>
              <c:strCache>
                <c:ptCount val="1"/>
                <c:pt idx="0">
                  <c:v>nije zastupljeno</c:v>
                </c:pt>
              </c:strCache>
            </c:strRef>
          </c:tx>
          <c:invertIfNegative val="0"/>
          <c:cat>
            <c:strRef>
              <c:f>List1!$D$66:$D$73</c:f>
              <c:strCache>
                <c:ptCount val="8"/>
                <c:pt idx="0">
                  <c:v>Poštujem različite mogućnosti učenika</c:v>
                </c:pt>
                <c:pt idx="1">
                  <c:v>Obilazim učenike tijekom njihova rada</c:v>
                </c:pt>
                <c:pt idx="2">
                  <c:v>Učenici su slobodni pitati me što ne razumiju</c:v>
                </c:pt>
                <c:pt idx="3">
                  <c:v>Potičem učenike na razmišljanje/ povremeno se povede „rasprava“ /“diskusija“</c:v>
                </c:pt>
                <c:pt idx="4">
                  <c:v>Imam smisla za primjeren humor</c:v>
                </c:pt>
                <c:pt idx="5">
                  <c:v>Pravovremeno i primjereno otklonim neželjena ponašanja</c:v>
                </c:pt>
                <c:pt idx="6">
                  <c:v>Otklanjam njihove nejasnoće</c:v>
                </c:pt>
                <c:pt idx="7">
                  <c:v>Imam dobar odnos s učenicima</c:v>
                </c:pt>
              </c:strCache>
            </c:strRef>
          </c:cat>
          <c:val>
            <c:numRef>
              <c:f>List1!$F$66:$F$73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825-49FC-AB28-62E64FEEF34B}"/>
            </c:ext>
          </c:extLst>
        </c:ser>
        <c:ser>
          <c:idx val="2"/>
          <c:order val="2"/>
          <c:tx>
            <c:strRef>
              <c:f>List1!$G$65</c:f>
              <c:strCache>
                <c:ptCount val="1"/>
                <c:pt idx="0">
                  <c:v>djelomično je zastupljeno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List1!$D$66:$D$73</c:f>
              <c:strCache>
                <c:ptCount val="8"/>
                <c:pt idx="0">
                  <c:v>Poštujem različite mogućnosti učenika</c:v>
                </c:pt>
                <c:pt idx="1">
                  <c:v>Obilazim učenike tijekom njihova rada</c:v>
                </c:pt>
                <c:pt idx="2">
                  <c:v>Učenici su slobodni pitati me što ne razumiju</c:v>
                </c:pt>
                <c:pt idx="3">
                  <c:v>Potičem učenike na razmišljanje/ povremeno se povede „rasprava“ /“diskusija“</c:v>
                </c:pt>
                <c:pt idx="4">
                  <c:v>Imam smisla za primjeren humor</c:v>
                </c:pt>
                <c:pt idx="5">
                  <c:v>Pravovremeno i primjereno otklonim neželjena ponašanja</c:v>
                </c:pt>
                <c:pt idx="6">
                  <c:v>Otklanjam njihove nejasnoće</c:v>
                </c:pt>
                <c:pt idx="7">
                  <c:v>Imam dobar odnos s učenicima</c:v>
                </c:pt>
              </c:strCache>
            </c:strRef>
          </c:cat>
          <c:val>
            <c:numRef>
              <c:f>List1!$G$66:$G$73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25-49FC-AB28-62E64FEEF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67616"/>
        <c:axId val="36769152"/>
      </c:barChart>
      <c:catAx>
        <c:axId val="36767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36769152"/>
        <c:crosses val="autoZero"/>
        <c:auto val="1"/>
        <c:lblAlgn val="ctr"/>
        <c:lblOffset val="100"/>
        <c:noMultiLvlLbl val="0"/>
      </c:catAx>
      <c:valAx>
        <c:axId val="36769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36767616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9123080101098486"/>
          <c:y val="6.0768658075973552E-4"/>
          <c:w val="0.20413956935938563"/>
          <c:h val="8.7882345853099439E-2"/>
        </c:manualLayout>
      </c:layout>
      <c:overlay val="0"/>
      <c:txPr>
        <a:bodyPr/>
        <a:lstStyle/>
        <a:p>
          <a:pPr>
            <a:defRPr sz="11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7311898512686"/>
          <c:y val="3.1245442037244744E-2"/>
          <c:w val="0.73358255565276564"/>
          <c:h val="0.6773664397713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List1!$C$5</c:f>
              <c:strCache>
                <c:ptCount val="1"/>
                <c:pt idx="0">
                  <c:v>Zastupljeno je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List1!$B$6:$B$11</c:f>
              <c:strCache>
                <c:ptCount val="6"/>
                <c:pt idx="0">
                  <c:v>Objektivna sam u ocjenjivanju</c:v>
                </c:pt>
                <c:pt idx="1">
                  <c:v>Mišljenja i ocjene javno obrazlažem</c:v>
                </c:pt>
                <c:pt idx="2">
                  <c:v>Učenici znaju moje kriterije vrednovanja</c:v>
                </c:pt>
                <c:pt idx="3">
                  <c:v>Učenicima dam konkretnu PI o svom odgovoru (razmišljanju), i radu</c:v>
                </c:pt>
                <c:pt idx="4">
                  <c:v>Primjenjujem različite tehnike procjenjivanja, vrednovanja</c:v>
                </c:pt>
                <c:pt idx="5">
                  <c:v>Prihvaćam i potičem samostalno promišljanje i zaključivanje čak i kada se osobno s time ne slažem</c:v>
                </c:pt>
              </c:strCache>
            </c:strRef>
          </c:cat>
          <c:val>
            <c:numRef>
              <c:f>List1!$C$6:$C$11</c:f>
              <c:numCache>
                <c:formatCode>General</c:formatCode>
                <c:ptCount val="6"/>
                <c:pt idx="0">
                  <c:v>13</c:v>
                </c:pt>
                <c:pt idx="1">
                  <c:v>12</c:v>
                </c:pt>
                <c:pt idx="2">
                  <c:v>13</c:v>
                </c:pt>
                <c:pt idx="3">
                  <c:v>10</c:v>
                </c:pt>
                <c:pt idx="4">
                  <c:v>13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71-4F7A-80AA-13D161A52A3F}"/>
            </c:ext>
          </c:extLst>
        </c:ser>
        <c:ser>
          <c:idx val="1"/>
          <c:order val="1"/>
          <c:tx>
            <c:strRef>
              <c:f>List1!$D$5</c:f>
              <c:strCache>
                <c:ptCount val="1"/>
                <c:pt idx="0">
                  <c:v>Nije zastupljeno</c:v>
                </c:pt>
              </c:strCache>
            </c:strRef>
          </c:tx>
          <c:invertIfNegative val="0"/>
          <c:cat>
            <c:strRef>
              <c:f>List1!$B$6:$B$11</c:f>
              <c:strCache>
                <c:ptCount val="6"/>
                <c:pt idx="0">
                  <c:v>Objektivna sam u ocjenjivanju</c:v>
                </c:pt>
                <c:pt idx="1">
                  <c:v>Mišljenja i ocjene javno obrazlažem</c:v>
                </c:pt>
                <c:pt idx="2">
                  <c:v>Učenici znaju moje kriterije vrednovanja</c:v>
                </c:pt>
                <c:pt idx="3">
                  <c:v>Učenicima dam konkretnu PI o svom odgovoru (razmišljanju), i radu</c:v>
                </c:pt>
                <c:pt idx="4">
                  <c:v>Primjenjujem različite tehnike procjenjivanja, vrednovanja</c:v>
                </c:pt>
                <c:pt idx="5">
                  <c:v>Prihvaćam i potičem samostalno promišljanje i zaključivanje čak i kada se osobno s time ne slažem</c:v>
                </c:pt>
              </c:strCache>
            </c:strRef>
          </c:cat>
          <c:val>
            <c:numRef>
              <c:f>List1!$D$6:$D$11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2971-4F7A-80AA-13D161A52A3F}"/>
            </c:ext>
          </c:extLst>
        </c:ser>
        <c:ser>
          <c:idx val="2"/>
          <c:order val="2"/>
          <c:tx>
            <c:strRef>
              <c:f>List1!$E$5</c:f>
              <c:strCache>
                <c:ptCount val="1"/>
                <c:pt idx="0">
                  <c:v>Djelomično je zastupljeno</c:v>
                </c:pt>
              </c:strCache>
            </c:strRef>
          </c:tx>
          <c:invertIfNegative val="0"/>
          <c:cat>
            <c:strRef>
              <c:f>List1!$B$6:$B$11</c:f>
              <c:strCache>
                <c:ptCount val="6"/>
                <c:pt idx="0">
                  <c:v>Objektivna sam u ocjenjivanju</c:v>
                </c:pt>
                <c:pt idx="1">
                  <c:v>Mišljenja i ocjene javno obrazlažem</c:v>
                </c:pt>
                <c:pt idx="2">
                  <c:v>Učenici znaju moje kriterije vrednovanja</c:v>
                </c:pt>
                <c:pt idx="3">
                  <c:v>Učenicima dam konkretnu PI o svom odgovoru (razmišljanju), i radu</c:v>
                </c:pt>
                <c:pt idx="4">
                  <c:v>Primjenjujem različite tehnike procjenjivanja, vrednovanja</c:v>
                </c:pt>
                <c:pt idx="5">
                  <c:v>Prihvaćam i potičem samostalno promišljanje i zaključivanje čak i kada se osobno s time ne slažem</c:v>
                </c:pt>
              </c:strCache>
            </c:strRef>
          </c:cat>
          <c:val>
            <c:numRef>
              <c:f>List1!$E$6:$E$11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71-4F7A-80AA-13D161A52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54400"/>
        <c:axId val="36864384"/>
      </c:barChart>
      <c:catAx>
        <c:axId val="36854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36864384"/>
        <c:crosses val="autoZero"/>
        <c:auto val="1"/>
        <c:lblAlgn val="ctr"/>
        <c:lblOffset val="100"/>
        <c:noMultiLvlLbl val="0"/>
      </c:catAx>
      <c:valAx>
        <c:axId val="36864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3685440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8973833181526965"/>
          <c:y val="5.2593078275630784E-2"/>
          <c:w val="0.20717528714560285"/>
          <c:h val="0.14056286679851829"/>
        </c:manualLayout>
      </c:layout>
      <c:overlay val="0"/>
      <c:txPr>
        <a:bodyPr/>
        <a:lstStyle/>
        <a:p>
          <a:pPr>
            <a:defRPr sz="14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List1!$B$41</c:f>
              <c:strCache>
                <c:ptCount val="1"/>
                <c:pt idx="0">
                  <c:v>DA -%</c:v>
                </c:pt>
              </c:strCache>
            </c:strRef>
          </c:tx>
          <c:invertIfNegative val="0"/>
          <c:cat>
            <c:strRef>
              <c:f>List1!$A$42:$A$60</c:f>
              <c:strCache>
                <c:ptCount val="19"/>
                <c:pt idx="0">
                  <c:v>Učiteljica nas uvijek upozna sa sadržajem rada</c:v>
                </c:pt>
                <c:pt idx="1">
                  <c:v>Učiteljica nas  motivira za rad</c:v>
                </c:pt>
                <c:pt idx="2">
                  <c:v>Razumijem gradivo jer ga učiteljica dobro pojasni</c:v>
                </c:pt>
                <c:pt idx="3">
                  <c:v>Učiteljica povezuje sadržaje gradiva sa životom</c:v>
                </c:pt>
                <c:pt idx="4">
                  <c:v>Sviđa mi se jer ponekad pripremi različite aktivnosti za nas</c:v>
                </c:pt>
                <c:pt idx="5">
                  <c:v>Radna atmosfera je dobra</c:v>
                </c:pt>
                <c:pt idx="6">
                  <c:v>Možemo slobodno pitati što ne razumijemo</c:v>
                </c:pt>
                <c:pt idx="7">
                  <c:v>Objašnjava jasno</c:v>
                </c:pt>
                <c:pt idx="8">
                  <c:v>Na kraju sata zajedno ponavljamo što smo učili</c:v>
                </c:pt>
                <c:pt idx="9">
                  <c:v>Učiteljica prihvaća to što svi ne učimo i ne radimo jednako</c:v>
                </c:pt>
                <c:pt idx="10">
                  <c:v>Učiteljica nas obilazi dok nešto radimo</c:v>
                </c:pt>
                <c:pt idx="11">
                  <c:v>Ima smisla za humor</c:v>
                </c:pt>
                <c:pt idx="12">
                  <c:v>Smiri nas kad postanemo nemirni</c:v>
                </c:pt>
                <c:pt idx="13">
                  <c:v>Zainteresira nas za gradivo</c:v>
                </c:pt>
                <c:pt idx="14">
                  <c:v>Učiteljica ocjenjuje pošteno</c:v>
                </c:pt>
                <c:pt idx="15">
                  <c:v>Uvijek nam kaže zašto smo dobili neku ocjenu</c:v>
                </c:pt>
                <c:pt idx="16">
                  <c:v>Jasno nam je kako učiteljica ocjenjuje</c:v>
                </c:pt>
                <c:pt idx="17">
                  <c:v>Prihvaća naše mišljenje iako se nekada ne slaže s nama</c:v>
                </c:pt>
                <c:pt idx="18">
                  <c:v>Jasni su mi kontrolni zadaci koje moramo rješavati</c:v>
                </c:pt>
              </c:strCache>
            </c:strRef>
          </c:cat>
          <c:val>
            <c:numRef>
              <c:f>List1!$B$42:$B$60</c:f>
              <c:numCache>
                <c:formatCode>General</c:formatCode>
                <c:ptCount val="19"/>
                <c:pt idx="0">
                  <c:v>87</c:v>
                </c:pt>
                <c:pt idx="1">
                  <c:v>59</c:v>
                </c:pt>
                <c:pt idx="2">
                  <c:v>56</c:v>
                </c:pt>
                <c:pt idx="3">
                  <c:v>62</c:v>
                </c:pt>
                <c:pt idx="4">
                  <c:v>93</c:v>
                </c:pt>
                <c:pt idx="5">
                  <c:v>67</c:v>
                </c:pt>
                <c:pt idx="6">
                  <c:v>83</c:v>
                </c:pt>
                <c:pt idx="7">
                  <c:v>66</c:v>
                </c:pt>
                <c:pt idx="8">
                  <c:v>28</c:v>
                </c:pt>
                <c:pt idx="9">
                  <c:v>56</c:v>
                </c:pt>
                <c:pt idx="10">
                  <c:v>46</c:v>
                </c:pt>
                <c:pt idx="11">
                  <c:v>40</c:v>
                </c:pt>
                <c:pt idx="12">
                  <c:v>72</c:v>
                </c:pt>
                <c:pt idx="13">
                  <c:v>49</c:v>
                </c:pt>
                <c:pt idx="14">
                  <c:v>69</c:v>
                </c:pt>
                <c:pt idx="15">
                  <c:v>64</c:v>
                </c:pt>
                <c:pt idx="16">
                  <c:v>64</c:v>
                </c:pt>
                <c:pt idx="17">
                  <c:v>61</c:v>
                </c:pt>
                <c:pt idx="18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39-4E09-96EC-EF39DAECEBDC}"/>
            </c:ext>
          </c:extLst>
        </c:ser>
        <c:ser>
          <c:idx val="1"/>
          <c:order val="1"/>
          <c:tx>
            <c:strRef>
              <c:f>List1!$C$41</c:f>
              <c:strCache>
                <c:ptCount val="1"/>
                <c:pt idx="0">
                  <c:v>NE- %</c:v>
                </c:pt>
              </c:strCache>
            </c:strRef>
          </c:tx>
          <c:invertIfNegative val="0"/>
          <c:cat>
            <c:strRef>
              <c:f>List1!$A$42:$A$60</c:f>
              <c:strCache>
                <c:ptCount val="19"/>
                <c:pt idx="0">
                  <c:v>Učiteljica nas uvijek upozna sa sadržajem rada</c:v>
                </c:pt>
                <c:pt idx="1">
                  <c:v>Učiteljica nas  motivira za rad</c:v>
                </c:pt>
                <c:pt idx="2">
                  <c:v>Razumijem gradivo jer ga učiteljica dobro pojasni</c:v>
                </c:pt>
                <c:pt idx="3">
                  <c:v>Učiteljica povezuje sadržaje gradiva sa životom</c:v>
                </c:pt>
                <c:pt idx="4">
                  <c:v>Sviđa mi se jer ponekad pripremi različite aktivnosti za nas</c:v>
                </c:pt>
                <c:pt idx="5">
                  <c:v>Radna atmosfera je dobra</c:v>
                </c:pt>
                <c:pt idx="6">
                  <c:v>Možemo slobodno pitati što ne razumijemo</c:v>
                </c:pt>
                <c:pt idx="7">
                  <c:v>Objašnjava jasno</c:v>
                </c:pt>
                <c:pt idx="8">
                  <c:v>Na kraju sata zajedno ponavljamo što smo učili</c:v>
                </c:pt>
                <c:pt idx="9">
                  <c:v>Učiteljica prihvaća to što svi ne učimo i ne radimo jednako</c:v>
                </c:pt>
                <c:pt idx="10">
                  <c:v>Učiteljica nas obilazi dok nešto radimo</c:v>
                </c:pt>
                <c:pt idx="11">
                  <c:v>Ima smisla za humor</c:v>
                </c:pt>
                <c:pt idx="12">
                  <c:v>Smiri nas kad postanemo nemirni</c:v>
                </c:pt>
                <c:pt idx="13">
                  <c:v>Zainteresira nas za gradivo</c:v>
                </c:pt>
                <c:pt idx="14">
                  <c:v>Učiteljica ocjenjuje pošteno</c:v>
                </c:pt>
                <c:pt idx="15">
                  <c:v>Uvijek nam kaže zašto smo dobili neku ocjenu</c:v>
                </c:pt>
                <c:pt idx="16">
                  <c:v>Jasno nam je kako učiteljica ocjenjuje</c:v>
                </c:pt>
                <c:pt idx="17">
                  <c:v>Prihvaća naše mišljenje iako se nekada ne slaže s nama</c:v>
                </c:pt>
                <c:pt idx="18">
                  <c:v>Jasni su mi kontrolni zadaci koje moramo rješavati</c:v>
                </c:pt>
              </c:strCache>
            </c:strRef>
          </c:cat>
          <c:val>
            <c:numRef>
              <c:f>List1!$C$42:$C$60</c:f>
              <c:numCache>
                <c:formatCode>General</c:formatCode>
                <c:ptCount val="19"/>
                <c:pt idx="0">
                  <c:v>5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  <c:pt idx="4">
                  <c:v>21</c:v>
                </c:pt>
                <c:pt idx="5">
                  <c:v>9</c:v>
                </c:pt>
                <c:pt idx="6">
                  <c:v>2</c:v>
                </c:pt>
                <c:pt idx="7">
                  <c:v>7</c:v>
                </c:pt>
                <c:pt idx="8">
                  <c:v>22</c:v>
                </c:pt>
                <c:pt idx="9">
                  <c:v>8</c:v>
                </c:pt>
                <c:pt idx="10">
                  <c:v>12</c:v>
                </c:pt>
                <c:pt idx="11">
                  <c:v>17</c:v>
                </c:pt>
                <c:pt idx="12">
                  <c:v>6</c:v>
                </c:pt>
                <c:pt idx="13">
                  <c:v>12</c:v>
                </c:pt>
                <c:pt idx="14">
                  <c:v>8</c:v>
                </c:pt>
                <c:pt idx="15">
                  <c:v>11</c:v>
                </c:pt>
                <c:pt idx="16">
                  <c:v>17</c:v>
                </c:pt>
                <c:pt idx="17">
                  <c:v>10</c:v>
                </c:pt>
                <c:pt idx="1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9-4E09-96EC-EF39DAECEBDC}"/>
            </c:ext>
          </c:extLst>
        </c:ser>
        <c:ser>
          <c:idx val="2"/>
          <c:order val="2"/>
          <c:tx>
            <c:strRef>
              <c:f>List1!$D$41</c:f>
              <c:strCache>
                <c:ptCount val="1"/>
                <c:pt idx="0">
                  <c:v>PONEKAD- %</c:v>
                </c:pt>
              </c:strCache>
            </c:strRef>
          </c:tx>
          <c:invertIfNegative val="0"/>
          <c:cat>
            <c:strRef>
              <c:f>List1!$A$42:$A$60</c:f>
              <c:strCache>
                <c:ptCount val="19"/>
                <c:pt idx="0">
                  <c:v>Učiteljica nas uvijek upozna sa sadržajem rada</c:v>
                </c:pt>
                <c:pt idx="1">
                  <c:v>Učiteljica nas  motivira za rad</c:v>
                </c:pt>
                <c:pt idx="2">
                  <c:v>Razumijem gradivo jer ga učiteljica dobro pojasni</c:v>
                </c:pt>
                <c:pt idx="3">
                  <c:v>Učiteljica povezuje sadržaje gradiva sa životom</c:v>
                </c:pt>
                <c:pt idx="4">
                  <c:v>Sviđa mi se jer ponekad pripremi različite aktivnosti za nas</c:v>
                </c:pt>
                <c:pt idx="5">
                  <c:v>Radna atmosfera je dobra</c:v>
                </c:pt>
                <c:pt idx="6">
                  <c:v>Možemo slobodno pitati što ne razumijemo</c:v>
                </c:pt>
                <c:pt idx="7">
                  <c:v>Objašnjava jasno</c:v>
                </c:pt>
                <c:pt idx="8">
                  <c:v>Na kraju sata zajedno ponavljamo što smo učili</c:v>
                </c:pt>
                <c:pt idx="9">
                  <c:v>Učiteljica prihvaća to što svi ne učimo i ne radimo jednako</c:v>
                </c:pt>
                <c:pt idx="10">
                  <c:v>Učiteljica nas obilazi dok nešto radimo</c:v>
                </c:pt>
                <c:pt idx="11">
                  <c:v>Ima smisla za humor</c:v>
                </c:pt>
                <c:pt idx="12">
                  <c:v>Smiri nas kad postanemo nemirni</c:v>
                </c:pt>
                <c:pt idx="13">
                  <c:v>Zainteresira nas za gradivo</c:v>
                </c:pt>
                <c:pt idx="14">
                  <c:v>Učiteljica ocjenjuje pošteno</c:v>
                </c:pt>
                <c:pt idx="15">
                  <c:v>Uvijek nam kaže zašto smo dobili neku ocjenu</c:v>
                </c:pt>
                <c:pt idx="16">
                  <c:v>Jasno nam je kako učiteljica ocjenjuje</c:v>
                </c:pt>
                <c:pt idx="17">
                  <c:v>Prihvaća naše mišljenje iako se nekada ne slaže s nama</c:v>
                </c:pt>
                <c:pt idx="18">
                  <c:v>Jasni su mi kontrolni zadaci koje moramo rješavati</c:v>
                </c:pt>
              </c:strCache>
            </c:strRef>
          </c:cat>
          <c:val>
            <c:numRef>
              <c:f>List1!$D$42:$D$60</c:f>
              <c:numCache>
                <c:formatCode>General</c:formatCode>
                <c:ptCount val="19"/>
                <c:pt idx="0">
                  <c:v>7</c:v>
                </c:pt>
                <c:pt idx="1">
                  <c:v>29</c:v>
                </c:pt>
                <c:pt idx="2">
                  <c:v>34</c:v>
                </c:pt>
                <c:pt idx="3">
                  <c:v>33</c:v>
                </c:pt>
                <c:pt idx="4">
                  <c:v>34</c:v>
                </c:pt>
                <c:pt idx="5">
                  <c:v>29</c:v>
                </c:pt>
                <c:pt idx="6">
                  <c:v>15</c:v>
                </c:pt>
                <c:pt idx="7">
                  <c:v>24</c:v>
                </c:pt>
                <c:pt idx="8">
                  <c:v>45</c:v>
                </c:pt>
                <c:pt idx="9">
                  <c:v>32</c:v>
                </c:pt>
                <c:pt idx="10">
                  <c:v>37</c:v>
                </c:pt>
                <c:pt idx="11">
                  <c:v>41</c:v>
                </c:pt>
                <c:pt idx="12">
                  <c:v>20</c:v>
                </c:pt>
                <c:pt idx="13">
                  <c:v>36</c:v>
                </c:pt>
                <c:pt idx="14">
                  <c:v>19</c:v>
                </c:pt>
                <c:pt idx="15">
                  <c:v>13</c:v>
                </c:pt>
                <c:pt idx="16">
                  <c:v>16</c:v>
                </c:pt>
                <c:pt idx="17">
                  <c:v>24</c:v>
                </c:pt>
                <c:pt idx="1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39-4E09-96EC-EF39DAECE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8573952"/>
        <c:axId val="78575488"/>
        <c:axId val="0"/>
      </c:bar3DChart>
      <c:catAx>
        <c:axId val="7857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575488"/>
        <c:crosses val="autoZero"/>
        <c:auto val="1"/>
        <c:lblAlgn val="ctr"/>
        <c:lblOffset val="100"/>
        <c:noMultiLvlLbl val="0"/>
      </c:catAx>
      <c:valAx>
        <c:axId val="7857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573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377C3D-7BB2-4D23-9D10-616807B37D36}" type="datetimeFigureOut">
              <a:rPr lang="sr-Latn-CS" smtClean="0"/>
              <a:t>23.4.2021.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27584" y="26369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sz="6700" dirty="0">
                <a:solidFill>
                  <a:srgbClr val="C00000"/>
                </a:solidFill>
                <a:latin typeface="Berlin Sans FB" panose="020E0602020502020306" pitchFamily="34" charset="0"/>
              </a:rPr>
              <a:t>ANALIZA EFIKASNOSTI NASTAVE</a:t>
            </a:r>
            <a:br>
              <a:rPr lang="hr-HR" sz="6700" dirty="0">
                <a:solidFill>
                  <a:srgbClr val="C00000"/>
                </a:solidFill>
                <a:latin typeface="Berlin Sans FB" panose="020E0602020502020306" pitchFamily="34" charset="0"/>
              </a:rPr>
            </a:br>
            <a:r>
              <a:rPr lang="hr-HR" sz="4400" dirty="0">
                <a:solidFill>
                  <a:srgbClr val="0070C0"/>
                </a:solidFill>
                <a:latin typeface="Berlin Sans FB" panose="020E0602020502020306" pitchFamily="34" charset="0"/>
              </a:rPr>
              <a:t>- rezultati istraživanja-</a:t>
            </a:r>
            <a:br>
              <a:rPr lang="hr-HR" sz="4400" dirty="0">
                <a:solidFill>
                  <a:srgbClr val="0070C0"/>
                </a:solidFill>
                <a:latin typeface="Berlin Sans FB" panose="020E0602020502020306" pitchFamily="34" charset="0"/>
              </a:rPr>
            </a:br>
            <a:r>
              <a:rPr lang="hr-HR" sz="4000" dirty="0">
                <a:latin typeface="Maiandra GD" panose="020E0502030308020204" pitchFamily="34" charset="0"/>
              </a:rPr>
              <a:t>Školska godina 2017./2018.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35696" y="4581128"/>
            <a:ext cx="5712179" cy="1524000"/>
          </a:xfrm>
        </p:spPr>
        <p:txBody>
          <a:bodyPr/>
          <a:lstStyle/>
          <a:p>
            <a:r>
              <a:rPr lang="hr-HR" b="1" dirty="0"/>
              <a:t>Obrada – Ingrid </a:t>
            </a:r>
            <a:r>
              <a:rPr lang="hr-HR" b="1" dirty="0" err="1"/>
              <a:t>Šimičić</a:t>
            </a:r>
            <a:r>
              <a:rPr lang="hr-HR" b="1" dirty="0"/>
              <a:t>, pedagoginja škole</a:t>
            </a:r>
          </a:p>
        </p:txBody>
      </p:sp>
    </p:spTree>
    <p:extLst>
      <p:ext uri="{BB962C8B-B14F-4D97-AF65-F5344CB8AC3E}">
        <p14:creationId xmlns:p14="http://schemas.microsoft.com/office/powerpoint/2010/main" val="3820574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hr-HR" sz="2800" b="1" i="1" dirty="0">
                <a:solidFill>
                  <a:srgbClr val="C00000"/>
                </a:solidFill>
                <a:latin typeface="Comic Sans MS" panose="030F0702030302020204" pitchFamily="66" charset="0"/>
              </a:rPr>
              <a:t>ODNOS S UČENICIMA</a:t>
            </a:r>
            <a:br>
              <a:rPr lang="hr-HR" sz="3600" b="1" i="1" dirty="0">
                <a:latin typeface="Comic Sans MS" panose="030F0702030302020204" pitchFamily="66" charset="0"/>
              </a:rPr>
            </a:br>
            <a:endParaRPr lang="hr-HR" sz="3600" b="1" i="1" dirty="0">
              <a:latin typeface="Comic Sans MS" panose="030F0702030302020204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5328592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Različiti odnosi od učitelja do učitelja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 Od međusobnog uvažavanja i pozitivnog autoriteta do gotovo prijateljskih odnosa (negdje je atmosfera malo stroža negdje malo blaža)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Učitelji obilaze učenike i pružaju potrebnu pomoć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Poticanje prisutno (no angažman učenika trebao bi biti veći)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Nerijetko učitelji tijekom postavljanja pitanja „nesvjesno” traže odgovor od boljih učenika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Učitelji prihvaćaju učeničke odgovore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Kod pojedinih mlađih učitelja primjetan je entuzijazam i profesionalnost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Uglavnom opuštena atmosfera u razredu  u pozitivnom smislu</a:t>
            </a:r>
          </a:p>
          <a:p>
            <a:pPr marL="0" lvl="0" indent="0">
              <a:buNone/>
            </a:pPr>
            <a:endParaRPr lang="hr-HR" sz="49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/>
            <a:r>
              <a:rPr lang="hr-HR" sz="4900" dirty="0">
                <a:solidFill>
                  <a:schemeClr val="tx1"/>
                </a:solidFill>
                <a:latin typeface="Comic Sans MS" panose="030F0702030302020204" pitchFamily="66" charset="0"/>
              </a:rPr>
              <a:t>Način rada primjeren učenicima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5159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08720"/>
          </a:xfrm>
        </p:spPr>
        <p:txBody>
          <a:bodyPr>
            <a:normAutofit/>
          </a:bodyPr>
          <a:lstStyle/>
          <a:p>
            <a:r>
              <a:rPr lang="hr-HR" sz="3600" i="1" dirty="0">
                <a:latin typeface="Comic Sans MS" panose="030F0702030302020204" pitchFamily="66" charset="0"/>
              </a:rPr>
              <a:t>P R E P O R U K 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97666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Ne zanemarivati odgojnu stranu nastave. Gdjegod je prilika za </a:t>
            </a:r>
            <a:r>
              <a:rPr lang="hr-HR" sz="1800" b="1" dirty="0" err="1">
                <a:solidFill>
                  <a:srgbClr val="7030A0"/>
                </a:solidFill>
                <a:latin typeface="Gill Sans MT" panose="020B0502020104020203" pitchFamily="34" charset="-18"/>
              </a:rPr>
              <a:t>cjeloživotno</a:t>
            </a: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 treba ju iskoristiti. Prepoznati sadržaje poučavanja za razvoj socijalnih vještina i životnih lekcija.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Grupni rad učenici i dalje ne izvode kao grupni- nije im jasan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Pojasniti riječi manje poznate ili nepoznate (vaša procjena)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Ponegdje </a:t>
            </a:r>
            <a:r>
              <a:rPr lang="hr-HR" sz="1800" b="1" dirty="0" err="1">
                <a:solidFill>
                  <a:srgbClr val="7030A0"/>
                </a:solidFill>
                <a:latin typeface="Gill Sans MT" panose="020B0502020104020203" pitchFamily="34" charset="-18"/>
              </a:rPr>
              <a:t>preopuštena</a:t>
            </a: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 atmosfera – potreban rad na disciplini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Pomalo zanemaren završni dio sata bitan za objedinjavanje i utvrđivanje sadržaja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Domaće zadaće po mom mišljenju nisu nužne posebice ako su jednolične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sz="1800" b="1" dirty="0">
                <a:solidFill>
                  <a:srgbClr val="7030A0"/>
                </a:solidFill>
                <a:latin typeface="Gill Sans MT" panose="020B0502020104020203" pitchFamily="34" charset="-18"/>
              </a:rPr>
              <a:t>Učitelj treba točno znati što točno na svom satu želi prenijeti učenicima- ponekad je dovoljno  nekoliko činjenica, informacija, poruka, </a:t>
            </a:r>
          </a:p>
          <a:p>
            <a:pPr>
              <a:spcBef>
                <a:spcPts val="0"/>
              </a:spcBef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990149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Potrebno je do učenika doprijeti, oni moraju osjetiti da vam je stalo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Davati jasnu i konstruktivnu PI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U slučaju netočnih, pogrešnih, ili neželjenih odgovora, suzdržati se od negativne PI (u verbalnom i neverbalnom smislu) osim u situacijama stalnih provokacija i sabotiranja sata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Kada samo napravite iskrivljeno lice ili nešto i na nesvjesnoj razini, lako „izgubite“ tog učenika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Legitimno je da se učenicima ne sviđaju određeni sadržaji ali treba ih naučiti da argumentiraju i takva mišljenja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Razvijati kritiku i argumentaciju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rgbClr val="7030A0"/>
                </a:solidFill>
                <a:latin typeface="Gill Sans MT" panose="020B0502020104020203" pitchFamily="34" charset="-18"/>
              </a:rPr>
              <a:t>Za praćenje nije potrebno pripremati drugačiji sat od uobičajenog, dapače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5639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hr-HR" sz="3600" dirty="0">
                <a:latin typeface="Segoe Print" panose="02000600000000000000" pitchFamily="2" charset="0"/>
                <a:cs typeface="Vijaya" panose="020B0604020202020204" pitchFamily="34" charset="0"/>
              </a:rPr>
              <a:t>ANALIZA PRIPREMA</a:t>
            </a:r>
            <a:br>
              <a:rPr lang="hr-HR" sz="3600" dirty="0">
                <a:latin typeface="Segoe Print" panose="02000600000000000000" pitchFamily="2" charset="0"/>
                <a:cs typeface="Vijaya" panose="020B0604020202020204" pitchFamily="34" charset="0"/>
              </a:rPr>
            </a:br>
            <a:endParaRPr lang="hr-HR" dirty="0">
              <a:latin typeface="Segoe Print" panose="02000600000000000000" pitchFamily="2" charset="0"/>
              <a:cs typeface="Vijaya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41277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ne postoje dvije pripreme sa potpuno jednakim elementima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sve su pisane u računalnom obliku</a:t>
            </a:r>
          </a:p>
          <a:p>
            <a:pPr>
              <a:lnSpc>
                <a:spcPct val="170000"/>
              </a:lnSpc>
            </a:pPr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prema svakoj vašoj pripremi zamjena bi mogla održati nastavni sat</a:t>
            </a:r>
          </a:p>
          <a:p>
            <a:pPr lvl="0">
              <a:lnSpc>
                <a:spcPct val="170000"/>
              </a:lnSpc>
            </a:pPr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slušajte upute svojih savjetnika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lvl="0"/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nije potrebno pisati pripremu nalik onoj za pripravnike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lvl="0"/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ishodi- optimalno 3 ali da se ostvare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lvl="0"/>
            <a:r>
              <a:rPr lang="hr-HR" dirty="0">
                <a:solidFill>
                  <a:srgbClr val="C00000"/>
                </a:solidFill>
                <a:latin typeface="Segoe Print" panose="02000600000000000000" pitchFamily="2" charset="0"/>
              </a:rPr>
              <a:t>bitni elementi : svoje ime i prezime, datum, razred, nastavna jedinica, tip sata, ishodi, nastavna sredstva i pomagala, nastavne metode i oblici rada, artikulacija (tijek/faze/ etape), aktivnosti za učenike, vrijeme za realizaciju, plan ploče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950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6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r-HR" sz="2800" dirty="0"/>
              <a:t>U vašim pripremama se mogu naći različite forme i elementi poput :</a:t>
            </a:r>
            <a:br>
              <a:rPr lang="hr-HR" sz="2800" dirty="0"/>
            </a:b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b="1" dirty="0">
                <a:solidFill>
                  <a:srgbClr val="00B050"/>
                </a:solidFill>
              </a:rPr>
              <a:t>suodnos/korelacije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kompetencije- metodičke, komunikacijske, socijalne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sociološki oblici nastave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aktivnosti učitelja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metodički sustav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literatura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cilj i zadatci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ključni pojmovi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očekivana postignuća i njihovo vrednovanje</a:t>
            </a:r>
          </a:p>
          <a:p>
            <a:pPr lvl="0"/>
            <a:r>
              <a:rPr lang="hr-HR" b="1" dirty="0">
                <a:solidFill>
                  <a:srgbClr val="00B050"/>
                </a:solidFill>
              </a:rPr>
              <a:t>mjesto izvođenja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7390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/>
          <a:lstStyle/>
          <a:p>
            <a:r>
              <a:rPr lang="hr-HR" dirty="0"/>
              <a:t>Pregled e-dnevnika </a:t>
            </a:r>
            <a:br>
              <a:rPr lang="hr-HR" dirty="0"/>
            </a:br>
            <a:r>
              <a:rPr lang="hr-HR" dirty="0"/>
              <a:t>i </a:t>
            </a:r>
            <a:br>
              <a:rPr lang="hr-HR" dirty="0"/>
            </a:br>
            <a:r>
              <a:rPr lang="hr-HR" dirty="0" err="1"/>
              <a:t>e</a:t>
            </a:r>
            <a:r>
              <a:rPr lang="hr-HR" dirty="0"/>
              <a:t>-imenika</a:t>
            </a:r>
          </a:p>
        </p:txBody>
      </p:sp>
    </p:spTree>
    <p:extLst>
      <p:ext uri="{BB962C8B-B14F-4D97-AF65-F5344CB8AC3E}">
        <p14:creationId xmlns:p14="http://schemas.microsoft.com/office/powerpoint/2010/main" val="1383354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20955"/>
              </p:ext>
            </p:extLst>
          </p:nvPr>
        </p:nvGraphicFramePr>
        <p:xfrm>
          <a:off x="2483768" y="116632"/>
          <a:ext cx="5040560" cy="10536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99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07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Sadržaj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Napomena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2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PREGLED RADA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074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Popis nastavnih predmeta i nastavnika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4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Raspored sati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708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Raspored pisanih zadaća  i ostalih učeničkih radova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37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Podaci o provedenim pisanim zadaćama i ostalim učeničkim radovima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Kod većine nedostaje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04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Lektira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148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Godišnji plan i tjedna evidencija te bilješke o radu razrednika u razrednom odjelu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GPIP i ostvarenje </a:t>
                      </a:r>
                      <a:endParaRPr lang="hr-HR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Kod nekih nedostaje evidencija sati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2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  DNEVNIK RADA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074">
                <a:tc gridSpan="2"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Podaci o posjetima, izletima i ekskurzijama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ne vodi se kontinuirano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074">
                <a:tc gridSpan="2"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Radni tjedan (upisivanje održanih sati)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07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Izvještaji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036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Vladanje i pedagoške mjere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Samo jedna mjera- unesena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12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ZAPISNICI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zapisnici (vrsta i koliko ih je bilo)</a:t>
                      </a:r>
                      <a:endParaRPr lang="hr-HR" sz="1000" dirty="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RV i RS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437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nazočnost roditeljskim sastancima i individualnim informacijama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0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podaci o suradnji s roditeljima</a:t>
                      </a:r>
                      <a:endParaRPr lang="hr-HR" sz="100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najčešće datumi nazočnosti, a kod pojedinih i detalji provedenih razgovora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0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podaci o radu razrednog vijeća </a:t>
                      </a:r>
                      <a:endParaRPr lang="hr-HR" sz="100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Pisano pod   - zapisnici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0099">
                <a:tc gridSpan="2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podaci o ostvarivanju plana razrednog odjela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Vođeno uglavnom pod – Pregled</a:t>
                      </a:r>
                      <a:r>
                        <a:rPr lang="hr-HR" sz="1100" baseline="0" dirty="0">
                          <a:effectLst/>
                        </a:rPr>
                        <a:t> rada…</a:t>
                      </a:r>
                      <a:r>
                        <a:rPr lang="hr-HR" sz="1100" dirty="0">
                          <a:effectLst/>
                        </a:rPr>
                        <a:t> plan i evidencija…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Iako kod pojedinih</a:t>
                      </a:r>
                      <a:r>
                        <a:rPr lang="hr-HR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nedostaje 2. polugodište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57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prehrana (tko jede po mjesecima kao statistika)</a:t>
                      </a:r>
                      <a:endParaRPr lang="hr-HR" sz="1000" dirty="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Kod nekih nije kontinuirano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049">
                <a:tc gridSpan="2">
                  <a:txBody>
                    <a:bodyPr/>
                    <a:lstStyle/>
                    <a:p>
                      <a:pPr indent="-6985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zdravstvena i socijalna zaštita</a:t>
                      </a:r>
                      <a:endParaRPr lang="hr-HR" sz="100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+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009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kulturna i društvena djelatnost</a:t>
                      </a:r>
                      <a:endParaRPr lang="hr-HR" sz="1000">
                        <a:effectLst/>
                        <a:latin typeface="Calibri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Kod nekih nedostaje 2. polugodište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12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</a:rPr>
                        <a:t>   IMENIK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129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</a:rPr>
                        <a:t>Popis učenika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903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Ocjene i opisno praćenje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+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1293"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osobni podaci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</a:rPr>
                        <a:t>+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1293"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pedagoške mjere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1293"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izostanci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effectLst/>
                        </a:rPr>
                        <a:t>+</a:t>
                      </a:r>
                      <a:endParaRPr lang="hr-HR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09036">
                <a:tc>
                  <a:txBody>
                    <a:bodyPr/>
                    <a:lstStyle/>
                    <a:p>
                      <a:pPr marL="457200"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elementi ocjenjivanja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700" dirty="0">
                          <a:effectLst/>
                        </a:rPr>
                        <a:t> </a:t>
                      </a:r>
                      <a:endParaRPr lang="hr-HR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40" marR="3584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77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r-HR" sz="3600" dirty="0">
                <a:latin typeface="Comic Sans MS" panose="030F0702030302020204" pitchFamily="66" charset="0"/>
              </a:rPr>
              <a:t>OSVRT NA PISANJE ZAPISNIKA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>
                <a:solidFill>
                  <a:srgbClr val="C00000"/>
                </a:solidFill>
              </a:rPr>
              <a:t>Jasno, razumljivo, konkretno pismeno, sa svim potrebnim elementima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</a:endParaRPr>
          </a:p>
          <a:p>
            <a:pPr lvl="0"/>
            <a:r>
              <a:rPr lang="hr-HR" dirty="0">
                <a:solidFill>
                  <a:srgbClr val="C00000"/>
                </a:solidFill>
              </a:rPr>
              <a:t>Nema natuknica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</a:endParaRPr>
          </a:p>
          <a:p>
            <a:pPr lvl="0"/>
            <a:r>
              <a:rPr lang="hr-HR" dirty="0">
                <a:solidFill>
                  <a:srgbClr val="C00000"/>
                </a:solidFill>
              </a:rPr>
              <a:t>Navedeni zaključci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</a:endParaRPr>
          </a:p>
          <a:p>
            <a:pPr lvl="0"/>
            <a:r>
              <a:rPr lang="hr-HR" dirty="0">
                <a:solidFill>
                  <a:srgbClr val="C00000"/>
                </a:solidFill>
              </a:rPr>
              <a:t>Zapisani svi zapisnici uredno 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</a:endParaRPr>
          </a:p>
          <a:p>
            <a:pPr lvl="0"/>
            <a:r>
              <a:rPr lang="hr-HR" dirty="0">
                <a:solidFill>
                  <a:srgbClr val="C00000"/>
                </a:solidFill>
              </a:rPr>
              <a:t>Ponegdje nedostaje mjesto održavanja</a:t>
            </a:r>
          </a:p>
          <a:p>
            <a:pPr marL="0" lvl="0" indent="0">
              <a:buNone/>
            </a:pPr>
            <a:endParaRPr lang="hr-HR" dirty="0">
              <a:solidFill>
                <a:srgbClr val="C00000"/>
              </a:solidFill>
            </a:endParaRPr>
          </a:p>
          <a:p>
            <a:pPr lvl="0"/>
            <a:r>
              <a:rPr lang="hr-HR" dirty="0">
                <a:solidFill>
                  <a:srgbClr val="C00000"/>
                </a:solidFill>
              </a:rPr>
              <a:t>Bez obzira koji zapisnik se piše isti elementi vrijede za sve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0348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-459432"/>
            <a:ext cx="8229600" cy="1143000"/>
          </a:xfrm>
        </p:spPr>
        <p:txBody>
          <a:bodyPr>
            <a:normAutofit/>
          </a:bodyPr>
          <a:lstStyle/>
          <a:p>
            <a:r>
              <a:rPr lang="hr-HR" sz="3600" i="1" dirty="0">
                <a:solidFill>
                  <a:srgbClr val="0070C0"/>
                </a:solidFill>
                <a:latin typeface="Comic Sans MS" panose="030F0702030302020204" pitchFamily="66" charset="0"/>
              </a:rPr>
              <a:t>Još neke preporuke…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Zapisnik bi u prvom dijelu trebao sadržavati redni broj, datum, te mjesto i vrijeme održavanja sastanka.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Važan je podatak o broju sudionika zbog utvrđivanja kvoruma.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Navesti osobe koje nisu prisutne te razlog izostanka.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Ukoliko je prisutan netko drugi- vanjski suradnik, predavač, roditelj,… i njega treba navesti.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Uz točke dnevnog reda trebaju biti navedeni i izvjestitelji.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Često se unosi i točka – usvajanje zapisnika sa prethodne sjednice.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U opisnom djelu zapisničari trebaju ukratko opisati točku dnevnog reda.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Kod predavanja samo kratko (može u natuknicama) navesti sadržaj predavanja.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Važno je navesti i sažeti rasprave govornika.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Ponekad je potrebno navesti zaključak, preporuku, odluku ili rezultate glasanja.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Treba navesti koje su osobe odgovorne za određeni zaključak te rok do kada će to biti realizirano.</a:t>
            </a:r>
          </a:p>
          <a:p>
            <a:pPr lvl="0"/>
            <a:r>
              <a:rPr lang="hr-HR" dirty="0">
                <a:solidFill>
                  <a:srgbClr val="002060"/>
                </a:solidFill>
                <a:latin typeface="Comic Sans MS" panose="030F0702030302020204" pitchFamily="66" charset="0"/>
              </a:rPr>
              <a:t>Katkada se uz zapisnike prilože i privitci.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8304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/>
          <a:lstStyle/>
          <a:p>
            <a:r>
              <a:rPr lang="hr-HR" i="1" dirty="0">
                <a:solidFill>
                  <a:srgbClr val="FF0000"/>
                </a:solidFill>
                <a:latin typeface="Gill Sans MT" panose="020B0502020104020203" pitchFamily="34" charset="-18"/>
              </a:rPr>
              <a:t>O C J E N 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2357905"/>
            <a:ext cx="8229600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od jako puno do </a:t>
            </a:r>
          </a:p>
          <a:p>
            <a:pPr marL="0" lvl="0" indent="0" algn="ctr">
              <a:buNone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sasvim dovoljno ocjena u svim predmetima</a:t>
            </a:r>
          </a:p>
        </p:txBody>
      </p:sp>
    </p:spTree>
    <p:extLst>
      <p:ext uri="{BB962C8B-B14F-4D97-AF65-F5344CB8AC3E}">
        <p14:creationId xmlns:p14="http://schemas.microsoft.com/office/powerpoint/2010/main" val="342641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965245" cy="1202485"/>
          </a:xfrm>
        </p:spPr>
        <p:txBody>
          <a:bodyPr/>
          <a:lstStyle/>
          <a:p>
            <a:r>
              <a:rPr lang="hr-HR" sz="4800" i="1" u="sng" dirty="0">
                <a:solidFill>
                  <a:srgbClr val="0070C0"/>
                </a:solidFill>
              </a:rPr>
              <a:t>S a d r ž a 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5656" y="1916832"/>
            <a:ext cx="6196405" cy="36038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hr-HR" b="1" dirty="0"/>
              <a:t>ANALIZA EFIKASNOSTI NASTAVE (cilj i svrha)</a:t>
            </a:r>
          </a:p>
          <a:p>
            <a:pPr>
              <a:lnSpc>
                <a:spcPct val="160000"/>
              </a:lnSpc>
            </a:pPr>
            <a:r>
              <a:rPr lang="hr-HR" b="1" dirty="0"/>
              <a:t>VRIJEME i UZORAK (tijek provedbe istraživačkog rada)</a:t>
            </a:r>
          </a:p>
          <a:p>
            <a:pPr>
              <a:lnSpc>
                <a:spcPct val="160000"/>
              </a:lnSpc>
            </a:pPr>
            <a:r>
              <a:rPr lang="hr-HR" b="1" dirty="0"/>
              <a:t>METODE (način rada, instrumentarij)</a:t>
            </a:r>
          </a:p>
          <a:p>
            <a:pPr>
              <a:lnSpc>
                <a:spcPct val="160000"/>
              </a:lnSpc>
            </a:pPr>
            <a:r>
              <a:rPr lang="hr-HR" b="1" dirty="0"/>
              <a:t>PRAĆENJE NASTAVNOG PROCESA /IZVEDBA NASTAVE</a:t>
            </a:r>
          </a:p>
          <a:p>
            <a:pPr>
              <a:lnSpc>
                <a:spcPct val="160000"/>
              </a:lnSpc>
            </a:pPr>
            <a:r>
              <a:rPr lang="hr-HR" b="1" dirty="0"/>
              <a:t>PREGLED PEDAGOŠKE DOKUMENTACIJE</a:t>
            </a:r>
          </a:p>
          <a:p>
            <a:pPr>
              <a:lnSpc>
                <a:spcPct val="160000"/>
              </a:lnSpc>
            </a:pPr>
            <a:r>
              <a:rPr lang="hr-HR" b="1" dirty="0"/>
              <a:t>UČENICI (bilježnice i evaluacije)</a:t>
            </a:r>
          </a:p>
          <a:p>
            <a:pPr>
              <a:lnSpc>
                <a:spcPct val="160000"/>
              </a:lnSpc>
            </a:pPr>
            <a:r>
              <a:rPr lang="hr-HR" b="1" dirty="0"/>
              <a:t>UČITELJI (</a:t>
            </a:r>
            <a:r>
              <a:rPr lang="hr-HR" b="1" dirty="0" err="1"/>
              <a:t>samoevaluacije</a:t>
            </a:r>
            <a:r>
              <a:rPr lang="hr-HR" b="1" dirty="0"/>
              <a:t>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5886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600200"/>
          </a:xfrm>
        </p:spPr>
        <p:txBody>
          <a:bodyPr/>
          <a:lstStyle/>
          <a:p>
            <a:r>
              <a:rPr lang="hr-HR" sz="4400" i="1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-18"/>
              </a:rPr>
              <a:t>OPISNA PRAĆENJA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Jako puno u razrednoj nastavi. Vrlo temeljito, jasno.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r>
              <a:rPr lang="hr-HR" dirty="0">
                <a:solidFill>
                  <a:schemeClr val="tx1"/>
                </a:solidFill>
              </a:rPr>
              <a:t>U predmetnoj nastavi dovoljno opisnog praćenja. Kod nekih učitelja nedostaje malo jasnijih osvrta o postignuću učenika, njihovom interesu, trudu, radu i možda specifičnostima postignuća obzirom na predmet.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6779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540568" y="836712"/>
            <a:ext cx="8229600" cy="490066"/>
          </a:xfrm>
        </p:spPr>
        <p:txBody>
          <a:bodyPr>
            <a:noAutofit/>
          </a:bodyPr>
          <a:lstStyle/>
          <a:p>
            <a:r>
              <a:rPr lang="hr-HR" sz="2400" b="1" dirty="0">
                <a:latin typeface="Segoe Print" panose="02000600000000000000" pitchFamily="2" charset="0"/>
              </a:rPr>
              <a:t>SVRHA OPISNOG PRAĆENJA</a:t>
            </a:r>
            <a:br>
              <a:rPr lang="hr-HR" sz="2000" b="1" dirty="0">
                <a:latin typeface="Segoe Print" panose="02000600000000000000" pitchFamily="2" charset="0"/>
              </a:rPr>
            </a:br>
            <a:endParaRPr lang="hr-HR" sz="3600" b="1" dirty="0">
              <a:latin typeface="Segoe Print" panose="02000600000000000000" pitchFamily="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49491"/>
          </a:xfrm>
        </p:spPr>
        <p:txBody>
          <a:bodyPr>
            <a:normAutofit fontScale="40000" lnSpcReduction="20000"/>
          </a:bodyPr>
          <a:lstStyle/>
          <a:p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Saznati što su učenici naučili, u čemu im je potrebna pomoć. </a:t>
            </a:r>
          </a:p>
          <a:p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Iz zabilješki nastavnika u rubrici bilješki u imeniku učenika trebalo bi moći  ustanoviti područja u kojima je učenik dobar te na čemu bi još trebao poraditi. Možemo mnogo toga saznati o njegovim interesima, sklonostima, mogućnostima ili teškoćama s kojima se susreće pri svakodnevnom radu. </a:t>
            </a:r>
          </a:p>
          <a:p>
            <a:pPr marL="0" indent="0">
              <a:buNone/>
            </a:pPr>
            <a:endParaRPr lang="hr-HR" sz="3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hr-HR" sz="3800" dirty="0">
                <a:solidFill>
                  <a:srgbClr val="0070C0"/>
                </a:solidFill>
                <a:latin typeface="Comic Sans MS" panose="030F0702030302020204" pitchFamily="66" charset="0"/>
              </a:rPr>
              <a:t>BILJEŠKE TREBAJU </a:t>
            </a:r>
            <a:r>
              <a:rPr lang="hr-HR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UKAZIVATI </a:t>
            </a:r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i na ono na čemu bi trebalo poraditi, što bi trebalo dodatno razvijati i poticati, te se iz njih treba moći iščitati stupanj učenikove samostalnosti pri radu i odnos prema suučenicima.</a:t>
            </a:r>
          </a:p>
          <a:p>
            <a:pPr marL="0" indent="0">
              <a:buNone/>
            </a:pPr>
            <a:endParaRPr lang="hr-HR" sz="3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	</a:t>
            </a:r>
            <a:r>
              <a:rPr lang="hr-HR" sz="3800" dirty="0">
                <a:solidFill>
                  <a:srgbClr val="7030A0"/>
                </a:solidFill>
                <a:latin typeface="Comic Sans MS" panose="030F0702030302020204" pitchFamily="66" charset="0"/>
              </a:rPr>
              <a:t>ELEMENTI OPISNOG PRAĆENJA SU</a:t>
            </a:r>
          </a:p>
          <a:p>
            <a:pPr marL="0" indent="0">
              <a:buNone/>
            </a:pPr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 - učenikove sposobnosti, znanja, vještine, motivacija, interesi i radne navike.</a:t>
            </a:r>
          </a:p>
          <a:p>
            <a:pPr marL="0" indent="0">
              <a:buNone/>
            </a:pPr>
            <a:endParaRPr lang="hr-HR" sz="40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r-HR" sz="3800" dirty="0">
                <a:solidFill>
                  <a:srgbClr val="00B050"/>
                </a:solidFill>
                <a:latin typeface="Comic Sans MS" panose="030F0702030302020204" pitchFamily="66" charset="0"/>
              </a:rPr>
              <a:t>	</a:t>
            </a:r>
            <a:r>
              <a:rPr lang="hr-HR" sz="4200" dirty="0">
                <a:solidFill>
                  <a:srgbClr val="00B050"/>
                </a:solidFill>
                <a:latin typeface="Comic Sans MS" panose="030F0702030302020204" pitchFamily="66" charset="0"/>
              </a:rPr>
              <a:t>PREPORUKE</a:t>
            </a:r>
          </a:p>
          <a:p>
            <a:pPr marL="0" indent="0">
              <a:buNone/>
            </a:pPr>
            <a:r>
              <a:rPr lang="hr-HR" sz="3400" dirty="0">
                <a:solidFill>
                  <a:srgbClr val="C00000"/>
                </a:solidFill>
                <a:latin typeface="Comic Sans MS" panose="030F0702030302020204" pitchFamily="66" charset="0"/>
              </a:rPr>
              <a:t>¸ </a:t>
            </a:r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- negativne bilješke, neprimjerena ponašanja, svoje „kritike“, pisati u napomene u dnevniku rada umjesto u opisna praćenja. Iskustva pokazuju da roditelji iz e-imenika zloupotrebljavaju formulacije učitelja, objavljuju na </a:t>
            </a:r>
            <a:r>
              <a:rPr lang="hr-HR" sz="40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facebook</a:t>
            </a:r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-u, ona im služe za ismijavanje i slično.</a:t>
            </a:r>
          </a:p>
          <a:p>
            <a:r>
              <a:rPr lang="hr-HR" sz="4000" dirty="0">
                <a:solidFill>
                  <a:srgbClr val="C00000"/>
                </a:solidFill>
                <a:latin typeface="Comic Sans MS" panose="030F0702030302020204" pitchFamily="66" charset="0"/>
              </a:rPr>
              <a:t>1-2 opisna praćenja jasnija i temeljitija u polugodištu</a:t>
            </a:r>
          </a:p>
          <a:p>
            <a:pPr marL="0" indent="0">
              <a:buNone/>
            </a:pPr>
            <a:endParaRPr lang="hr-HR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r-HR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  </a:t>
            </a:r>
            <a:r>
              <a:rPr lang="hr-HR" sz="4000" i="1" dirty="0">
                <a:solidFill>
                  <a:srgbClr val="0070C0"/>
                </a:solidFill>
                <a:latin typeface="Comic Sans MS" panose="030F0702030302020204" pitchFamily="66" charset="0"/>
              </a:rPr>
              <a:t>RN – učestalo i temeljito o samom radu i postignuću učenika</a:t>
            </a:r>
          </a:p>
          <a:p>
            <a:pPr marL="0" indent="0" algn="ctr">
              <a:buNone/>
            </a:pPr>
            <a:r>
              <a:rPr lang="hr-HR" sz="4000" i="1" dirty="0">
                <a:solidFill>
                  <a:srgbClr val="0070C0"/>
                </a:solidFill>
                <a:latin typeface="Comic Sans MS" panose="030F0702030302020204" pitchFamily="66" charset="0"/>
              </a:rPr>
              <a:t>PN – rjeđe u odnosu na RN</a:t>
            </a:r>
          </a:p>
          <a:p>
            <a:pPr marL="0" indent="0" algn="ctr">
              <a:buNone/>
            </a:pPr>
            <a:r>
              <a:rPr lang="hr-HR" sz="4000" i="1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</a:p>
          <a:p>
            <a:endParaRPr lang="hr-HR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201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latin typeface="Comic Sans MS" panose="030F0702030302020204" pitchFamily="66" charset="0"/>
              </a:rPr>
              <a:t>DOBRI PRIMJERI OPISNIH PRAĆENJA IZ NAŠE ŠKOLE :</a:t>
            </a:r>
            <a:br>
              <a:rPr lang="hr-HR" sz="2400" dirty="0">
                <a:latin typeface="Comic Sans MS" panose="030F0702030302020204" pitchFamily="66" charset="0"/>
              </a:rPr>
            </a:br>
            <a:endParaRPr lang="hr-HR" sz="4800" dirty="0">
              <a:latin typeface="Comic Sans MS" panose="030F0702030302020204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hr-HR" dirty="0">
                <a:solidFill>
                  <a:srgbClr val="C00000"/>
                </a:solidFill>
                <a:latin typeface="Comic Sans MS" panose="030F0702030302020204" pitchFamily="66" charset="0"/>
              </a:rPr>
              <a:t>Učenica čita izražajno, ali s pogreškama, treba raditi na poboljšanju načina čitanja, uspješna je u sažetom prepričavanju, griješi u primjeni pravopisne norme, ali sastavci su tematski korektni, piše uredno i čitljivo, uz pomoć interpretira tekst, književno-teorijske pojmove poznaje na razini reprodukcije, djelomično karakterizira likove na temelju njihovih postupaka, gramatičke sadržaje s teškoćom usvaja, izostaje rad kod kuće, lektiru redovito čita, uočava značenja djela, na satu je aktivna i trudi se, uglavnom piše domaće zadaće.</a:t>
            </a:r>
          </a:p>
          <a:p>
            <a:pPr marL="0" indent="0">
              <a:buNone/>
            </a:pPr>
            <a:r>
              <a:rPr lang="hr-HR" dirty="0">
                <a:solidFill>
                  <a:srgbClr val="C00000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hr-HR" dirty="0">
                <a:solidFill>
                  <a:srgbClr val="C00000"/>
                </a:solidFill>
                <a:latin typeface="Comic Sans MS" panose="030F0702030302020204" pitchFamily="66" charset="0"/>
              </a:rPr>
              <a:t>Učenica na početku drugog polugodišta dobro usvaja nastavne sadržaje. Učenica ima manjih teškoća prilikom uočavanja određenih pojava i procesa, no može povezivati sadržaje na nastavi. Uporaba zemljovida je vrlo dobra. Aktivnost na satu i odnos prema radu su zadovoljavajući. Ponašanje je vrlo dobro. Učenica ima djelomično negativnu ocjenu iz gradiva Društvena obilježja RH.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8070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Aktivan i zainteresiran za nastavne sadržaje, no pri pismenim bi radovima trebao biti koncentriraniji.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Učenik je donekle aktivan u usmenim aktivnostima, ali zadatke koje treba riješiti pismeno ne povezuje s nastavnim gradivom. Ne snalazi se ni uz pomoć udžbenika i bilježnice.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Aktivan, sistematičan i samostalan u radu.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Učenik je marljiv i predan u radu na nastavi. Zanimaju ga sadržaji, te često želi znati više o svakoj temi koju obrađujemo na satu.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Potrebno više urednosti u bilježnici, na satu aktivan, uvijek spreman za odgovarati na postavljena pitanja, redovit u radu kod kuće.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Vidljivo je motiviran, otkrivanjem vlastitih mogućnosti i spoznajom da može bolje.</a:t>
            </a:r>
          </a:p>
          <a:p>
            <a:pPr marL="0" indent="0">
              <a:buNone/>
            </a:pPr>
            <a:endParaRPr lang="hr-HR" b="1" dirty="0">
              <a:solidFill>
                <a:srgbClr val="0070C0"/>
              </a:solidFill>
              <a:latin typeface="+mn-lt"/>
            </a:endParaRP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U radu pristupa uglavnom vlastitim idejnim rješenjima</a:t>
            </a:r>
          </a:p>
          <a:p>
            <a:r>
              <a:rPr lang="hr-HR" b="1" dirty="0">
                <a:solidFill>
                  <a:srgbClr val="0070C0"/>
                </a:solidFill>
                <a:latin typeface="+mn-lt"/>
              </a:rPr>
              <a:t>Radi veoma vješto i organizirano.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2070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600200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Kristen ITC" panose="03050502040202030202" pitchFamily="66" charset="0"/>
              </a:rPr>
              <a:t>GODIŠNJI PLANOVI I PROGRAMI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Nalaze se na računalu u zbornici škole u </a:t>
            </a:r>
            <a:r>
              <a:rPr lang="hr-H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folderu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planovi i programi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Svi se nalaze tamo ali neki su iz prošle ili prošlih godina- potrebno promijeniti godinu ako su ostali isti.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Netko u godišnji piše sve kao da su mjesečni.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Neki su iz nakladničkih kuća.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Spominju se nazivi  - operativni, izvedbeni, okvirni i globalni.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Okvirni ili globalni bi bio godišnji.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Izvedbeni ili operativni bi bio mjesečni.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3536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900" dirty="0">
                <a:latin typeface="Comic Sans MS" panose="030F0702030302020204" pitchFamily="66" charset="0"/>
              </a:rPr>
              <a:t>Svaki plan i program mora imati navedeno</a:t>
            </a:r>
            <a:r>
              <a:rPr lang="hr-HR" dirty="0"/>
              <a:t>: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79712" y="2132856"/>
            <a:ext cx="8229600" cy="4525963"/>
          </a:xfrm>
        </p:spPr>
        <p:txBody>
          <a:bodyPr/>
          <a:lstStyle/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Naziv škole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Školsku godinu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Ime i prezime učitelja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Razred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Predme</a:t>
            </a:r>
            <a:r>
              <a:rPr lang="hr-HR" b="1" dirty="0">
                <a:solidFill>
                  <a:schemeClr val="tx1">
                    <a:lumMod val="85000"/>
                    <a:lumOff val="15000"/>
                  </a:schemeClr>
                </a:solidFill>
                <a:latin typeface="Kristen ITC" panose="03050502040202030202" pitchFamily="66" charset="0"/>
              </a:rPr>
              <a:t>t 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  <a:latin typeface="Kristen ITC" panose="03050502040202030202" pitchFamily="66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3849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46448" y="1484784"/>
            <a:ext cx="8229600" cy="1143000"/>
          </a:xfrm>
        </p:spPr>
        <p:txBody>
          <a:bodyPr>
            <a:noAutofit/>
          </a:bodyPr>
          <a:lstStyle/>
          <a:p>
            <a:r>
              <a:rPr lang="hr-HR" sz="3600" dirty="0">
                <a:latin typeface="Comic Sans MS" panose="030F0702030302020204" pitchFamily="66" charset="0"/>
              </a:rPr>
              <a:t>Elementi godišnjeg plana i programa: (okvirni, globalni)</a:t>
            </a:r>
            <a:br>
              <a:rPr lang="hr-HR" sz="3600" dirty="0">
                <a:latin typeface="Comic Sans MS" panose="030F0702030302020204" pitchFamily="66" charset="0"/>
              </a:rPr>
            </a:br>
            <a:endParaRPr lang="hr-HR" sz="3600" dirty="0">
              <a:latin typeface="Comic Sans MS" panose="030F0702030302020204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63688" y="2332037"/>
            <a:ext cx="8229600" cy="4525963"/>
          </a:xfrm>
        </p:spPr>
        <p:txBody>
          <a:bodyPr/>
          <a:lstStyle/>
          <a:p>
            <a:pPr lvl="0"/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Mjesec</a:t>
            </a:r>
          </a:p>
          <a:p>
            <a:pPr lvl="0"/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Broj sati</a:t>
            </a:r>
          </a:p>
          <a:p>
            <a:pPr lvl="0"/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Nastavna tema / nastavna jedinica</a:t>
            </a:r>
          </a:p>
          <a:p>
            <a:r>
              <a:rPr lang="hr-H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/negdje su navedeni i ishodi, ključni pojmovi, korelacije,…/</a:t>
            </a:r>
          </a:p>
          <a:p>
            <a:pPr marL="0" indent="0">
              <a:buNone/>
            </a:pPr>
            <a:endParaRPr lang="hr-H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9260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8229600" cy="1143000"/>
          </a:xfrm>
        </p:spPr>
        <p:txBody>
          <a:bodyPr>
            <a:noAutofit/>
          </a:bodyPr>
          <a:lstStyle/>
          <a:p>
            <a:r>
              <a:rPr lang="hr-HR" sz="3200" dirty="0">
                <a:solidFill>
                  <a:srgbClr val="7030A0"/>
                </a:solidFill>
                <a:latin typeface="Segoe Print" panose="02000600000000000000" pitchFamily="2" charset="0"/>
              </a:rPr>
              <a:t>Elementi mjesečnog plana i programa (izvedbenog ili operativnog) su :</a:t>
            </a:r>
            <a:br>
              <a:rPr lang="hr-HR" sz="3200" dirty="0">
                <a:solidFill>
                  <a:srgbClr val="7030A0"/>
                </a:solidFill>
                <a:latin typeface="Segoe Print" panose="02000600000000000000" pitchFamily="2" charset="0"/>
              </a:rPr>
            </a:br>
            <a:endParaRPr lang="hr-HR" sz="3200" dirty="0">
              <a:solidFill>
                <a:srgbClr val="7030A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5656" y="2564904"/>
            <a:ext cx="8229600" cy="4525963"/>
          </a:xfrm>
        </p:spPr>
        <p:txBody>
          <a:bodyPr/>
          <a:lstStyle/>
          <a:p>
            <a:pPr lvl="0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Segoe Print" panose="02000600000000000000" pitchFamily="2" charset="0"/>
              </a:rPr>
              <a:t>Mjesec</a:t>
            </a:r>
          </a:p>
          <a:p>
            <a:pPr lvl="0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Segoe Print" panose="02000600000000000000" pitchFamily="2" charset="0"/>
              </a:rPr>
              <a:t>Nastavna jedinica</a:t>
            </a:r>
          </a:p>
          <a:p>
            <a:pPr lvl="0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Segoe Print" panose="02000600000000000000" pitchFamily="2" charset="0"/>
              </a:rPr>
              <a:t>Ishodi</a:t>
            </a:r>
          </a:p>
          <a:p>
            <a:pPr lvl="0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Segoe Print" panose="02000600000000000000" pitchFamily="2" charset="0"/>
              </a:rPr>
              <a:t>Nastavne metode i oblici</a:t>
            </a:r>
          </a:p>
          <a:p>
            <a:pPr lvl="0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Segoe Print" panose="02000600000000000000" pitchFamily="2" charset="0"/>
              </a:rPr>
              <a:t>Aktivnosti za učenike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8177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>
            <a:normAutofit/>
          </a:bodyPr>
          <a:lstStyle/>
          <a:p>
            <a:r>
              <a:rPr lang="hr-HR" sz="4400" dirty="0">
                <a:latin typeface="Gill Sans MT" panose="020B0502020104020203" pitchFamily="34" charset="-18"/>
              </a:rPr>
              <a:t> negdje su navedeni:</a:t>
            </a:r>
            <a:br>
              <a:rPr lang="hr-HR" sz="4400" dirty="0">
                <a:latin typeface="Gill Sans MT" panose="020B0502020104020203" pitchFamily="34" charset="-18"/>
              </a:rPr>
            </a:br>
            <a:endParaRPr lang="hr-HR" sz="4400" dirty="0">
              <a:latin typeface="Gill Sans MT" panose="020B0502020104020203" pitchFamily="34" charset="-1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Obrazovni, odgojni i funkcionalni ciljevi ili ishodi – nije potrebno – optimalno 3 ishoda ali ostvariva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Korelacije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Zadaci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Nastavna sredstva i pomagala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Ključni pojmovi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Tip sata</a:t>
            </a:r>
          </a:p>
          <a:p>
            <a:pPr lvl="0"/>
            <a:r>
              <a:rPr lang="hr-HR" sz="1900" dirty="0">
                <a:solidFill>
                  <a:srgbClr val="002060"/>
                </a:solidFill>
                <a:latin typeface="Gill Sans MT" panose="020B0502020104020203" pitchFamily="34" charset="-18"/>
              </a:rPr>
              <a:t>Mjesto održavanja</a:t>
            </a:r>
          </a:p>
          <a:p>
            <a:pPr lvl="0"/>
            <a:endParaRPr lang="hr-HR" dirty="0"/>
          </a:p>
          <a:p>
            <a:pPr marL="0" lvl="0" indent="0">
              <a:buNone/>
            </a:pPr>
            <a:r>
              <a:rPr lang="hr-HR" dirty="0"/>
              <a:t>		</a:t>
            </a:r>
            <a:r>
              <a:rPr lang="hr-HR" sz="3200" dirty="0">
                <a:solidFill>
                  <a:srgbClr val="C00000"/>
                </a:solidFill>
                <a:latin typeface="Gill Sans MT" panose="020B0502020104020203" pitchFamily="34" charset="-18"/>
              </a:rPr>
              <a:t>PREPORUKE :</a:t>
            </a:r>
          </a:p>
          <a:p>
            <a:pPr lvl="2"/>
            <a:r>
              <a:rPr lang="hr-HR" sz="2000" dirty="0">
                <a:solidFill>
                  <a:srgbClr val="C00000"/>
                </a:solidFill>
                <a:latin typeface="Gill Sans MT" panose="020B0502020104020203" pitchFamily="34" charset="-18"/>
              </a:rPr>
              <a:t>Sami odlučite o svojoj  formi pisanja</a:t>
            </a:r>
          </a:p>
          <a:p>
            <a:pPr lvl="2"/>
            <a:r>
              <a:rPr lang="hr-HR" sz="2000" dirty="0">
                <a:solidFill>
                  <a:srgbClr val="C00000"/>
                </a:solidFill>
                <a:latin typeface="Gill Sans MT" panose="020B0502020104020203" pitchFamily="34" charset="-18"/>
              </a:rPr>
              <a:t>Slušajte svoje savjetnike</a:t>
            </a:r>
          </a:p>
          <a:p>
            <a:pPr lvl="2"/>
            <a:r>
              <a:rPr lang="hr-HR" sz="2000" dirty="0">
                <a:solidFill>
                  <a:srgbClr val="C00000"/>
                </a:solidFill>
                <a:latin typeface="Gill Sans MT" panose="020B0502020104020203" pitchFamily="34" charset="-18"/>
              </a:rPr>
              <a:t>Pišite kako vam je lakše</a:t>
            </a:r>
          </a:p>
          <a:p>
            <a:pPr lvl="2"/>
            <a:r>
              <a:rPr lang="hr-HR" sz="2000" dirty="0">
                <a:solidFill>
                  <a:srgbClr val="C00000"/>
                </a:solidFill>
                <a:latin typeface="Gill Sans MT" panose="020B0502020104020203" pitchFamily="34" charset="-18"/>
              </a:rPr>
              <a:t>Ali pišite ono što stvarno planirate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4702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Kristen ITC" panose="03050502040202030202" pitchFamily="66" charset="0"/>
              </a:rPr>
              <a:t>BILJEŽNICE UČENIKA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kratko, jasno, naglašeno bitno,dovoljno za osnovne sadržaje predmeta,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primjena  </a:t>
            </a:r>
            <a:r>
              <a:rPr lang="hr-HR" dirty="0" err="1">
                <a:solidFill>
                  <a:srgbClr val="00B050"/>
                </a:solidFill>
                <a:latin typeface="Kristen ITC" panose="03050502040202030202" pitchFamily="66" charset="0"/>
              </a:rPr>
              <a:t>terminologij</a:t>
            </a:r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¸e pojedinog predmeta uz objašnjenje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 svaka nastavna jedinica obređena, glavni pojmovi, definicije, mjerne jedinice, formule, crteži i pojašnjenja pokusa, zadaci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osnovni sadržaji, informatički jezik, zadaci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obrada, vježba, ponavljanje, zadaća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definicije, podjele, crteži, radni listići, križaljke, tablice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korektno, standardno, osnovno, sistematično</a:t>
            </a:r>
          </a:p>
          <a:p>
            <a:pPr marL="0" indent="0">
              <a:buNone/>
            </a:pPr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  <a:p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optimalno sadržaja, </a:t>
            </a:r>
            <a:r>
              <a:rPr lang="hr-HR" dirty="0" err="1">
                <a:solidFill>
                  <a:srgbClr val="00B050"/>
                </a:solidFill>
                <a:latin typeface="Kristen ITC" panose="03050502040202030202" pitchFamily="66" charset="0"/>
              </a:rPr>
              <a:t>bojanke</a:t>
            </a:r>
            <a:r>
              <a:rPr lang="hr-HR" dirty="0">
                <a:solidFill>
                  <a:srgbClr val="00B050"/>
                </a:solidFill>
                <a:latin typeface="Kristen ITC" panose="03050502040202030202" pitchFamily="66" charset="0"/>
              </a:rPr>
              <a:t>, crteži</a:t>
            </a:r>
          </a:p>
          <a:p>
            <a:endParaRPr lang="hr-HR" dirty="0">
              <a:solidFill>
                <a:srgbClr val="00B050"/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20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965245" cy="1202485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C00000"/>
                </a:solidFill>
              </a:rPr>
              <a:t>Analiza efikasnosti nastave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899592" y="1556792"/>
            <a:ext cx="3200400" cy="360273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Berlin Sans FB" panose="020E0602020502020306" pitchFamily="34" charset="0"/>
              </a:rPr>
              <a:t>              </a:t>
            </a:r>
            <a:r>
              <a:rPr lang="hr-HR" sz="3000" i="1" dirty="0">
                <a:solidFill>
                  <a:srgbClr val="0070C0"/>
                </a:solidFill>
                <a:latin typeface="Berlin Sans FB" panose="020E0602020502020306" pitchFamily="34" charset="0"/>
              </a:rPr>
              <a:t>CILJ</a:t>
            </a:r>
          </a:p>
          <a:p>
            <a:r>
              <a:rPr lang="hr-HR" dirty="0"/>
              <a:t>steći uvid u izvođenje nastave svih učitelja</a:t>
            </a:r>
          </a:p>
          <a:p>
            <a:pPr marL="0" indent="0">
              <a:buNone/>
            </a:pPr>
            <a:endParaRPr lang="hr-HR" dirty="0"/>
          </a:p>
          <a:p>
            <a:pPr lvl="0">
              <a:lnSpc>
                <a:spcPct val="110000"/>
              </a:lnSpc>
            </a:pPr>
            <a:r>
              <a:rPr lang="hr-HR" dirty="0"/>
              <a:t>  obaviti analizu        uvida</a:t>
            </a:r>
          </a:p>
          <a:p>
            <a:pPr marL="0" lvl="0" indent="0">
              <a:lnSpc>
                <a:spcPct val="110000"/>
              </a:lnSpc>
              <a:buNone/>
            </a:pPr>
            <a:endParaRPr lang="hr-HR" dirty="0"/>
          </a:p>
          <a:p>
            <a:pPr lvl="0">
              <a:lnSpc>
                <a:spcPct val="110000"/>
              </a:lnSpc>
            </a:pPr>
            <a:r>
              <a:rPr lang="hr-HR" dirty="0"/>
              <a:t>  preporuke za poboljšanje rada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3"/>
          </p:nvPr>
        </p:nvSpPr>
        <p:spPr>
          <a:xfrm>
            <a:off x="4716016" y="1700808"/>
            <a:ext cx="3200400" cy="36052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sz="3000" dirty="0">
                <a:solidFill>
                  <a:srgbClr val="7030A0"/>
                </a:solidFill>
              </a:rPr>
              <a:t>            </a:t>
            </a:r>
            <a:r>
              <a:rPr lang="hr-HR" sz="3000" b="1" dirty="0">
                <a:solidFill>
                  <a:srgbClr val="7030A0"/>
                </a:solidFill>
                <a:latin typeface="Maiandra GD" panose="020E0502030308020204" pitchFamily="34" charset="0"/>
              </a:rPr>
              <a:t>SVRHA</a:t>
            </a:r>
          </a:p>
          <a:p>
            <a:pPr lvl="0">
              <a:lnSpc>
                <a:spcPct val="150000"/>
              </a:lnSpc>
            </a:pPr>
            <a:r>
              <a:rPr lang="hr-HR" dirty="0">
                <a:solidFill>
                  <a:schemeClr val="tx1"/>
                </a:solidFill>
              </a:rPr>
              <a:t>podizanje kvalitete rada</a:t>
            </a:r>
          </a:p>
          <a:p>
            <a:pPr lvl="0">
              <a:lnSpc>
                <a:spcPct val="150000"/>
              </a:lnSpc>
            </a:pPr>
            <a:r>
              <a:rPr lang="hr-HR" dirty="0">
                <a:solidFill>
                  <a:schemeClr val="tx1"/>
                </a:solidFill>
              </a:rPr>
              <a:t>prijenos iskustava</a:t>
            </a:r>
          </a:p>
          <a:p>
            <a:pPr marL="0" lvl="0" indent="0">
              <a:lnSpc>
                <a:spcPct val="150000"/>
              </a:lnSpc>
              <a:buNone/>
            </a:pPr>
            <a:endParaRPr lang="hr-HR" dirty="0">
              <a:solidFill>
                <a:schemeClr val="tx1"/>
              </a:solidFill>
            </a:endParaRPr>
          </a:p>
          <a:p>
            <a:pPr lvl="0">
              <a:lnSpc>
                <a:spcPct val="110000"/>
              </a:lnSpc>
            </a:pPr>
            <a:r>
              <a:rPr lang="hr-HR" dirty="0">
                <a:solidFill>
                  <a:schemeClr val="tx1"/>
                </a:solidFill>
              </a:rPr>
              <a:t>vrednovanje i </a:t>
            </a:r>
            <a:r>
              <a:rPr lang="hr-HR" dirty="0" err="1">
                <a:solidFill>
                  <a:schemeClr val="tx1"/>
                </a:solidFill>
              </a:rPr>
              <a:t>samovrednovanje</a:t>
            </a:r>
            <a:endParaRPr lang="hr-HR" dirty="0">
              <a:solidFill>
                <a:schemeClr val="tx1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hr-HR" dirty="0">
              <a:solidFill>
                <a:schemeClr val="tx1"/>
              </a:solidFill>
            </a:endParaRPr>
          </a:p>
          <a:p>
            <a:pPr lvl="0"/>
            <a:r>
              <a:rPr lang="hr-HR" dirty="0">
                <a:solidFill>
                  <a:schemeClr val="tx1"/>
                </a:solidFill>
              </a:rPr>
              <a:t>otklanjanje propusta i pogrešaka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2185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3717032"/>
            <a:ext cx="8229600" cy="1143000"/>
          </a:xfrm>
        </p:spPr>
        <p:txBody>
          <a:bodyPr>
            <a:noAutofit/>
          </a:bodyPr>
          <a:lstStyle/>
          <a:p>
            <a:r>
              <a:rPr lang="hr-HR" sz="4400" dirty="0">
                <a:latin typeface="Gill Sans MT" panose="020B0502020104020203" pitchFamily="34" charset="-18"/>
              </a:rPr>
              <a:t>SAMOEVALUACIJE UČITELJA</a:t>
            </a:r>
            <a:br>
              <a:rPr lang="hr-HR" sz="4400" dirty="0">
                <a:latin typeface="Gill Sans MT" panose="020B0502020104020203" pitchFamily="34" charset="-18"/>
              </a:rPr>
            </a:br>
            <a:r>
              <a:rPr lang="hr-HR" sz="4400" dirty="0">
                <a:latin typeface="Gill Sans MT" panose="020B0502020104020203" pitchFamily="34" charset="-18"/>
              </a:rPr>
              <a:t> </a:t>
            </a:r>
            <a:br>
              <a:rPr lang="hr-HR" sz="4400" dirty="0">
                <a:latin typeface="Gill Sans MT" panose="020B0502020104020203" pitchFamily="34" charset="-18"/>
              </a:rPr>
            </a:br>
            <a:r>
              <a:rPr lang="hr-HR" sz="4000" dirty="0">
                <a:solidFill>
                  <a:srgbClr val="C00000"/>
                </a:solidFill>
                <a:latin typeface="Gill Sans MT" panose="020B0502020104020203" pitchFamily="34" charset="-18"/>
              </a:rPr>
              <a:t>- artikulacija sata</a:t>
            </a:r>
            <a:br>
              <a:rPr lang="hr-HR" sz="4000" dirty="0">
                <a:solidFill>
                  <a:srgbClr val="C00000"/>
                </a:solidFill>
                <a:latin typeface="Gill Sans MT" panose="020B0502020104020203" pitchFamily="34" charset="-18"/>
              </a:rPr>
            </a:br>
            <a:r>
              <a:rPr lang="hr-HR" sz="4000" dirty="0">
                <a:solidFill>
                  <a:srgbClr val="C00000"/>
                </a:solidFill>
                <a:latin typeface="Gill Sans MT" panose="020B0502020104020203" pitchFamily="34" charset="-18"/>
              </a:rPr>
              <a:t>- odnos prema učenicima</a:t>
            </a:r>
            <a:br>
              <a:rPr lang="hr-HR" sz="4000" dirty="0">
                <a:solidFill>
                  <a:srgbClr val="C00000"/>
                </a:solidFill>
                <a:latin typeface="Gill Sans MT" panose="020B0502020104020203" pitchFamily="34" charset="-18"/>
              </a:rPr>
            </a:br>
            <a:r>
              <a:rPr lang="hr-HR" sz="4000" dirty="0">
                <a:solidFill>
                  <a:srgbClr val="C00000"/>
                </a:solidFill>
                <a:latin typeface="Gill Sans MT" panose="020B0502020104020203" pitchFamily="34" charset="-18"/>
              </a:rPr>
              <a:t>- vrednovanje (PI)</a:t>
            </a:r>
          </a:p>
        </p:txBody>
      </p:sp>
    </p:spTree>
    <p:extLst>
      <p:ext uri="{BB962C8B-B14F-4D97-AF65-F5344CB8AC3E}">
        <p14:creationId xmlns:p14="http://schemas.microsoft.com/office/powerpoint/2010/main" val="810038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7457"/>
            <a:ext cx="8229600" cy="778098"/>
          </a:xfrm>
        </p:spPr>
        <p:txBody>
          <a:bodyPr>
            <a:noAutofit/>
          </a:bodyPr>
          <a:lstStyle/>
          <a:p>
            <a:r>
              <a:rPr lang="hr-HR" sz="2800" i="1" dirty="0">
                <a:latin typeface="Gill Sans MT" panose="020B0502020104020203" pitchFamily="34" charset="-18"/>
              </a:rPr>
              <a:t>ARTIKULACIJA SATA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780409"/>
              </p:ext>
            </p:extLst>
          </p:nvPr>
        </p:nvGraphicFramePr>
        <p:xfrm>
          <a:off x="539550" y="764709"/>
          <a:ext cx="8064897" cy="5819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9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rgbClr val="7030A0"/>
                          </a:solidFill>
                          <a:effectLst/>
                        </a:rPr>
                        <a:t>OBILJEŽJA</a:t>
                      </a:r>
                      <a:endParaRPr lang="hr-HR" sz="14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rgbClr val="7030A0"/>
                          </a:solidFill>
                          <a:effectLst/>
                        </a:rPr>
                        <a:t>ostvareno</a:t>
                      </a:r>
                      <a:endParaRPr lang="hr-HR" sz="20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rgbClr val="7030A0"/>
                          </a:solidFill>
                          <a:effectLst/>
                        </a:rPr>
                        <a:t>djelom. ostvareno</a:t>
                      </a:r>
                      <a:endParaRPr lang="hr-HR" sz="20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rgbClr val="7030A0"/>
                          </a:solidFill>
                          <a:effectLst/>
                        </a:rPr>
                        <a:t>nije ostvareno</a:t>
                      </a:r>
                      <a:endParaRPr lang="hr-HR" sz="20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Ostvarenost ciljeva ili ishoda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12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Motivacija učenika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11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Sadržaj sam učinila razumljiv učenicima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Poštujem osnovne zakonitosti nastave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Povezujem gradivo sa </a:t>
                      </a:r>
                      <a:r>
                        <a:rPr lang="hr-HR" sz="1600" b="0" dirty="0" err="1">
                          <a:solidFill>
                            <a:schemeClr val="tx1"/>
                          </a:solidFill>
                          <a:effectLst/>
                        </a:rPr>
                        <a:t>cjeloživotnim</a:t>
                      </a: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 učenjem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Upoznajem učenike sa temom nastavnog sata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Radna atmosfera je dobra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10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Nejasnoće tijekom sata su otklonjene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10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00000"/>
                          </a:solidFill>
                          <a:effectLst/>
                        </a:rPr>
                        <a:t>Dajem jasne upute</a:t>
                      </a:r>
                      <a:endParaRPr lang="hr-HR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endParaRPr lang="hr-HR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hr-HR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Ponavljam i utvrđujem sadržaje na kraju sata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Pokušavam izlagati na njima zanimljiv način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36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u="sng" dirty="0">
                          <a:solidFill>
                            <a:schemeClr val="tx1"/>
                          </a:solidFill>
                          <a:effectLst/>
                        </a:rPr>
                        <a:t>Povremeno </a:t>
                      </a: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pripremim različite aktivnosti za učenike / koristim različite metode rada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6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</a:rPr>
                        <a:t>Očistim gradivo od „suvišnoga“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12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94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218151"/>
              </p:ext>
            </p:extLst>
          </p:nvPr>
        </p:nvGraphicFramePr>
        <p:xfrm>
          <a:off x="457200" y="908720"/>
          <a:ext cx="8229600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0816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r-HR" sz="2800" dirty="0">
                <a:latin typeface="Kristen ITC" panose="03050502040202030202" pitchFamily="66" charset="0"/>
              </a:rPr>
              <a:t>ODNOS PREMA UČENICIMA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120218"/>
              </p:ext>
            </p:extLst>
          </p:nvPr>
        </p:nvGraphicFramePr>
        <p:xfrm>
          <a:off x="539553" y="908721"/>
          <a:ext cx="8064896" cy="5620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1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5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OBILJEŽJA 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zastupljeno je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nije zastupljeno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djelomično je zastupljeno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Poštujem različite mogućnosti učenika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Obilazim učenike tijekom njihova rada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Učenici su slobodni pitati me što ne razumiju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Potičem učenike na razmišljanje/ povremeno se povede „rasprava“ /“diskusija“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Imam smisla za primjeren humor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hr-HR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8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Pravovremeno i primjereno otklonim neželjena ponašanja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Otklanjam njihove nejasnoće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Imam dobar odnos s učenicima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234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656881"/>
              </p:ext>
            </p:extLst>
          </p:nvPr>
        </p:nvGraphicFramePr>
        <p:xfrm>
          <a:off x="0" y="980728"/>
          <a:ext cx="8229600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9783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VREDNOVANJE UČENIKA I PI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15218"/>
              </p:ext>
            </p:extLst>
          </p:nvPr>
        </p:nvGraphicFramePr>
        <p:xfrm>
          <a:off x="539552" y="1196752"/>
          <a:ext cx="7992887" cy="5040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0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4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OBILJEŽJA </a:t>
                      </a:r>
                      <a:endParaRPr lang="hr-HR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Zastupljeno je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Nije zastupljeno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Djelomično je zastupljeno</a:t>
                      </a:r>
                      <a:endParaRPr lang="hr-HR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Objektivna sam u ocjenjivanju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Mišljenja i ocjene javno obrazlažem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Učenici znaju moje kriterije vrednovanja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4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002060"/>
                          </a:solidFill>
                          <a:effectLst/>
                        </a:rPr>
                        <a:t>Učenicima dam konkretnu PI o njihovom odgovoru (razmišljanju), i radu</a:t>
                      </a:r>
                      <a:endParaRPr lang="hr-HR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hr-HR" sz="1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Primjenjujem različite tehnike procjenjivanja, vrednovanja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13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hr-HR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4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Prihvaćam i potičem samostalno promišljanje i zaključivanje čak i kada se osobno s time ne slažem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hr-H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8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432417"/>
              </p:ext>
            </p:extLst>
          </p:nvPr>
        </p:nvGraphicFramePr>
        <p:xfrm>
          <a:off x="457200" y="548680"/>
          <a:ext cx="8291264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8802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>
            <a:noAutofit/>
          </a:bodyPr>
          <a:lstStyle/>
          <a:p>
            <a:r>
              <a:rPr lang="hr-HR" dirty="0">
                <a:latin typeface="Kristen ITC" panose="03050502040202030202" pitchFamily="66" charset="0"/>
              </a:rPr>
              <a:t>Učenici evaluiraju</a:t>
            </a:r>
            <a:br>
              <a:rPr lang="hr-HR" dirty="0">
                <a:latin typeface="Kristen ITC" panose="03050502040202030202" pitchFamily="66" charset="0"/>
              </a:rPr>
            </a:br>
            <a:r>
              <a:rPr lang="hr-HR" dirty="0">
                <a:latin typeface="Kristen ITC" panose="03050502040202030202" pitchFamily="66" charset="0"/>
              </a:rPr>
              <a:t> rad učitelja</a:t>
            </a:r>
          </a:p>
        </p:txBody>
      </p:sp>
    </p:spTree>
    <p:extLst>
      <p:ext uri="{BB962C8B-B14F-4D97-AF65-F5344CB8AC3E}">
        <p14:creationId xmlns:p14="http://schemas.microsoft.com/office/powerpoint/2010/main" val="5766512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8229600" cy="1143000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Kristen ITC" panose="03050502040202030202" pitchFamily="66" charset="0"/>
              </a:rPr>
              <a:t>UČENICI EVALUIRAJU RAD UČITELJA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40288"/>
              </p:ext>
            </p:extLst>
          </p:nvPr>
        </p:nvGraphicFramePr>
        <p:xfrm>
          <a:off x="827584" y="908709"/>
          <a:ext cx="7632847" cy="5400610"/>
        </p:xfrm>
        <a:graphic>
          <a:graphicData uri="http://schemas.openxmlformats.org/drawingml/2006/table">
            <a:tbl>
              <a:tblPr firstRow="1" firstCol="1" bandRow="1"/>
              <a:tblGrid>
                <a:gridCol w="5272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1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OBILJEŽJA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 -%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NE- %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PONEKAD- %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nas uvijek upozna sa sadržajem rada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nas  motivira za rad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Razumijem gradivo jer ga učiteljica dobro pojasni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povezuje sadržaje gradiva sa životom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Sviđa mi se jer ponekad pripremi različite aktivnosti za nas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Radna atmosfera je dobra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Možemo slobodno pitati što ne razumijemo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Objašnjava jasno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 kraju sata zajedno ponavljamo što smo učili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prihvaća to što svi ne učimo i ne radimo jednako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nas obilazi dok nešto radimo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Ima smisla za humor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Smiri nas kad postanemo nemirni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Zainteresira nas za gradivo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ocjenjuje pošteno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Uvijek nam kaže zašto smo dobili neku ocjenu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Jasno nam je kako učiteljica ocjenjuje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Prihvaća naše mišljenje iako se nekada ne slaže s nama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Jasni su mi kontrolni zadaci koje moramo rješavati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4690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227466"/>
              </p:ext>
            </p:extLst>
          </p:nvPr>
        </p:nvGraphicFramePr>
        <p:xfrm>
          <a:off x="179512" y="332656"/>
          <a:ext cx="8579296" cy="579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6051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1259632" y="260648"/>
            <a:ext cx="6336704" cy="553407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hr-HR" sz="3200" dirty="0"/>
          </a:p>
          <a:p>
            <a:pPr marL="0" indent="0" algn="ctr">
              <a:buNone/>
            </a:pPr>
            <a:r>
              <a:rPr lang="hr-HR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VRIJEME</a:t>
            </a:r>
          </a:p>
          <a:p>
            <a:pPr marL="0" indent="0">
              <a:buNone/>
            </a:pPr>
            <a:r>
              <a:rPr lang="hr-HR" sz="3200" dirty="0">
                <a:latin typeface="Maiandra GD" panose="020E0502030308020204" pitchFamily="34" charset="0"/>
              </a:rPr>
              <a:t>	tijekom 2. polugodišta</a:t>
            </a:r>
          </a:p>
          <a:p>
            <a:pPr marL="0" indent="0">
              <a:buNone/>
            </a:pPr>
            <a:r>
              <a:rPr lang="hr-HR" sz="4400" dirty="0">
                <a:latin typeface="Maiandra GD" panose="020E0502030308020204" pitchFamily="34" charset="0"/>
              </a:rPr>
              <a:t>		</a:t>
            </a:r>
          </a:p>
          <a:p>
            <a:pPr marL="0" indent="0">
              <a:buNone/>
            </a:pPr>
            <a:endParaRPr lang="hr-HR" sz="4400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hr-HR" sz="4400" dirty="0">
                <a:latin typeface="Maiandra GD" panose="020E0502030308020204" pitchFamily="34" charset="0"/>
              </a:rPr>
              <a:t>		</a:t>
            </a:r>
            <a:r>
              <a:rPr lang="hr-HR" sz="4400" b="1" dirty="0">
                <a:latin typeface="Maiandra GD" panose="020E0502030308020204" pitchFamily="34" charset="0"/>
              </a:rPr>
              <a:t>   </a:t>
            </a:r>
            <a:r>
              <a:rPr lang="hr-HR" sz="3200" b="1" dirty="0">
                <a:solidFill>
                  <a:srgbClr val="0070C0"/>
                </a:solidFill>
                <a:latin typeface="Maiandra GD" panose="020E0502030308020204" pitchFamily="34" charset="0"/>
              </a:rPr>
              <a:t>UZORAK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hr-HR" sz="3200" dirty="0">
                <a:latin typeface="Maiandra GD" panose="020E0502030308020204" pitchFamily="34" charset="0"/>
              </a:rPr>
              <a:t>Uvid u nastavu :   15</a:t>
            </a:r>
          </a:p>
          <a:p>
            <a:pPr marL="0" indent="0">
              <a:lnSpc>
                <a:spcPct val="110000"/>
              </a:lnSpc>
              <a:buNone/>
            </a:pPr>
            <a:endParaRPr lang="hr-HR" sz="3200" dirty="0">
              <a:latin typeface="Maiandra GD" panose="020E0502030308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hr-HR" sz="3200" dirty="0" err="1">
                <a:latin typeface="Maiandra GD" panose="020E0502030308020204" pitchFamily="34" charset="0"/>
              </a:rPr>
              <a:t>Samoevaluacije</a:t>
            </a:r>
            <a:r>
              <a:rPr lang="hr-HR" sz="3200" dirty="0">
                <a:latin typeface="Maiandra GD" panose="020E0502030308020204" pitchFamily="34" charset="0"/>
              </a:rPr>
              <a:t>:   15</a:t>
            </a:r>
          </a:p>
          <a:p>
            <a:pPr marL="0" indent="0">
              <a:lnSpc>
                <a:spcPct val="110000"/>
              </a:lnSpc>
              <a:buNone/>
            </a:pPr>
            <a:endParaRPr lang="hr-HR" sz="3200" dirty="0">
              <a:latin typeface="Maiandra GD" panose="020E0502030308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hr-HR" sz="3200" dirty="0">
                <a:latin typeface="Maiandra GD" panose="020E0502030308020204" pitchFamily="34" charset="0"/>
              </a:rPr>
              <a:t>Učenici¸koji su ispunjavali upitnike /evaluacije učitelja:   od 5. do 8. razreda</a:t>
            </a:r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6128708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246151"/>
              </p:ext>
            </p:extLst>
          </p:nvPr>
        </p:nvGraphicFramePr>
        <p:xfrm>
          <a:off x="1187624" y="836715"/>
          <a:ext cx="7056784" cy="5161743"/>
        </p:xfrm>
        <a:graphic>
          <a:graphicData uri="http://schemas.openxmlformats.org/drawingml/2006/table">
            <a:tbl>
              <a:tblPr firstRow="1" firstCol="1" bandRow="1"/>
              <a:tblGrid>
                <a:gridCol w="785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8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OBILJEŽJA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DA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nas uvijek upozna sa sadržajem rada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Možemo slobodno pitati što ne razumijemo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Smiri nas kad postanemo nemirni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 ocjenjuju pošteno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Jasni su mi kontrolni zadaci koje moramo rješavati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Radna atmosfera je dobra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 objašnjavaju jasno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2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Učiteljica povezuje sadržaje gradiva sa životom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329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532802"/>
              </p:ext>
            </p:extLst>
          </p:nvPr>
        </p:nvGraphicFramePr>
        <p:xfrm>
          <a:off x="899592" y="1196753"/>
          <a:ext cx="7056784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785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7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OBILJEŽJA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>
                          <a:effectLst/>
                          <a:latin typeface="Calibri"/>
                          <a:ea typeface="Calibri"/>
                          <a:cs typeface="Times New Roman"/>
                        </a:rPr>
                        <a:t>NE</a:t>
                      </a:r>
                      <a:endParaRPr lang="hr-H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 kraju sata zajedno ponavljamo što smo učili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Sviđaju mi se različite aktivnosti koje pripreme za nas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Imaju smisla za humor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Jasno nam je kako ocjenjuju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9706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9189"/>
              </p:ext>
            </p:extLst>
          </p:nvPr>
        </p:nvGraphicFramePr>
        <p:xfrm>
          <a:off x="899592" y="1412773"/>
          <a:ext cx="7488832" cy="3600402"/>
        </p:xfrm>
        <a:graphic>
          <a:graphicData uri="http://schemas.openxmlformats.org/drawingml/2006/table">
            <a:tbl>
              <a:tblPr firstRow="1" firstCol="1" bandRow="1"/>
              <a:tblGrid>
                <a:gridCol w="777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8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OBILJEŽJA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PONEKAD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 kraju sata zajedno ponavljamo što smo učili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Imaju smisla za humor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Obilaze nas dok nešto radimo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Zainteresiraju nas za gradivo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Razumijem gradivo jer učiteljica dobro pojasni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228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r-HR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Podudarnosti učeničkih evaluacija učitelja i učiteljskih </a:t>
            </a:r>
            <a:r>
              <a:rPr lang="hr-HR" sz="24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samoevaluacija</a:t>
            </a:r>
            <a:endParaRPr lang="hr-HR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/>
          <a:lstStyle/>
          <a:p>
            <a:r>
              <a:rPr lang="hr-HR" b="1" i="1" dirty="0">
                <a:solidFill>
                  <a:srgbClr val="C00000"/>
                </a:solidFill>
              </a:rPr>
              <a:t>             DA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572000" y="1484784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      </a:t>
            </a:r>
            <a:r>
              <a:rPr lang="hr-HR" sz="2200" b="1" i="1" dirty="0">
                <a:solidFill>
                  <a:srgbClr val="002060"/>
                </a:solidFill>
              </a:rPr>
              <a:t>PONEKAD- učitelji ILI NE - učenici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3"/>
          </p:nvPr>
        </p:nvSpPr>
        <p:spPr>
          <a:xfrm>
            <a:off x="251520" y="2060848"/>
            <a:ext cx="4040188" cy="4425355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Učenici slobodno pitaju što ne razumiju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Učitelji nas upoznaju sa sadržajem rada/ temom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Učitelji povezuju gradivo sa </a:t>
            </a:r>
            <a:r>
              <a:rPr lang="hr-H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cjeloživotnim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učenjem</a:t>
            </a:r>
          </a:p>
          <a:p>
            <a:pPr marL="0" indent="0">
              <a:buNone/>
            </a:pP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Objektivnost u ocjenjivanju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14"/>
          </p:nvPr>
        </p:nvSpPr>
        <p:spPr>
          <a:xfrm>
            <a:off x="4644008" y="2204864"/>
            <a:ext cx="4041775" cy="420933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0070C0"/>
                </a:solidFill>
                <a:latin typeface="Gill Sans MT" panose="020B0502020104020203" pitchFamily="34" charset="-18"/>
              </a:rPr>
              <a:t>Ponavljam i utvrđujem gradivo na kraju sata</a:t>
            </a:r>
          </a:p>
          <a:p>
            <a:pPr marL="0" indent="0">
              <a:buNone/>
            </a:pPr>
            <a:endParaRPr lang="hr-HR" dirty="0">
              <a:solidFill>
                <a:srgbClr val="0070C0"/>
              </a:solidFill>
              <a:latin typeface="Gill Sans MT" panose="020B0502020104020203" pitchFamily="34" charset="-18"/>
            </a:endParaRPr>
          </a:p>
          <a:p>
            <a:r>
              <a:rPr lang="hr-HR" dirty="0">
                <a:solidFill>
                  <a:srgbClr val="0070C0"/>
                </a:solidFill>
                <a:latin typeface="Gill Sans MT" panose="020B0502020104020203" pitchFamily="34" charset="-18"/>
              </a:rPr>
              <a:t>Pripremam različite aktivnosti za učenike</a:t>
            </a:r>
          </a:p>
          <a:p>
            <a:pPr marL="0" indent="0">
              <a:buNone/>
            </a:pPr>
            <a:endParaRPr lang="hr-HR" dirty="0">
              <a:solidFill>
                <a:srgbClr val="0070C0"/>
              </a:solidFill>
              <a:latin typeface="Gill Sans MT" panose="020B0502020104020203" pitchFamily="34" charset="-18"/>
            </a:endParaRPr>
          </a:p>
          <a:p>
            <a:r>
              <a:rPr lang="hr-HR" dirty="0">
                <a:solidFill>
                  <a:srgbClr val="0070C0"/>
                </a:solidFill>
                <a:latin typeface="Gill Sans MT" panose="020B0502020104020203" pitchFamily="34" charset="-18"/>
              </a:rPr>
              <a:t>Imam smisla za humor</a:t>
            </a:r>
          </a:p>
          <a:p>
            <a:pPr marL="0" indent="0">
              <a:buNone/>
            </a:pPr>
            <a:endParaRPr lang="hr-HR" dirty="0">
              <a:solidFill>
                <a:srgbClr val="0070C0"/>
              </a:solidFill>
              <a:latin typeface="Gill Sans MT" panose="020B0502020104020203" pitchFamily="34" charset="-18"/>
            </a:endParaRPr>
          </a:p>
          <a:p>
            <a:r>
              <a:rPr lang="hr-HR" dirty="0">
                <a:solidFill>
                  <a:srgbClr val="0070C0"/>
                </a:solidFill>
                <a:latin typeface="Gill Sans MT" panose="020B0502020104020203" pitchFamily="34" charset="-18"/>
              </a:rPr>
              <a:t>PI – jasna / jasno nam je kako učitelji ocjenjuju </a:t>
            </a:r>
          </a:p>
        </p:txBody>
      </p:sp>
    </p:spTree>
    <p:extLst>
      <p:ext uri="{BB962C8B-B14F-4D97-AF65-F5344CB8AC3E}">
        <p14:creationId xmlns:p14="http://schemas.microsoft.com/office/powerpoint/2010/main" val="312950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00B050"/>
                </a:solidFill>
                <a:latin typeface="Berlin Sans FB" panose="020E0602020502020306" pitchFamily="34" charset="0"/>
              </a:rPr>
              <a:t>METODE RADA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45015" y="1340768"/>
            <a:ext cx="8229600" cy="4886003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/>
              <a:t>Praćenje nastavnog procesa </a:t>
            </a:r>
          </a:p>
          <a:p>
            <a:pPr lvl="1">
              <a:buFontTx/>
              <a:buChar char="-"/>
            </a:pPr>
            <a:r>
              <a:rPr lang="hr-HR" b="1" dirty="0"/>
              <a:t>uvid u nastavni sat i obavljeni razgovori nakon obavljenog uvida</a:t>
            </a:r>
          </a:p>
          <a:p>
            <a:pPr lvl="1">
              <a:buFontTx/>
              <a:buChar char="-"/>
            </a:pPr>
            <a:r>
              <a:rPr lang="hr-HR" b="1" dirty="0"/>
              <a:t>pregled učiteljskih priprema</a:t>
            </a:r>
          </a:p>
          <a:p>
            <a:pPr marL="457200" lvl="1" indent="0">
              <a:buNone/>
            </a:pPr>
            <a:endParaRPr lang="hr-HR" b="1" dirty="0"/>
          </a:p>
          <a:p>
            <a:pPr marL="457200" lvl="1" indent="0">
              <a:buNone/>
            </a:pPr>
            <a:endParaRPr lang="hr-HR" b="1" dirty="0"/>
          </a:p>
          <a:p>
            <a:r>
              <a:rPr lang="hr-HR" b="1" dirty="0"/>
              <a:t>Pregled pedagoške dokumentacije i evidencija unosa podataka</a:t>
            </a:r>
          </a:p>
          <a:p>
            <a:pPr lvl="1"/>
            <a:r>
              <a:rPr lang="hr-HR" dirty="0">
                <a:solidFill>
                  <a:schemeClr val="tx1"/>
                </a:solidFill>
              </a:rPr>
              <a:t>e-dnevnik </a:t>
            </a:r>
          </a:p>
          <a:p>
            <a:pPr lvl="1"/>
            <a:r>
              <a:rPr lang="hr-HR" dirty="0">
                <a:solidFill>
                  <a:schemeClr val="tx1"/>
                </a:solidFill>
              </a:rPr>
              <a:t>e-imenik</a:t>
            </a:r>
          </a:p>
          <a:p>
            <a:pPr lvl="1"/>
            <a:r>
              <a:rPr lang="hr-HR" dirty="0">
                <a:solidFill>
                  <a:schemeClr val="tx1"/>
                </a:solidFill>
              </a:rPr>
              <a:t>godišnji planovi i programi</a:t>
            </a:r>
          </a:p>
          <a:p>
            <a:pPr marL="457200" lvl="1" indent="0">
              <a:buNone/>
            </a:pPr>
            <a:endParaRPr lang="hr-HR" dirty="0"/>
          </a:p>
          <a:p>
            <a:pPr marL="457200" lvl="1" indent="0">
              <a:buNone/>
            </a:pPr>
            <a:endParaRPr lang="hr-HR" dirty="0"/>
          </a:p>
          <a:p>
            <a:r>
              <a:rPr lang="hr-HR" b="1" dirty="0"/>
              <a:t>Pregled učeničkih bilježnica</a:t>
            </a:r>
          </a:p>
          <a:p>
            <a:r>
              <a:rPr lang="hr-HR" dirty="0"/>
              <a:t>Učeničke evaluacije – </a:t>
            </a:r>
            <a:r>
              <a:rPr lang="hr-HR" b="1" dirty="0"/>
              <a:t>anketni upitnik i obrada</a:t>
            </a:r>
          </a:p>
          <a:p>
            <a:r>
              <a:rPr lang="hr-HR" dirty="0"/>
              <a:t>Učiteljske </a:t>
            </a:r>
            <a:r>
              <a:rPr lang="hr-HR" dirty="0" err="1"/>
              <a:t>samoevaluacije</a:t>
            </a:r>
            <a:r>
              <a:rPr lang="hr-HR" dirty="0"/>
              <a:t> – </a:t>
            </a:r>
            <a:r>
              <a:rPr lang="hr-HR" b="1" dirty="0"/>
              <a:t>anketni upitnik i obrada</a:t>
            </a:r>
          </a:p>
          <a:p>
            <a:r>
              <a:rPr lang="hr-HR" b="1" dirty="0"/>
              <a:t>Skupna obrada upitnika</a:t>
            </a:r>
          </a:p>
          <a:p>
            <a:r>
              <a:rPr lang="hr-HR" b="1" dirty="0"/>
              <a:t>Izrada </a:t>
            </a:r>
            <a:r>
              <a:rPr lang="hr-HR" b="1" dirty="0" err="1"/>
              <a:t>ppt</a:t>
            </a:r>
            <a:r>
              <a:rPr lang="hr-HR" b="1" dirty="0"/>
              <a:t> prezentacije</a:t>
            </a:r>
          </a:p>
        </p:txBody>
      </p:sp>
    </p:spTree>
    <p:extLst>
      <p:ext uri="{BB962C8B-B14F-4D97-AF65-F5344CB8AC3E}">
        <p14:creationId xmlns:p14="http://schemas.microsoft.com/office/powerpoint/2010/main" val="379208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11726"/>
            <a:ext cx="8229600" cy="848438"/>
          </a:xfrm>
        </p:spPr>
        <p:txBody>
          <a:bodyPr/>
          <a:lstStyle/>
          <a:p>
            <a:r>
              <a:rPr lang="hr-HR" sz="4800" i="1" dirty="0">
                <a:solidFill>
                  <a:srgbClr val="7030A0"/>
                </a:solidFill>
                <a:latin typeface="Berlin Sans FB" panose="020E0602020502020306" pitchFamily="34" charset="0"/>
              </a:rPr>
              <a:t>Analiza se odnosi na 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1052736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            1. NASTAVNI PROCES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            2.  PEDAGOŠKA DOKUMENTACIJA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e-dnevnik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e-imenik (ocjene i opisna praćenja)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godišnji planovi i programi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             3.  UČENICI 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Bilježnice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Evaluacije učenika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>
                <a:solidFill>
                  <a:srgbClr val="7030A0"/>
                </a:solidFill>
              </a:rPr>
              <a:t>           4.  UČITELJI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err="1"/>
              <a:t>Samoevaluacije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3345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965245" cy="1202485"/>
          </a:xfrm>
        </p:spPr>
        <p:txBody>
          <a:bodyPr>
            <a:noAutofit/>
          </a:bodyPr>
          <a:lstStyle/>
          <a:p>
            <a:r>
              <a:rPr lang="hr-HR" sz="3200" i="1" dirty="0">
                <a:latin typeface="Berlin Sans FB" panose="020E0602020502020306" pitchFamily="34" charset="0"/>
              </a:rPr>
              <a:t>NASTAVNI   PROCES</a:t>
            </a:r>
            <a:br>
              <a:rPr lang="hr-HR" sz="3200" i="1" dirty="0">
                <a:latin typeface="Berlin Sans FB" panose="020E0602020502020306" pitchFamily="34" charset="0"/>
              </a:rPr>
            </a:br>
            <a:endParaRPr lang="hr-HR" sz="3200" i="1" dirty="0">
              <a:latin typeface="Berlin Sans FB" panose="020E0602020502020306" pitchFamily="34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71600" y="980728"/>
            <a:ext cx="2939521" cy="820208"/>
          </a:xfrm>
        </p:spPr>
        <p:txBody>
          <a:bodyPr/>
          <a:lstStyle/>
          <a:p>
            <a:r>
              <a:rPr lang="hr-HR" b="1" dirty="0">
                <a:solidFill>
                  <a:srgbClr val="00B0F0"/>
                </a:solidFill>
                <a:latin typeface="Segoe Print" panose="02000600000000000000" pitchFamily="2" charset="0"/>
              </a:rPr>
              <a:t>NASTAVA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932040" y="1124744"/>
            <a:ext cx="2944368" cy="822960"/>
          </a:xfrm>
        </p:spPr>
        <p:txBody>
          <a:bodyPr/>
          <a:lstStyle/>
          <a:p>
            <a:r>
              <a:rPr lang="hr-HR" b="1" dirty="0">
                <a:solidFill>
                  <a:srgbClr val="00B050"/>
                </a:solidFill>
                <a:latin typeface="Segoe Print" panose="02000600000000000000" pitchFamily="2" charset="0"/>
              </a:rPr>
              <a:t>ODNOS S UČENICIMA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3"/>
          </p:nvPr>
        </p:nvSpPr>
        <p:spPr>
          <a:xfrm>
            <a:off x="899592" y="2060848"/>
            <a:ext cx="3227832" cy="4248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tijek /artikulacija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realizacija ishoda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motivacija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metode i oblici rada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sadržaj </a:t>
            </a:r>
          </a:p>
          <a:p>
            <a:pPr lvl="0"/>
            <a:r>
              <a:rPr lang="hr-H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cjeloživotno</a:t>
            </a:r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korelacije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predviđene aktivnosti za učenike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kreativnost i inovativnost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retorika</a:t>
            </a:r>
          </a:p>
          <a:p>
            <a:pPr lvl="0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upravljanje vremenom</a:t>
            </a:r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14"/>
          </p:nvPr>
        </p:nvSpPr>
        <p:spPr>
          <a:xfrm>
            <a:off x="5292080" y="2204864"/>
            <a:ext cx="3227832" cy="27797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>
                <a:solidFill>
                  <a:srgbClr val="FF0000"/>
                </a:solidFill>
              </a:rPr>
              <a:t>poticanje</a:t>
            </a:r>
          </a:p>
          <a:p>
            <a:pPr lvl="0"/>
            <a:r>
              <a:rPr lang="hr-HR" dirty="0">
                <a:solidFill>
                  <a:srgbClr val="FF0000"/>
                </a:solidFill>
              </a:rPr>
              <a:t>vrednovanje</a:t>
            </a:r>
          </a:p>
          <a:p>
            <a:pPr lvl="0"/>
            <a:r>
              <a:rPr lang="hr-HR" dirty="0"/>
              <a:t>posvećivanje pažnje - ravnomjerno</a:t>
            </a:r>
          </a:p>
          <a:p>
            <a:pPr lvl="0"/>
            <a:r>
              <a:rPr lang="hr-HR" dirty="0"/>
              <a:t>uvažavanje</a:t>
            </a:r>
          </a:p>
          <a:p>
            <a:pPr lvl="0"/>
            <a:r>
              <a:rPr lang="hr-HR" dirty="0"/>
              <a:t>dodatno pojašnjavanje </a:t>
            </a:r>
          </a:p>
          <a:p>
            <a:pPr lvl="0"/>
            <a:r>
              <a:rPr lang="hr-HR" dirty="0">
                <a:solidFill>
                  <a:srgbClr val="FF0000"/>
                </a:solidFill>
              </a:rPr>
              <a:t>PI</a:t>
            </a:r>
          </a:p>
          <a:p>
            <a:pPr lvl="0"/>
            <a:r>
              <a:rPr lang="hr-HR" dirty="0"/>
              <a:t>bilježnice</a:t>
            </a:r>
          </a:p>
          <a:p>
            <a:pPr marL="0" indent="0">
              <a:buNone/>
            </a:pPr>
            <a:endParaRPr lang="hr-HR" dirty="0"/>
          </a:p>
          <a:p>
            <a:pPr lvl="0"/>
            <a:endParaRPr lang="hr-HR" dirty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641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4509120"/>
            <a:ext cx="6965245" cy="1202485"/>
          </a:xfrm>
        </p:spPr>
        <p:txBody>
          <a:bodyPr>
            <a:noAutofit/>
          </a:bodyPr>
          <a:lstStyle/>
          <a:p>
            <a:r>
              <a:rPr lang="hr-HR" sz="3600" dirty="0">
                <a:solidFill>
                  <a:srgbClr val="0070C0"/>
                </a:solidFill>
                <a:latin typeface="Berlin Sans FB" panose="020E0602020502020306" pitchFamily="34" charset="0"/>
              </a:rPr>
              <a:t>SKUPNA ANALIZA OBAVLJENIH UVIDA U NASTAVNE SATE</a:t>
            </a:r>
            <a:br>
              <a:rPr lang="hr-HR" sz="2800" dirty="0">
                <a:solidFill>
                  <a:srgbClr val="0070C0"/>
                </a:solidFill>
                <a:latin typeface="Berlin Sans FB" panose="020E0602020502020306" pitchFamily="34" charset="0"/>
              </a:rPr>
            </a:br>
            <a: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  <a:t>Praćena nastava nije uobičajena situacija.</a:t>
            </a:r>
            <a:b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</a:br>
            <a: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  <a:t>I učiteljima i učenicima je pomalo umjetna</a:t>
            </a:r>
            <a:b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</a:br>
            <a: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  <a:t>Najviše uvida obavljeno u 5. i 7. razredu</a:t>
            </a:r>
            <a:br>
              <a:rPr lang="hr-HR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anose="020E0602020502020306" pitchFamily="34" charset="0"/>
              </a:rPr>
            </a:br>
            <a:endParaRPr lang="hr-HR" sz="2400" i="1" dirty="0">
              <a:solidFill>
                <a:schemeClr val="tx1">
                  <a:lumMod val="85000"/>
                  <a:lumOff val="1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69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339752" y="836712"/>
            <a:ext cx="4040188" cy="38171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  <a:p>
            <a:r>
              <a:rPr lang="hr-HR" sz="128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</a:rPr>
              <a:t>ARTIKULACIJA SATA</a:t>
            </a:r>
          </a:p>
          <a:p>
            <a:endParaRPr lang="hr-HR" b="1" dirty="0">
              <a:solidFill>
                <a:schemeClr val="accent6">
                  <a:lumMod val="7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3"/>
          </p:nvPr>
        </p:nvSpPr>
        <p:spPr>
          <a:xfrm>
            <a:off x="2267744" y="1556792"/>
            <a:ext cx="4040188" cy="4353347"/>
          </a:xfrm>
        </p:spPr>
        <p:txBody>
          <a:bodyPr>
            <a:normAutofit/>
          </a:bodyPr>
          <a:lstStyle/>
          <a:p>
            <a:pPr lvl="0"/>
            <a:r>
              <a:rPr lang="hr-HR" sz="1800" dirty="0">
                <a:solidFill>
                  <a:srgbClr val="7030A0"/>
                </a:solidFill>
              </a:rPr>
              <a:t>Korektno</a:t>
            </a:r>
          </a:p>
          <a:p>
            <a:pPr lvl="0"/>
            <a:r>
              <a:rPr lang="hr-HR" sz="1800" dirty="0" err="1">
                <a:solidFill>
                  <a:srgbClr val="7030A0"/>
                </a:solidFill>
              </a:rPr>
              <a:t>Ispoštovani</a:t>
            </a:r>
            <a:r>
              <a:rPr lang="hr-HR" sz="1800" dirty="0">
                <a:solidFill>
                  <a:srgbClr val="7030A0"/>
                </a:solidFill>
              </a:rPr>
              <a:t> principi nastave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Najmanje dva oblika rada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Izmjena više metoda rada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Ishodi djelomično ostvareni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Sadržaj primjeren i optimalan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Pravilna opterećenost učenika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Govor jasan i odmjeren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Postignuta radna atmosfera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Poticanje i vrednovanje  tijekom sata i usmeno i pisano</a:t>
            </a:r>
          </a:p>
          <a:p>
            <a:pPr lvl="0"/>
            <a:r>
              <a:rPr lang="hr-HR" sz="1800" dirty="0">
                <a:solidFill>
                  <a:srgbClr val="7030A0"/>
                </a:solidFill>
              </a:rPr>
              <a:t>Djelomično ostvaren završni dio sata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4875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440</TotalTime>
  <Words>2749</Words>
  <Application>Microsoft Office PowerPoint</Application>
  <PresentationFormat>Prikaz na zaslonu (4:3)</PresentationFormat>
  <Paragraphs>620</Paragraphs>
  <Slides>43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43</vt:i4>
      </vt:variant>
    </vt:vector>
  </HeadingPairs>
  <TitlesOfParts>
    <vt:vector size="56" baseType="lpstr">
      <vt:lpstr>Arial</vt:lpstr>
      <vt:lpstr>Berlin Sans FB</vt:lpstr>
      <vt:lpstr>Calibri</vt:lpstr>
      <vt:lpstr>Century Gothic</vt:lpstr>
      <vt:lpstr>Comic Sans MS</vt:lpstr>
      <vt:lpstr>Courier New</vt:lpstr>
      <vt:lpstr>Gill Sans MT</vt:lpstr>
      <vt:lpstr>Kristen ITC</vt:lpstr>
      <vt:lpstr>Maiandra GD</vt:lpstr>
      <vt:lpstr>Palatino Linotype</vt:lpstr>
      <vt:lpstr>Segoe Print</vt:lpstr>
      <vt:lpstr>Wingdings</vt:lpstr>
      <vt:lpstr>Izvršno</vt:lpstr>
      <vt:lpstr>ANALIZA EFIKASNOSTI NASTAVE - rezultati istraživanja- Školska godina 2017./2018.</vt:lpstr>
      <vt:lpstr>S a d r ž a j</vt:lpstr>
      <vt:lpstr>Analiza efikasnosti nastave</vt:lpstr>
      <vt:lpstr>PowerPoint prezentacija</vt:lpstr>
      <vt:lpstr>METODE RADA</vt:lpstr>
      <vt:lpstr>Analiza se odnosi na :</vt:lpstr>
      <vt:lpstr>NASTAVNI   PROCES </vt:lpstr>
      <vt:lpstr>SKUPNA ANALIZA OBAVLJENIH UVIDA U NASTAVNE SATE Praćena nastava nije uobičajena situacija. I učiteljima i učenicima je pomalo umjetna Najviše uvida obavljeno u 5. i 7. razredu </vt:lpstr>
      <vt:lpstr>PowerPoint prezentacija</vt:lpstr>
      <vt:lpstr>ODNOS S UČENICIMA </vt:lpstr>
      <vt:lpstr>P R E P O R U K E</vt:lpstr>
      <vt:lpstr>PowerPoint prezentacija</vt:lpstr>
      <vt:lpstr>ANALIZA PRIPREMA </vt:lpstr>
      <vt:lpstr>U vašim pripremama se mogu naći različite forme i elementi poput : </vt:lpstr>
      <vt:lpstr>Pregled e-dnevnika  i  e-imenika</vt:lpstr>
      <vt:lpstr>PowerPoint prezentacija</vt:lpstr>
      <vt:lpstr>OSVRT NA PISANJE ZAPISNIKA</vt:lpstr>
      <vt:lpstr>Još neke preporuke…</vt:lpstr>
      <vt:lpstr>O C J E N E</vt:lpstr>
      <vt:lpstr>OPISNA PRAĆENJA</vt:lpstr>
      <vt:lpstr>SVRHA OPISNOG PRAĆENJA </vt:lpstr>
      <vt:lpstr>DOBRI PRIMJERI OPISNIH PRAĆENJA IZ NAŠE ŠKOLE : </vt:lpstr>
      <vt:lpstr>PowerPoint prezentacija</vt:lpstr>
      <vt:lpstr>GODIŠNJI PLANOVI I PROGRAMI</vt:lpstr>
      <vt:lpstr>Svaki plan i program mora imati navedeno: </vt:lpstr>
      <vt:lpstr>Elementi godišnjeg plana i programa: (okvirni, globalni) </vt:lpstr>
      <vt:lpstr>Elementi mjesečnog plana i programa (izvedbenog ili operativnog) su : </vt:lpstr>
      <vt:lpstr> negdje su navedeni: </vt:lpstr>
      <vt:lpstr>BILJEŽNICE UČENIKA</vt:lpstr>
      <vt:lpstr>SAMOEVALUACIJE UČITELJA   - artikulacija sata - odnos prema učenicima - vrednovanje (PI)</vt:lpstr>
      <vt:lpstr>ARTIKULACIJA SATA</vt:lpstr>
      <vt:lpstr>PowerPoint prezentacija</vt:lpstr>
      <vt:lpstr>ODNOS PREMA UČENICIMA</vt:lpstr>
      <vt:lpstr>PowerPoint prezentacija</vt:lpstr>
      <vt:lpstr>VREDNOVANJE UČENIKA I PI</vt:lpstr>
      <vt:lpstr>PowerPoint prezentacija</vt:lpstr>
      <vt:lpstr>Učenici evaluiraju  rad učitelja</vt:lpstr>
      <vt:lpstr>UČENICI EVALUIRAJU RAD UČITELJA</vt:lpstr>
      <vt:lpstr>PowerPoint prezentacija</vt:lpstr>
      <vt:lpstr>PowerPoint prezentacija</vt:lpstr>
      <vt:lpstr>PowerPoint prezentacija</vt:lpstr>
      <vt:lpstr>PowerPoint prezentacija</vt:lpstr>
      <vt:lpstr>Podudarnosti učeničkih evaluacija učitelja i učiteljskih samoevaluacija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EFIKASNOSTI NASTAVE - rezultati projekta-</dc:title>
  <dc:creator>škola</dc:creator>
  <cp:lastModifiedBy>Ingrid Šimičić</cp:lastModifiedBy>
  <cp:revision>82</cp:revision>
  <dcterms:created xsi:type="dcterms:W3CDTF">2018-06-04T10:11:00Z</dcterms:created>
  <dcterms:modified xsi:type="dcterms:W3CDTF">2021-04-23T07:39:17Z</dcterms:modified>
</cp:coreProperties>
</file>