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4" r:id="rId10"/>
    <p:sldId id="272" r:id="rId11"/>
    <p:sldId id="273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9" d="100"/>
          <a:sy n="69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3BBD043-F2D2-410A-B02C-086D232F94EE}" type="datetimeFigureOut">
              <a:rPr lang="hr-HR" smtClean="0"/>
              <a:t>2.5.2017.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7C40BF0-834E-4CB1-AE0C-5E788337DE7C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69791" y="908720"/>
            <a:ext cx="7772400" cy="2374172"/>
          </a:xfrm>
        </p:spPr>
        <p:txBody>
          <a:bodyPr>
            <a:normAutofit fontScale="90000"/>
          </a:bodyPr>
          <a:lstStyle/>
          <a:p>
            <a:r>
              <a:rPr lang="hr-HR" sz="5300" b="1" dirty="0" smtClean="0"/>
              <a:t>Kako </a:t>
            </a:r>
            <a:r>
              <a:rPr lang="hr-HR" sz="5300" b="1" dirty="0"/>
              <a:t>rastemo s godinama</a:t>
            </a:r>
            <a:r>
              <a:rPr lang="hr-HR" sz="5300" b="1" dirty="0" smtClean="0"/>
              <a:t>?</a:t>
            </a:r>
            <a:br>
              <a:rPr lang="hr-HR" sz="5300" b="1" dirty="0" smtClean="0"/>
            </a:br>
            <a:r>
              <a:rPr lang="hr-HR" dirty="0" smtClean="0"/>
              <a:t>Projekt: Rastemo, matematika, šk.god.2016./2017.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Picture 2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91" y="2636912"/>
            <a:ext cx="76200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8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fontAlgn="base"/>
            <a:r>
              <a:rPr lang="hr-HR" sz="3600" dirty="0"/>
              <a:t>Dakle, djeca iz </a:t>
            </a:r>
            <a:r>
              <a:rPr lang="hr-HR" sz="3600" b="1" dirty="0"/>
              <a:t>generacije u generaciju su sve viša i teža što se u načelu smatra pozitivnim </a:t>
            </a:r>
            <a:r>
              <a:rPr lang="hr-HR" sz="3600" b="1" dirty="0" smtClean="0"/>
              <a:t>trendom</a:t>
            </a:r>
            <a:br>
              <a:rPr lang="hr-HR" sz="3600" b="1" dirty="0" smtClean="0"/>
            </a:br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4000" b="1" dirty="0" smtClean="0">
                <a:solidFill>
                  <a:schemeClr val="tx1"/>
                </a:solidFill>
              </a:rPr>
              <a:t>Hrvati </a:t>
            </a:r>
            <a:r>
              <a:rPr lang="hr-HR" sz="4000" b="1" dirty="0">
                <a:solidFill>
                  <a:schemeClr val="tx1"/>
                </a:solidFill>
              </a:rPr>
              <a:t>spadaju među visoke narode, a u svakom desetljeću narastemo po 1,5 </a:t>
            </a:r>
            <a:r>
              <a:rPr lang="hr-HR" sz="4000" b="1" dirty="0" smtClean="0">
                <a:solidFill>
                  <a:schemeClr val="tx1"/>
                </a:solidFill>
              </a:rPr>
              <a:t>centimetar</a:t>
            </a:r>
            <a:r>
              <a:rPr lang="hr-HR" sz="3600" dirty="0" smtClean="0">
                <a:solidFill>
                  <a:schemeClr val="tx1"/>
                </a:solidFill>
              </a:rPr>
              <a:t/>
            </a:r>
            <a:br>
              <a:rPr lang="hr-HR" sz="3600" dirty="0" smtClean="0">
                <a:solidFill>
                  <a:schemeClr val="tx1"/>
                </a:solidFill>
              </a:rPr>
            </a:br>
            <a:r>
              <a:rPr lang="hr-HR" sz="3600" dirty="0" smtClean="0"/>
              <a:t> 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/>
              <a:t> </a:t>
            </a:r>
            <a:br>
              <a:rPr lang="hr-HR" sz="3600" dirty="0"/>
            </a:b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90980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ikovni rezultat za visina djeteta po godinama slik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5712" y="3356992"/>
            <a:ext cx="2736304" cy="284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251520" y="332656"/>
            <a:ext cx="71287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400" b="1" dirty="0" smtClean="0"/>
              <a:t>No, na oprez nas upozorava </a:t>
            </a:r>
            <a:r>
              <a:rPr lang="hr-HR" sz="4400" b="1" dirty="0" err="1" smtClean="0"/>
              <a:t>nesrazmjerno</a:t>
            </a:r>
            <a:r>
              <a:rPr lang="hr-HR" sz="4400" b="1" dirty="0" smtClean="0"/>
              <a:t> veći porast tjelesne mase (težine) u odnosu na porast visine</a:t>
            </a:r>
            <a:br>
              <a:rPr lang="hr-HR" sz="4400" b="1" dirty="0" smtClean="0"/>
            </a:b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226948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1467544"/>
            <a:ext cx="6120680" cy="5040560"/>
          </a:xfrm>
        </p:spPr>
        <p:txBody>
          <a:bodyPr>
            <a:noAutofit/>
          </a:bodyPr>
          <a:lstStyle/>
          <a:p>
            <a:pPr algn="l"/>
            <a:r>
              <a:rPr lang="hr-HR" sz="2800" dirty="0" smtClean="0"/>
              <a:t>Rast </a:t>
            </a:r>
            <a:r>
              <a:rPr lang="hr-HR" sz="2800" dirty="0"/>
              <a:t>i razvoj djece je složen proces povećanja tjelesne mase i izmjene proporcija koji je uvjetovan brojnim unutrašnjim i vanjskim čimbenicima. Rastom i razvojem upravljaju brojni geni putem transmisije više hormona i drugih faktora rasta</a:t>
            </a:r>
            <a:r>
              <a:rPr lang="hr-HR" sz="2000" dirty="0"/>
              <a:t>. </a:t>
            </a:r>
          </a:p>
        </p:txBody>
      </p:sp>
      <p:pic>
        <p:nvPicPr>
          <p:cNvPr id="2050" name="Picture 2" descr="Slikovni rezultat za visina dječaka sli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96351"/>
            <a:ext cx="5131088" cy="330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0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229600" cy="1647056"/>
          </a:xfrm>
        </p:spPr>
        <p:txBody>
          <a:bodyPr>
            <a:noAutofit/>
          </a:bodyPr>
          <a:lstStyle/>
          <a:p>
            <a:r>
              <a:rPr lang="hr-HR" sz="2800" dirty="0"/>
              <a:t>U rastu djece izmjenjuju se faze bržeg i sporijeg rasta, uobičajeno govorimo o dva razdoblja bržeg rasta i to od rođenja do šeste godine te razdoblje puberteta, i dva razdoblja sporijeg rasta, od šeste </a:t>
            </a:r>
            <a:r>
              <a:rPr lang="hr-HR" sz="2800" dirty="0" smtClean="0"/>
              <a:t>godine </a:t>
            </a:r>
            <a:r>
              <a:rPr lang="hr-HR" sz="2800" dirty="0"/>
              <a:t>do puberteta te iza puberteta.</a:t>
            </a:r>
            <a:br>
              <a:rPr lang="hr-HR" sz="2800" dirty="0"/>
            </a:br>
            <a:endParaRPr lang="hr-HR" sz="2800" dirty="0"/>
          </a:p>
        </p:txBody>
      </p:sp>
      <p:pic>
        <p:nvPicPr>
          <p:cNvPr id="3074" name="Picture 2" descr="Slikovni rezultat za visina dječaka sli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56992"/>
            <a:ext cx="4752528" cy="321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9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168" y="836712"/>
            <a:ext cx="8229600" cy="2007096"/>
          </a:xfrm>
        </p:spPr>
        <p:txBody>
          <a:bodyPr>
            <a:noAutofit/>
          </a:bodyPr>
          <a:lstStyle/>
          <a:p>
            <a:r>
              <a:rPr lang="hr-HR" sz="2800" dirty="0"/>
              <a:t>Predškolsko dijete raste ravnomjerno u dobi od 3 do 5 godina tako da godišnje dobiva 2-2.5 kg na težini i 6 cm na visini. 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Masno </a:t>
            </a:r>
            <a:r>
              <a:rPr lang="hr-HR" sz="2800" dirty="0"/>
              <a:t>tkivo se sve više gubi te dijete postaje vitkije.</a:t>
            </a:r>
            <a:br>
              <a:rPr lang="hr-HR" sz="2800" dirty="0"/>
            </a:br>
            <a:endParaRPr lang="hr-HR" sz="2800" dirty="0"/>
          </a:p>
        </p:txBody>
      </p:sp>
      <p:pic>
        <p:nvPicPr>
          <p:cNvPr id="4098" name="Picture 2" descr="Slikovni rezultat za visina dječaka sli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0968"/>
            <a:ext cx="4536504" cy="311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95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2808312"/>
          </a:xfrm>
        </p:spPr>
        <p:txBody>
          <a:bodyPr>
            <a:noAutofit/>
          </a:bodyPr>
          <a:lstStyle/>
          <a:p>
            <a:r>
              <a:rPr lang="hr-HR" sz="2800" dirty="0"/>
              <a:t>Do polaska u školu prosječna težina normalne djece je 20-22 kg i visina 115-120 cm.</a:t>
            </a:r>
            <a:br>
              <a:rPr lang="hr-HR" sz="2800" dirty="0"/>
            </a:br>
            <a:r>
              <a:rPr lang="hr-HR" sz="2800" dirty="0"/>
              <a:t>U pubertetu koji otprilike počinje u dobi od 10 godina kod  djevojčica i 12 godina kod  dječaka dolazi do naglog i ubrzanog rasta i razvoja.</a:t>
            </a:r>
            <a:br>
              <a:rPr lang="hr-HR" sz="2800" dirty="0"/>
            </a:br>
            <a:endParaRPr lang="hr-HR" sz="2800" dirty="0"/>
          </a:p>
        </p:txBody>
      </p:sp>
      <p:pic>
        <p:nvPicPr>
          <p:cNvPr id="5122" name="Picture 2" descr="Slikovni rezultat za visina djeteta po godinama sli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4608512" cy="301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8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460748"/>
            <a:ext cx="4094237" cy="307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utnik 3"/>
          <p:cNvSpPr/>
          <p:nvPr/>
        </p:nvSpPr>
        <p:spPr>
          <a:xfrm>
            <a:off x="683568" y="188640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/>
              <a:t>Iako genetski čimbenici rasta djeluju na brzinu sazrijevanja  i dostignutu razinu rasta i razvoja, </a:t>
            </a:r>
            <a:r>
              <a:rPr lang="hr-HR" sz="2800" dirty="0" err="1"/>
              <a:t>okolinski</a:t>
            </a:r>
            <a:r>
              <a:rPr lang="hr-HR" sz="2800" dirty="0"/>
              <a:t> uvjeti iznimno su značajni, o čemu govori podatak da se rast tjelesne visine i težine djece i odraslih iz stoljeća u stoljeće povećava.</a:t>
            </a:r>
          </a:p>
        </p:txBody>
      </p:sp>
    </p:spTree>
    <p:extLst>
      <p:ext uri="{BB962C8B-B14F-4D97-AF65-F5344CB8AC3E}">
        <p14:creationId xmlns:p14="http://schemas.microsoft.com/office/powerpoint/2010/main" val="337497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2079104"/>
          </a:xfrm>
        </p:spPr>
        <p:txBody>
          <a:bodyPr>
            <a:noAutofit/>
          </a:bodyPr>
          <a:lstStyle/>
          <a:p>
            <a:r>
              <a:rPr lang="hr-HR" sz="3200" dirty="0"/>
              <a:t>Takav porast rezultat je, prije svega, kvalitetnije prehrane, boljih uvjeta života te uspješnog svladavanja mnogih bolesti.</a:t>
            </a:r>
            <a:br>
              <a:rPr lang="hr-HR" sz="3200" dirty="0"/>
            </a:br>
            <a:endParaRPr lang="hr-HR" sz="3200" dirty="0"/>
          </a:p>
        </p:txBody>
      </p:sp>
      <p:pic>
        <p:nvPicPr>
          <p:cNvPr id="5" name="Picture 2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256584" cy="409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40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64705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Učenici prvog razreda</a:t>
            </a:r>
            <a:br>
              <a:rPr lang="hr-HR" dirty="0" smtClean="0"/>
            </a:br>
            <a:r>
              <a:rPr lang="hr-HR" dirty="0" smtClean="0"/>
              <a:t>7 godina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7544" y="2636912"/>
            <a:ext cx="4038600" cy="280831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hr-HR" sz="7000" b="1" i="1" dirty="0" smtClean="0">
                <a:solidFill>
                  <a:schemeClr val="tx1"/>
                </a:solidFill>
              </a:rPr>
              <a:t>1980. godina</a:t>
            </a:r>
          </a:p>
          <a:p>
            <a:pPr marL="0" indent="0">
              <a:buNone/>
            </a:pPr>
            <a:endParaRPr lang="hr-HR" sz="3000" b="1" i="1" dirty="0" smtClean="0">
              <a:solidFill>
                <a:srgbClr val="FF0000"/>
              </a:solidFill>
            </a:endParaRPr>
          </a:p>
          <a:p>
            <a:r>
              <a:rPr lang="hr-HR" sz="5800" dirty="0" smtClean="0"/>
              <a:t>Djevojčice - </a:t>
            </a:r>
            <a:r>
              <a:rPr lang="hr-HR" sz="5800" b="1" dirty="0" smtClean="0"/>
              <a:t>124 cm</a:t>
            </a:r>
          </a:p>
          <a:p>
            <a:r>
              <a:rPr lang="hr-HR" sz="5800" dirty="0"/>
              <a:t>Dječaci  - </a:t>
            </a:r>
            <a:r>
              <a:rPr lang="hr-HR" sz="5800" b="1" dirty="0"/>
              <a:t>125 cm</a:t>
            </a:r>
          </a:p>
          <a:p>
            <a:endParaRPr lang="hr-HR" sz="6000" dirty="0"/>
          </a:p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4008" y="2636912"/>
            <a:ext cx="4038600" cy="259228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hr-HR" sz="8000" b="1" i="1" dirty="0" smtClean="0">
                <a:solidFill>
                  <a:schemeClr val="tx1"/>
                </a:solidFill>
              </a:rPr>
              <a:t>2015. godina</a:t>
            </a:r>
          </a:p>
          <a:p>
            <a:endParaRPr lang="hr-HR" sz="3800" b="1" i="1" dirty="0" smtClean="0"/>
          </a:p>
          <a:p>
            <a:r>
              <a:rPr lang="hr-HR" sz="5800" dirty="0"/>
              <a:t>Djevojčice - </a:t>
            </a:r>
            <a:r>
              <a:rPr lang="hr-HR" sz="5800" b="1" dirty="0" smtClean="0"/>
              <a:t>127 </a:t>
            </a:r>
            <a:r>
              <a:rPr lang="hr-HR" sz="5800" b="1" dirty="0"/>
              <a:t>cm</a:t>
            </a:r>
          </a:p>
          <a:p>
            <a:r>
              <a:rPr lang="hr-HR" sz="5800" dirty="0"/>
              <a:t>Dječaci  - </a:t>
            </a:r>
            <a:r>
              <a:rPr lang="hr-HR" sz="5800" b="1" dirty="0" smtClean="0"/>
              <a:t>128 cm</a:t>
            </a:r>
            <a:endParaRPr lang="hr-HR" sz="5800" b="1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6554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64705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Učenici osmog razreda</a:t>
            </a:r>
            <a:br>
              <a:rPr lang="hr-HR" dirty="0" smtClean="0"/>
            </a:br>
            <a:r>
              <a:rPr lang="hr-HR" dirty="0" smtClean="0"/>
              <a:t>14 godina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7544" y="2636912"/>
            <a:ext cx="4038600" cy="280831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hr-HR" sz="7000" b="1" i="1" dirty="0" smtClean="0">
                <a:solidFill>
                  <a:schemeClr val="tx1"/>
                </a:solidFill>
              </a:rPr>
              <a:t>1980. godina</a:t>
            </a:r>
          </a:p>
          <a:p>
            <a:pPr marL="0" indent="0">
              <a:buNone/>
            </a:pPr>
            <a:endParaRPr lang="hr-HR" sz="3000" b="1" i="1" dirty="0" smtClean="0">
              <a:solidFill>
                <a:srgbClr val="FF0000"/>
              </a:solidFill>
            </a:endParaRPr>
          </a:p>
          <a:p>
            <a:r>
              <a:rPr lang="hr-HR" sz="5800" dirty="0" smtClean="0"/>
              <a:t>Djevojčice - </a:t>
            </a:r>
            <a:r>
              <a:rPr lang="hr-HR" sz="5800" b="1" dirty="0" smtClean="0"/>
              <a:t>152 cm</a:t>
            </a:r>
          </a:p>
          <a:p>
            <a:r>
              <a:rPr lang="hr-HR" sz="5800" dirty="0"/>
              <a:t>Dječaci  - </a:t>
            </a:r>
            <a:r>
              <a:rPr lang="hr-HR" sz="5800" b="1" dirty="0" smtClean="0"/>
              <a:t>163 cm</a:t>
            </a:r>
            <a:endParaRPr lang="hr-HR" sz="5800" b="1" dirty="0"/>
          </a:p>
          <a:p>
            <a:endParaRPr lang="hr-HR" sz="6000" dirty="0"/>
          </a:p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4008" y="2636912"/>
            <a:ext cx="4038600" cy="259228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hr-HR" sz="8000" b="1" i="1" dirty="0" smtClean="0">
                <a:solidFill>
                  <a:schemeClr val="tx1"/>
                </a:solidFill>
              </a:rPr>
              <a:t>2015. godina</a:t>
            </a:r>
          </a:p>
          <a:p>
            <a:endParaRPr lang="hr-HR" sz="3800" b="1" i="1" dirty="0" smtClean="0"/>
          </a:p>
          <a:p>
            <a:r>
              <a:rPr lang="hr-HR" sz="5800" dirty="0"/>
              <a:t>Djevojčice - </a:t>
            </a:r>
            <a:r>
              <a:rPr lang="hr-HR" sz="5800" b="1" dirty="0" smtClean="0"/>
              <a:t>157 </a:t>
            </a:r>
            <a:r>
              <a:rPr lang="hr-HR" sz="5800" b="1" dirty="0"/>
              <a:t>cm</a:t>
            </a:r>
          </a:p>
          <a:p>
            <a:r>
              <a:rPr lang="hr-HR" sz="5800" dirty="0"/>
              <a:t>Dječaci  - </a:t>
            </a:r>
            <a:r>
              <a:rPr lang="hr-HR" sz="5800" b="1" dirty="0" smtClean="0"/>
              <a:t>170 cm</a:t>
            </a:r>
            <a:endParaRPr lang="hr-HR" sz="5800" b="1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9392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mnati krov">
  <a:themeElements>
    <a:clrScheme name="Slamnati krov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j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amnati krov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</TotalTime>
  <Words>228</Words>
  <Application>Microsoft Office PowerPoint</Application>
  <PresentationFormat>Prikaz na zaslonu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Slamnati krov</vt:lpstr>
      <vt:lpstr>Kako rastemo s godinama? Projekt: Rastemo, matematika, šk.god.2016./2017.   </vt:lpstr>
      <vt:lpstr>Rast i razvoj djece je složen proces povećanja tjelesne mase i izmjene proporcija koji je uvjetovan brojnim unutrašnjim i vanjskim čimbenicima. Rastom i razvojem upravljaju brojni geni putem transmisije više hormona i drugih faktora rasta. </vt:lpstr>
      <vt:lpstr>U rastu djece izmjenjuju se faze bržeg i sporijeg rasta, uobičajeno govorimo o dva razdoblja bržeg rasta i to od rođenja do šeste godine te razdoblje puberteta, i dva razdoblja sporijeg rasta, od šeste godine do puberteta te iza puberteta. </vt:lpstr>
      <vt:lpstr>Predškolsko dijete raste ravnomjerno u dobi od 3 do 5 godina tako da godišnje dobiva 2-2.5 kg na težini i 6 cm na visini.  Masno tkivo se sve više gubi te dijete postaje vitkije. </vt:lpstr>
      <vt:lpstr>Do polaska u školu prosječna težina normalne djece je 20-22 kg i visina 115-120 cm. U pubertetu koji otprilike počinje u dobi od 10 godina kod  djevojčica i 12 godina kod  dječaka dolazi do naglog i ubrzanog rasta i razvoja. </vt:lpstr>
      <vt:lpstr>PowerPointova prezentacija</vt:lpstr>
      <vt:lpstr>Takav porast rezultat je, prije svega, kvalitetnije prehrane, boljih uvjeta života te uspješnog svladavanja mnogih bolesti. </vt:lpstr>
      <vt:lpstr>Učenici prvog razreda 7 godina </vt:lpstr>
      <vt:lpstr>Učenici osmog razreda 14 godina </vt:lpstr>
      <vt:lpstr>Dakle, djeca iz generacije u generaciju su sve viša i teža što se u načelu smatra pozitivnim trendom  Hrvati spadaju među visoke narode, a u svakom desetljeću narastemo po 1,5 centimetar     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škola</dc:creator>
  <cp:lastModifiedBy>Ucitelj</cp:lastModifiedBy>
  <cp:revision>9</cp:revision>
  <dcterms:created xsi:type="dcterms:W3CDTF">2017-04-24T09:24:13Z</dcterms:created>
  <dcterms:modified xsi:type="dcterms:W3CDTF">2017-05-02T05:54:07Z</dcterms:modified>
</cp:coreProperties>
</file>