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3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4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8" r:id="rId3"/>
    <p:sldId id="257" r:id="rId4"/>
    <p:sldId id="272" r:id="rId5"/>
    <p:sldId id="294" r:id="rId6"/>
    <p:sldId id="259" r:id="rId7"/>
    <p:sldId id="277" r:id="rId8"/>
    <p:sldId id="280" r:id="rId9"/>
    <p:sldId id="293" r:id="rId10"/>
    <p:sldId id="261" r:id="rId11"/>
    <p:sldId id="273" r:id="rId12"/>
    <p:sldId id="262" r:id="rId13"/>
    <p:sldId id="274" r:id="rId14"/>
    <p:sldId id="263" r:id="rId15"/>
    <p:sldId id="276" r:id="rId16"/>
    <p:sldId id="278" r:id="rId17"/>
    <p:sldId id="279" r:id="rId18"/>
    <p:sldId id="264" r:id="rId19"/>
    <p:sldId id="275" r:id="rId20"/>
    <p:sldId id="288" r:id="rId21"/>
    <p:sldId id="286" r:id="rId22"/>
    <p:sldId id="287" r:id="rId23"/>
    <p:sldId id="289" r:id="rId24"/>
    <p:sldId id="290" r:id="rId25"/>
    <p:sldId id="270" r:id="rId26"/>
    <p:sldId id="260" r:id="rId27"/>
    <p:sldId id="265" r:id="rId28"/>
    <p:sldId id="266" r:id="rId29"/>
    <p:sldId id="267" r:id="rId30"/>
    <p:sldId id="268" r:id="rId31"/>
    <p:sldId id="281" r:id="rId32"/>
    <p:sldId id="282" r:id="rId33"/>
    <p:sldId id="285" r:id="rId34"/>
    <p:sldId id="284" r:id="rId35"/>
    <p:sldId id="283" r:id="rId36"/>
    <p:sldId id="271" r:id="rId37"/>
    <p:sldId id="291" r:id="rId38"/>
    <p:sldId id="292" r:id="rId3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>
        <p:scale>
          <a:sx n="108" d="100"/>
          <a:sy n="108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%20znanosti%202019.%20-%20boje\Knjig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Boja veste kod učenica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broj učenica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List1!$B$1:$H$1</c:f>
              <c:strCache>
                <c:ptCount val="7"/>
                <c:pt idx="0">
                  <c:v>ljubičasta</c:v>
                </c:pt>
                <c:pt idx="1">
                  <c:v>plava</c:v>
                </c:pt>
                <c:pt idx="2">
                  <c:v>bijela</c:v>
                </c:pt>
                <c:pt idx="3">
                  <c:v>siva</c:v>
                </c:pt>
                <c:pt idx="4">
                  <c:v>crna</c:v>
                </c:pt>
                <c:pt idx="5">
                  <c:v>bordo</c:v>
                </c:pt>
                <c:pt idx="6">
                  <c:v>roza</c:v>
                </c:pt>
              </c:strCache>
            </c:strRef>
          </c:cat>
          <c:val>
            <c:numRef>
              <c:f>List1!$B$2:$H$2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2</c:v>
                </c:pt>
                <c:pt idx="5">
                  <c:v>2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626432"/>
        <c:axId val="64319872"/>
      </c:barChart>
      <c:catAx>
        <c:axId val="62626432"/>
        <c:scaling>
          <c:orientation val="minMax"/>
        </c:scaling>
        <c:delete val="0"/>
        <c:axPos val="b"/>
        <c:majorTickMark val="out"/>
        <c:minorTickMark val="none"/>
        <c:tickLblPos val="nextTo"/>
        <c:crossAx val="64319872"/>
        <c:crosses val="autoZero"/>
        <c:auto val="1"/>
        <c:lblAlgn val="ctr"/>
        <c:lblOffset val="100"/>
        <c:noMultiLvlLbl val="0"/>
      </c:catAx>
      <c:valAx>
        <c:axId val="6431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626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U</a:t>
            </a:r>
            <a:r>
              <a:rPr lang="en-US"/>
              <a:t>dio boj</a:t>
            </a:r>
            <a:r>
              <a:rPr lang="hr-HR"/>
              <a:t>a</a:t>
            </a:r>
            <a:r>
              <a:rPr lang="hr-HR" baseline="0"/>
              <a:t> papuča kod učenica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List1!$A$18</c:f>
              <c:strCache>
                <c:ptCount val="1"/>
                <c:pt idx="0">
                  <c:v>udio boje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List1!$B$16:$J$16</c:f>
              <c:strCache>
                <c:ptCount val="9"/>
                <c:pt idx="0">
                  <c:v>crvena</c:v>
                </c:pt>
                <c:pt idx="1">
                  <c:v>plava</c:v>
                </c:pt>
                <c:pt idx="2">
                  <c:v>bijela</c:v>
                </c:pt>
                <c:pt idx="3">
                  <c:v>siva</c:v>
                </c:pt>
                <c:pt idx="4">
                  <c:v>crna</c:v>
                </c:pt>
                <c:pt idx="5">
                  <c:v>roza</c:v>
                </c:pt>
                <c:pt idx="6">
                  <c:v>ljubičasta</c:v>
                </c:pt>
                <c:pt idx="7">
                  <c:v>zlatna</c:v>
                </c:pt>
                <c:pt idx="8">
                  <c:v>zelena</c:v>
                </c:pt>
              </c:strCache>
            </c:strRef>
          </c:cat>
          <c:val>
            <c:numRef>
              <c:f>List1!$B$18:$J$18</c:f>
              <c:numCache>
                <c:formatCode>0%</c:formatCode>
                <c:ptCount val="9"/>
                <c:pt idx="0">
                  <c:v>0.17857142857142858</c:v>
                </c:pt>
                <c:pt idx="1">
                  <c:v>0.17857142857142858</c:v>
                </c:pt>
                <c:pt idx="2">
                  <c:v>0.10714285714285714</c:v>
                </c:pt>
                <c:pt idx="3">
                  <c:v>0.10714285714285714</c:v>
                </c:pt>
                <c:pt idx="4">
                  <c:v>7.1428571428571425E-2</c:v>
                </c:pt>
                <c:pt idx="5">
                  <c:v>0.17857142857142858</c:v>
                </c:pt>
                <c:pt idx="6">
                  <c:v>0.10714285714285714</c:v>
                </c:pt>
                <c:pt idx="7">
                  <c:v>3.5714285714285712E-2</c:v>
                </c:pt>
                <c:pt idx="8">
                  <c:v>3.5714285714285712E-2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Boja papuča kod učenika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List2!$A$14</c:f>
              <c:strCache>
                <c:ptCount val="1"/>
                <c:pt idx="0">
                  <c:v>broj učenika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List2!$B$13:$E$13</c:f>
              <c:strCache>
                <c:ptCount val="4"/>
                <c:pt idx="0">
                  <c:v>plava</c:v>
                </c:pt>
                <c:pt idx="1">
                  <c:v>siva</c:v>
                </c:pt>
                <c:pt idx="2">
                  <c:v>crna</c:v>
                </c:pt>
                <c:pt idx="3">
                  <c:v>zelena</c:v>
                </c:pt>
              </c:strCache>
            </c:strRef>
          </c:cat>
          <c:val>
            <c:numRef>
              <c:f>List2!$B$14:$E$14</c:f>
              <c:numCache>
                <c:formatCode>General</c:formatCode>
                <c:ptCount val="4"/>
                <c:pt idx="0">
                  <c:v>12</c:v>
                </c:pt>
                <c:pt idx="1">
                  <c:v>5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343872"/>
        <c:axId val="69345664"/>
      </c:barChart>
      <c:catAx>
        <c:axId val="69343872"/>
        <c:scaling>
          <c:orientation val="minMax"/>
        </c:scaling>
        <c:delete val="0"/>
        <c:axPos val="b"/>
        <c:majorTickMark val="out"/>
        <c:minorTickMark val="none"/>
        <c:tickLblPos val="nextTo"/>
        <c:crossAx val="69345664"/>
        <c:crosses val="autoZero"/>
        <c:auto val="1"/>
        <c:lblAlgn val="ctr"/>
        <c:lblOffset val="100"/>
        <c:noMultiLvlLbl val="0"/>
      </c:catAx>
      <c:valAx>
        <c:axId val="69345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343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Udio boja papuča kod učenika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List2!$A$15</c:f>
              <c:strCache>
                <c:ptCount val="1"/>
                <c:pt idx="0">
                  <c:v>udio boje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List2!$B$13:$E$13</c:f>
              <c:strCache>
                <c:ptCount val="4"/>
                <c:pt idx="0">
                  <c:v>plava</c:v>
                </c:pt>
                <c:pt idx="1">
                  <c:v>siva</c:v>
                </c:pt>
                <c:pt idx="2">
                  <c:v>crna</c:v>
                </c:pt>
                <c:pt idx="3">
                  <c:v>zelena</c:v>
                </c:pt>
              </c:strCache>
            </c:strRef>
          </c:cat>
          <c:val>
            <c:numRef>
              <c:f>List2!$B$15:$E$15</c:f>
              <c:numCache>
                <c:formatCode>0%</c:formatCode>
                <c:ptCount val="4"/>
                <c:pt idx="0">
                  <c:v>0.42857142857142855</c:v>
                </c:pt>
                <c:pt idx="1">
                  <c:v>0.17857142857142858</c:v>
                </c:pt>
                <c:pt idx="2">
                  <c:v>0.35714285714285715</c:v>
                </c:pt>
                <c:pt idx="3">
                  <c:v>3.5714285714285712E-2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 dirty="0" smtClean="0"/>
              <a:t>Boje o</a:t>
            </a:r>
            <a:r>
              <a:rPr lang="en-US" dirty="0" err="1" smtClean="0"/>
              <a:t>djeć</a:t>
            </a:r>
            <a:r>
              <a:rPr lang="hr-HR" dirty="0" smtClean="0"/>
              <a:t>e</a:t>
            </a:r>
            <a:r>
              <a:rPr lang="hr-HR" baseline="0" dirty="0" smtClean="0"/>
              <a:t> i obuće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List1!$A$80</c:f>
              <c:strCache>
                <c:ptCount val="1"/>
                <c:pt idx="0">
                  <c:v>odjeća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List1!$B$79:$K$79</c:f>
              <c:strCache>
                <c:ptCount val="10"/>
                <c:pt idx="0">
                  <c:v>crvena</c:v>
                </c:pt>
                <c:pt idx="1">
                  <c:v>plava</c:v>
                </c:pt>
                <c:pt idx="2">
                  <c:v>bijela</c:v>
                </c:pt>
                <c:pt idx="3">
                  <c:v>siva</c:v>
                </c:pt>
                <c:pt idx="4">
                  <c:v>crna</c:v>
                </c:pt>
                <c:pt idx="5">
                  <c:v>roza</c:v>
                </c:pt>
                <c:pt idx="6">
                  <c:v>ljubičasta</c:v>
                </c:pt>
                <c:pt idx="7">
                  <c:v>zlatna</c:v>
                </c:pt>
                <c:pt idx="8">
                  <c:v>bordo</c:v>
                </c:pt>
                <c:pt idx="9">
                  <c:v>zelena</c:v>
                </c:pt>
              </c:strCache>
            </c:strRef>
          </c:cat>
          <c:val>
            <c:numRef>
              <c:f>List1!$B$80:$K$80</c:f>
              <c:numCache>
                <c:formatCode>General</c:formatCode>
                <c:ptCount val="10"/>
                <c:pt idx="0">
                  <c:v>5</c:v>
                </c:pt>
                <c:pt idx="1">
                  <c:v>12</c:v>
                </c:pt>
                <c:pt idx="2">
                  <c:v>10</c:v>
                </c:pt>
                <c:pt idx="3">
                  <c:v>19</c:v>
                </c:pt>
                <c:pt idx="4">
                  <c:v>18</c:v>
                </c:pt>
                <c:pt idx="5">
                  <c:v>10</c:v>
                </c:pt>
                <c:pt idx="6">
                  <c:v>5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766400"/>
        <c:axId val="71767936"/>
      </c:barChart>
      <c:catAx>
        <c:axId val="71766400"/>
        <c:scaling>
          <c:orientation val="minMax"/>
        </c:scaling>
        <c:delete val="0"/>
        <c:axPos val="b"/>
        <c:majorTickMark val="out"/>
        <c:minorTickMark val="none"/>
        <c:tickLblPos val="nextTo"/>
        <c:crossAx val="71767936"/>
        <c:crosses val="autoZero"/>
        <c:auto val="1"/>
        <c:lblAlgn val="ctr"/>
        <c:lblOffset val="100"/>
        <c:noMultiLvlLbl val="0"/>
      </c:catAx>
      <c:valAx>
        <c:axId val="71767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766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List1!$A$81</c:f>
              <c:strCache>
                <c:ptCount val="1"/>
                <c:pt idx="0">
                  <c:v>Udio boje odjeće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List1!$B$79:$K$79</c:f>
              <c:strCache>
                <c:ptCount val="10"/>
                <c:pt idx="0">
                  <c:v>crvena</c:v>
                </c:pt>
                <c:pt idx="1">
                  <c:v>plava</c:v>
                </c:pt>
                <c:pt idx="2">
                  <c:v>bijela</c:v>
                </c:pt>
                <c:pt idx="3">
                  <c:v>siva</c:v>
                </c:pt>
                <c:pt idx="4">
                  <c:v>crna</c:v>
                </c:pt>
                <c:pt idx="5">
                  <c:v>roza</c:v>
                </c:pt>
                <c:pt idx="6">
                  <c:v>ljubičasta</c:v>
                </c:pt>
                <c:pt idx="7">
                  <c:v>zlatna</c:v>
                </c:pt>
                <c:pt idx="8">
                  <c:v>bordo</c:v>
                </c:pt>
                <c:pt idx="9">
                  <c:v>zelena</c:v>
                </c:pt>
              </c:strCache>
            </c:strRef>
          </c:cat>
          <c:val>
            <c:numRef>
              <c:f>List1!$B$81:$K$81</c:f>
              <c:numCache>
                <c:formatCode>0%</c:formatCode>
                <c:ptCount val="10"/>
                <c:pt idx="0">
                  <c:v>5.9523809523809521E-2</c:v>
                </c:pt>
                <c:pt idx="1">
                  <c:v>0.14285714285714285</c:v>
                </c:pt>
                <c:pt idx="2">
                  <c:v>0.11904761904761904</c:v>
                </c:pt>
                <c:pt idx="3">
                  <c:v>0.22619047619047619</c:v>
                </c:pt>
                <c:pt idx="4">
                  <c:v>0.21428571428571427</c:v>
                </c:pt>
                <c:pt idx="5">
                  <c:v>0.11904761904761904</c:v>
                </c:pt>
                <c:pt idx="6">
                  <c:v>5.9523809523809521E-2</c:v>
                </c:pt>
                <c:pt idx="7">
                  <c:v>1.1904761904761904E-2</c:v>
                </c:pt>
                <c:pt idx="8">
                  <c:v>3.5714285714285712E-2</c:v>
                </c:pt>
                <c:pt idx="9">
                  <c:v>1.1904761904761904E-2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hr-HR" b="0" dirty="0" smtClean="0"/>
              <a:t>Boje</a:t>
            </a:r>
            <a:r>
              <a:rPr lang="hr-HR" b="0" baseline="0" dirty="0" smtClean="0"/>
              <a:t> odjeće i obuće</a:t>
            </a:r>
            <a:endParaRPr lang="en-US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List2!$A$73</c:f>
              <c:strCache>
                <c:ptCount val="1"/>
                <c:pt idx="0">
                  <c:v>odjeća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List2!$B$72:$H$72</c:f>
              <c:strCache>
                <c:ptCount val="7"/>
                <c:pt idx="0">
                  <c:v>crvena</c:v>
                </c:pt>
                <c:pt idx="1">
                  <c:v>plava</c:v>
                </c:pt>
                <c:pt idx="2">
                  <c:v>bijela</c:v>
                </c:pt>
                <c:pt idx="3">
                  <c:v>siva</c:v>
                </c:pt>
                <c:pt idx="4">
                  <c:v>crna</c:v>
                </c:pt>
                <c:pt idx="5">
                  <c:v>narančasta</c:v>
                </c:pt>
                <c:pt idx="6">
                  <c:v>zelena</c:v>
                </c:pt>
              </c:strCache>
            </c:strRef>
          </c:cat>
          <c:val>
            <c:numRef>
              <c:f>List2!$B$73:$H$73</c:f>
              <c:numCache>
                <c:formatCode>General</c:formatCode>
                <c:ptCount val="7"/>
                <c:pt idx="0">
                  <c:v>2</c:v>
                </c:pt>
                <c:pt idx="1">
                  <c:v>26</c:v>
                </c:pt>
                <c:pt idx="2">
                  <c:v>2</c:v>
                </c:pt>
                <c:pt idx="3">
                  <c:v>20</c:v>
                </c:pt>
                <c:pt idx="4">
                  <c:v>24</c:v>
                </c:pt>
                <c:pt idx="5">
                  <c:v>2</c:v>
                </c:pt>
                <c:pt idx="6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821952"/>
        <c:axId val="64242048"/>
      </c:barChart>
      <c:catAx>
        <c:axId val="71821952"/>
        <c:scaling>
          <c:orientation val="minMax"/>
        </c:scaling>
        <c:delete val="0"/>
        <c:axPos val="b"/>
        <c:majorTickMark val="out"/>
        <c:minorTickMark val="none"/>
        <c:tickLblPos val="nextTo"/>
        <c:crossAx val="64242048"/>
        <c:crosses val="autoZero"/>
        <c:auto val="1"/>
        <c:lblAlgn val="ctr"/>
        <c:lblOffset val="100"/>
        <c:noMultiLvlLbl val="0"/>
      </c:catAx>
      <c:valAx>
        <c:axId val="64242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821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List2!$A$74</c:f>
              <c:strCache>
                <c:ptCount val="1"/>
                <c:pt idx="0">
                  <c:v>Udio boje odjeće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List2!$B$72:$H$72</c:f>
              <c:strCache>
                <c:ptCount val="7"/>
                <c:pt idx="0">
                  <c:v>crvena</c:v>
                </c:pt>
                <c:pt idx="1">
                  <c:v>plava</c:v>
                </c:pt>
                <c:pt idx="2">
                  <c:v>bijela</c:v>
                </c:pt>
                <c:pt idx="3">
                  <c:v>siva</c:v>
                </c:pt>
                <c:pt idx="4">
                  <c:v>crna</c:v>
                </c:pt>
                <c:pt idx="5">
                  <c:v>narančasta</c:v>
                </c:pt>
                <c:pt idx="6">
                  <c:v>zelena</c:v>
                </c:pt>
              </c:strCache>
            </c:strRef>
          </c:cat>
          <c:val>
            <c:numRef>
              <c:f>List2!$B$74:$H$74</c:f>
              <c:numCache>
                <c:formatCode>0%</c:formatCode>
                <c:ptCount val="7"/>
                <c:pt idx="0">
                  <c:v>2.3809523809523808E-2</c:v>
                </c:pt>
                <c:pt idx="1">
                  <c:v>0.30952380952380953</c:v>
                </c:pt>
                <c:pt idx="2">
                  <c:v>2.3809523809523808E-2</c:v>
                </c:pt>
                <c:pt idx="3">
                  <c:v>0.23809523809523808</c:v>
                </c:pt>
                <c:pt idx="4">
                  <c:v>0.2857142857142857</c:v>
                </c:pt>
                <c:pt idx="5">
                  <c:v>2.3809523809523808E-2</c:v>
                </c:pt>
                <c:pt idx="6">
                  <c:v>7.1428571428571425E-2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Udio boje - ponedjeljak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List3!$A$2</c:f>
              <c:strCache>
                <c:ptCount val="1"/>
                <c:pt idx="0">
                  <c:v>udio boje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List3!$B$1:$D$1</c:f>
              <c:strCache>
                <c:ptCount val="3"/>
                <c:pt idx="0">
                  <c:v>roza - parizer</c:v>
                </c:pt>
                <c:pt idx="1">
                  <c:v>bijela - pecivo</c:v>
                </c:pt>
                <c:pt idx="2">
                  <c:v>žuta - sir</c:v>
                </c:pt>
              </c:strCache>
            </c:strRef>
          </c:cat>
          <c:val>
            <c:numRef>
              <c:f>List3!$B$2:$D$2</c:f>
              <c:numCache>
                <c:formatCode>0%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521408"/>
        <c:axId val="71522944"/>
      </c:barChart>
      <c:catAx>
        <c:axId val="71521408"/>
        <c:scaling>
          <c:orientation val="minMax"/>
        </c:scaling>
        <c:delete val="0"/>
        <c:axPos val="b"/>
        <c:majorTickMark val="out"/>
        <c:minorTickMark val="none"/>
        <c:tickLblPos val="nextTo"/>
        <c:crossAx val="71522944"/>
        <c:crosses val="autoZero"/>
        <c:auto val="1"/>
        <c:lblAlgn val="ctr"/>
        <c:lblOffset val="100"/>
        <c:noMultiLvlLbl val="0"/>
      </c:catAx>
      <c:valAx>
        <c:axId val="715229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1521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Udio boje - utorak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List3!$A$6</c:f>
              <c:strCache>
                <c:ptCount val="1"/>
                <c:pt idx="0">
                  <c:v>udio boje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List3!$B$5:$C$5</c:f>
              <c:strCache>
                <c:ptCount val="2"/>
                <c:pt idx="0">
                  <c:v>roza - svinjetina</c:v>
                </c:pt>
                <c:pt idx="1">
                  <c:v>bijela - riža</c:v>
                </c:pt>
              </c:strCache>
            </c:strRef>
          </c:cat>
          <c:val>
            <c:numRef>
              <c:f>List3!$B$6:$C$6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709056"/>
        <c:axId val="71710592"/>
      </c:barChart>
      <c:catAx>
        <c:axId val="71709056"/>
        <c:scaling>
          <c:orientation val="minMax"/>
        </c:scaling>
        <c:delete val="0"/>
        <c:axPos val="b"/>
        <c:majorTickMark val="out"/>
        <c:minorTickMark val="none"/>
        <c:tickLblPos val="nextTo"/>
        <c:crossAx val="71710592"/>
        <c:crosses val="autoZero"/>
        <c:auto val="1"/>
        <c:lblAlgn val="ctr"/>
        <c:lblOffset val="100"/>
        <c:noMultiLvlLbl val="0"/>
      </c:catAx>
      <c:valAx>
        <c:axId val="717105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1709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Udio</a:t>
            </a:r>
            <a:r>
              <a:rPr lang="hr-HR" baseline="0"/>
              <a:t> boje - srijeda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List3!$A$10</c:f>
              <c:strCache>
                <c:ptCount val="1"/>
                <c:pt idx="0">
                  <c:v>udio boje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List3!$B$9:$D$9</c:f>
              <c:strCache>
                <c:ptCount val="3"/>
                <c:pt idx="0">
                  <c:v>roza - pašteta</c:v>
                </c:pt>
                <c:pt idx="1">
                  <c:v>smeđa - čaj, puding</c:v>
                </c:pt>
                <c:pt idx="2">
                  <c:v>bijela - kruh</c:v>
                </c:pt>
              </c:strCache>
            </c:strRef>
          </c:cat>
          <c:val>
            <c:numRef>
              <c:f>List3!$B$10:$D$10</c:f>
              <c:numCache>
                <c:formatCode>0%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757184"/>
        <c:axId val="71894144"/>
      </c:barChart>
      <c:catAx>
        <c:axId val="71757184"/>
        <c:scaling>
          <c:orientation val="minMax"/>
        </c:scaling>
        <c:delete val="0"/>
        <c:axPos val="b"/>
        <c:majorTickMark val="out"/>
        <c:minorTickMark val="none"/>
        <c:tickLblPos val="nextTo"/>
        <c:crossAx val="71894144"/>
        <c:crosses val="autoZero"/>
        <c:auto val="1"/>
        <c:lblAlgn val="ctr"/>
        <c:lblOffset val="100"/>
        <c:noMultiLvlLbl val="0"/>
      </c:catAx>
      <c:valAx>
        <c:axId val="718941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1757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U</a:t>
            </a:r>
            <a:r>
              <a:rPr lang="en-US"/>
              <a:t>dio boj</a:t>
            </a:r>
            <a:r>
              <a:rPr lang="hr-HR"/>
              <a:t>a</a:t>
            </a:r>
            <a:r>
              <a:rPr lang="hr-HR" baseline="0"/>
              <a:t> vesti kod učenica</a:t>
            </a:r>
            <a:endParaRPr lang="en-US"/>
          </a:p>
        </c:rich>
      </c:tx>
      <c:layout>
        <c:manualLayout>
          <c:xMode val="edge"/>
          <c:yMode val="edge"/>
          <c:x val="0.18990800865800872"/>
          <c:y val="3.240740740740741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List1!$A$3</c:f>
              <c:strCache>
                <c:ptCount val="1"/>
                <c:pt idx="0">
                  <c:v>udio boje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List1!$B$1:$J$1</c:f>
              <c:strCache>
                <c:ptCount val="7"/>
                <c:pt idx="0">
                  <c:v>ljubičasta</c:v>
                </c:pt>
                <c:pt idx="1">
                  <c:v>plava</c:v>
                </c:pt>
                <c:pt idx="2">
                  <c:v>bijela</c:v>
                </c:pt>
                <c:pt idx="3">
                  <c:v>siva</c:v>
                </c:pt>
                <c:pt idx="4">
                  <c:v>crna</c:v>
                </c:pt>
                <c:pt idx="5">
                  <c:v>bordo</c:v>
                </c:pt>
                <c:pt idx="6">
                  <c:v>roza</c:v>
                </c:pt>
              </c:strCache>
            </c:strRef>
          </c:cat>
          <c:val>
            <c:numRef>
              <c:f>List1!$B$3:$J$3</c:f>
              <c:numCache>
                <c:formatCode>0%</c:formatCode>
                <c:ptCount val="9"/>
                <c:pt idx="0">
                  <c:v>7.1428571428571425E-2</c:v>
                </c:pt>
                <c:pt idx="1">
                  <c:v>7.1428571428571425E-2</c:v>
                </c:pt>
                <c:pt idx="2">
                  <c:v>0.21428571428571427</c:v>
                </c:pt>
                <c:pt idx="3">
                  <c:v>0.32142857142857145</c:v>
                </c:pt>
                <c:pt idx="4">
                  <c:v>7.1428571428571425E-2</c:v>
                </c:pt>
                <c:pt idx="5">
                  <c:v>7.1428571428571425E-2</c:v>
                </c:pt>
                <c:pt idx="6">
                  <c:v>0.17857142857142858</c:v>
                </c:pt>
              </c:numCache>
            </c:numRef>
          </c:val>
        </c:ser>
        <c:ser>
          <c:idx val="1"/>
          <c:order val="1"/>
          <c:tx>
            <c:strRef>
              <c:f>List1!$A$16</c:f>
              <c:strCache>
                <c:ptCount val="1"/>
                <c:pt idx="0">
                  <c:v>boja papuča</c:v>
                </c:pt>
              </c:strCache>
            </c:strRef>
          </c:tx>
          <c:cat>
            <c:strRef>
              <c:f>List1!$B$1:$J$1</c:f>
              <c:strCache>
                <c:ptCount val="7"/>
                <c:pt idx="0">
                  <c:v>ljubičasta</c:v>
                </c:pt>
                <c:pt idx="1">
                  <c:v>plava</c:v>
                </c:pt>
                <c:pt idx="2">
                  <c:v>bijela</c:v>
                </c:pt>
                <c:pt idx="3">
                  <c:v>siva</c:v>
                </c:pt>
                <c:pt idx="4">
                  <c:v>crna</c:v>
                </c:pt>
                <c:pt idx="5">
                  <c:v>bordo</c:v>
                </c:pt>
                <c:pt idx="6">
                  <c:v>roza</c:v>
                </c:pt>
              </c:strCache>
            </c:strRef>
          </c:cat>
          <c:val>
            <c:numRef>
              <c:f>List1!$B$16:$J$16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List1!$A$17</c:f>
              <c:strCache>
                <c:ptCount val="1"/>
                <c:pt idx="0">
                  <c:v>broj učenica</c:v>
                </c:pt>
              </c:strCache>
            </c:strRef>
          </c:tx>
          <c:cat>
            <c:strRef>
              <c:f>List1!$B$1:$J$1</c:f>
              <c:strCache>
                <c:ptCount val="7"/>
                <c:pt idx="0">
                  <c:v>ljubičasta</c:v>
                </c:pt>
                <c:pt idx="1">
                  <c:v>plava</c:v>
                </c:pt>
                <c:pt idx="2">
                  <c:v>bijela</c:v>
                </c:pt>
                <c:pt idx="3">
                  <c:v>siva</c:v>
                </c:pt>
                <c:pt idx="4">
                  <c:v>crna</c:v>
                </c:pt>
                <c:pt idx="5">
                  <c:v>bordo</c:v>
                </c:pt>
                <c:pt idx="6">
                  <c:v>roza</c:v>
                </c:pt>
              </c:strCache>
            </c:strRef>
          </c:cat>
          <c:val>
            <c:numRef>
              <c:f>List1!$B$17:$J$17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5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U</a:t>
            </a:r>
            <a:r>
              <a:rPr lang="en-US"/>
              <a:t>dio boje</a:t>
            </a:r>
            <a:r>
              <a:rPr lang="hr-HR"/>
              <a:t> - četvrtak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List3!$A$14</c:f>
              <c:strCache>
                <c:ptCount val="1"/>
                <c:pt idx="0">
                  <c:v>udio boje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List3!$B$13:$C$13</c:f>
              <c:strCache>
                <c:ptCount val="2"/>
                <c:pt idx="0">
                  <c:v>roza - svinjetina</c:v>
                </c:pt>
                <c:pt idx="1">
                  <c:v>smeđa - kiselo zelje</c:v>
                </c:pt>
              </c:strCache>
            </c:strRef>
          </c:cat>
          <c:val>
            <c:numRef>
              <c:f>List3!$B$14:$C$14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942144"/>
        <c:axId val="71943680"/>
      </c:barChart>
      <c:catAx>
        <c:axId val="71942144"/>
        <c:scaling>
          <c:orientation val="minMax"/>
        </c:scaling>
        <c:delete val="0"/>
        <c:axPos val="b"/>
        <c:majorTickMark val="out"/>
        <c:minorTickMark val="none"/>
        <c:tickLblPos val="nextTo"/>
        <c:crossAx val="71943680"/>
        <c:crosses val="autoZero"/>
        <c:auto val="1"/>
        <c:lblAlgn val="ctr"/>
        <c:lblOffset val="100"/>
        <c:noMultiLvlLbl val="0"/>
      </c:catAx>
      <c:valAx>
        <c:axId val="719436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1942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Udio boje - petak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List3!$A$18</c:f>
              <c:strCache>
                <c:ptCount val="1"/>
                <c:pt idx="0">
                  <c:v>udio boje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List3!$B$17:$C$17</c:f>
              <c:strCache>
                <c:ptCount val="2"/>
                <c:pt idx="0">
                  <c:v>roza - kakao</c:v>
                </c:pt>
                <c:pt idx="1">
                  <c:v>smeđa - kroasana</c:v>
                </c:pt>
              </c:strCache>
            </c:strRef>
          </c:cat>
          <c:val>
            <c:numRef>
              <c:f>List3!$B$18:$C$18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970176"/>
        <c:axId val="71988352"/>
      </c:barChart>
      <c:catAx>
        <c:axId val="71970176"/>
        <c:scaling>
          <c:orientation val="minMax"/>
        </c:scaling>
        <c:delete val="0"/>
        <c:axPos val="b"/>
        <c:majorTickMark val="out"/>
        <c:minorTickMark val="none"/>
        <c:tickLblPos val="nextTo"/>
        <c:crossAx val="71988352"/>
        <c:crosses val="autoZero"/>
        <c:auto val="1"/>
        <c:lblAlgn val="ctr"/>
        <c:lblOffset val="100"/>
        <c:noMultiLvlLbl val="0"/>
      </c:catAx>
      <c:valAx>
        <c:axId val="719883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1970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Udio boje - ponedjeljak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715648"/>
        <c:axId val="90717184"/>
      </c:barChart>
      <c:catAx>
        <c:axId val="90715648"/>
        <c:scaling>
          <c:orientation val="minMax"/>
        </c:scaling>
        <c:delete val="0"/>
        <c:axPos val="b"/>
        <c:majorTickMark val="out"/>
        <c:minorTickMark val="none"/>
        <c:tickLblPos val="nextTo"/>
        <c:crossAx val="90717184"/>
        <c:crosses val="autoZero"/>
        <c:auto val="1"/>
        <c:lblAlgn val="ctr"/>
        <c:lblOffset val="100"/>
        <c:noMultiLvlLbl val="0"/>
      </c:catAx>
      <c:valAx>
        <c:axId val="907171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07156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'[Knjiga1 (1).xlsx]List4'!$A$2</c:f>
              <c:strCache>
                <c:ptCount val="1"/>
                <c:pt idx="0">
                  <c:v>udio boje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'[Knjiga1 (1).xlsx]List4'!$B$1:$E$1</c:f>
              <c:strCache>
                <c:ptCount val="4"/>
                <c:pt idx="0">
                  <c:v>roza - šunka u ovitku</c:v>
                </c:pt>
                <c:pt idx="1">
                  <c:v>bijela - tijesto</c:v>
                </c:pt>
                <c:pt idx="2">
                  <c:v>žuta - sir</c:v>
                </c:pt>
                <c:pt idx="3">
                  <c:v>narančasta - sok oa naranče</c:v>
                </c:pt>
              </c:strCache>
            </c:strRef>
          </c:cat>
          <c:val>
            <c:numRef>
              <c:f>'[Knjiga1 (1).xlsx]List4'!$B$2:$E$2</c:f>
              <c:numCache>
                <c:formatCode>0%</c:formatCode>
                <c:ptCount val="4"/>
                <c:pt idx="0">
                  <c:v>0.15</c:v>
                </c:pt>
                <c:pt idx="1">
                  <c:v>0.5</c:v>
                </c:pt>
                <c:pt idx="2">
                  <c:v>0.2</c:v>
                </c:pt>
                <c:pt idx="3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'[Knjiga1 (1).xlsx]List4'!$A$3</c:f>
              <c:strCache>
                <c:ptCount val="1"/>
                <c:pt idx="0">
                  <c:v>udio boje</c:v>
                </c:pt>
              </c:strCache>
            </c:strRef>
          </c:tx>
          <c:invertIfNegative val="0"/>
          <c:cat>
            <c:strRef>
              <c:f>'[Knjiga1 (1).xlsx]List4'!$B$1:$E$1</c:f>
              <c:strCache>
                <c:ptCount val="4"/>
                <c:pt idx="0">
                  <c:v>roza - šunka u ovitku</c:v>
                </c:pt>
                <c:pt idx="1">
                  <c:v>bijela - tijesto</c:v>
                </c:pt>
                <c:pt idx="2">
                  <c:v>žuta - sir</c:v>
                </c:pt>
                <c:pt idx="3">
                  <c:v>narančasta - sok oa naranče</c:v>
                </c:pt>
              </c:strCache>
            </c:strRef>
          </c:cat>
          <c:val>
            <c:numRef>
              <c:f>'[Knjiga1 (1).xlsx]List4'!$B$3:$E$3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734976"/>
        <c:axId val="90736512"/>
      </c:barChart>
      <c:catAx>
        <c:axId val="90734976"/>
        <c:scaling>
          <c:orientation val="minMax"/>
        </c:scaling>
        <c:delete val="0"/>
        <c:axPos val="b"/>
        <c:majorTickMark val="out"/>
        <c:minorTickMark val="none"/>
        <c:tickLblPos val="nextTo"/>
        <c:crossAx val="90736512"/>
        <c:crosses val="autoZero"/>
        <c:auto val="1"/>
        <c:lblAlgn val="ctr"/>
        <c:lblOffset val="100"/>
        <c:noMultiLvlLbl val="0"/>
      </c:catAx>
      <c:valAx>
        <c:axId val="907365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0734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U</a:t>
            </a:r>
            <a:r>
              <a:rPr lang="en-US"/>
              <a:t>dio boje</a:t>
            </a:r>
            <a:r>
              <a:rPr lang="hr-HR"/>
              <a:t> - utorak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List4!$A$6</c:f>
              <c:strCache>
                <c:ptCount val="1"/>
                <c:pt idx="0">
                  <c:v>udio boje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List4!$B$5:$D$5</c:f>
              <c:strCache>
                <c:ptCount val="3"/>
                <c:pt idx="0">
                  <c:v>smeđa - korica</c:v>
                </c:pt>
                <c:pt idx="1">
                  <c:v>žuta - tijesto</c:v>
                </c:pt>
                <c:pt idx="2">
                  <c:v>crvena -čaj</c:v>
                </c:pt>
              </c:strCache>
            </c:strRef>
          </c:cat>
          <c:val>
            <c:numRef>
              <c:f>List4!$B$6:$D$6</c:f>
              <c:numCache>
                <c:formatCode>0%</c:formatCode>
                <c:ptCount val="3"/>
                <c:pt idx="0">
                  <c:v>0.1</c:v>
                </c:pt>
                <c:pt idx="1">
                  <c:v>0.6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758144"/>
        <c:axId val="76747520"/>
      </c:barChart>
      <c:catAx>
        <c:axId val="90758144"/>
        <c:scaling>
          <c:orientation val="minMax"/>
        </c:scaling>
        <c:delete val="0"/>
        <c:axPos val="b"/>
        <c:majorTickMark val="out"/>
        <c:minorTickMark val="none"/>
        <c:tickLblPos val="nextTo"/>
        <c:crossAx val="76747520"/>
        <c:crosses val="autoZero"/>
        <c:auto val="1"/>
        <c:lblAlgn val="ctr"/>
        <c:lblOffset val="100"/>
        <c:noMultiLvlLbl val="0"/>
      </c:catAx>
      <c:valAx>
        <c:axId val="767475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0758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 dirty="0"/>
              <a:t>Udio boje </a:t>
            </a:r>
            <a:r>
              <a:rPr lang="hr-HR"/>
              <a:t>- </a:t>
            </a:r>
            <a:r>
              <a:rPr lang="hr-HR" smtClean="0"/>
              <a:t>srijeda</a:t>
            </a:r>
            <a:endParaRPr lang="hr-HR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List4!$A$18</c:f>
              <c:strCache>
                <c:ptCount val="1"/>
                <c:pt idx="0">
                  <c:v>udio boje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List4!$B$17:$D$17</c:f>
              <c:strCache>
                <c:ptCount val="3"/>
                <c:pt idx="0">
                  <c:v>roza - svinjetina</c:v>
                </c:pt>
                <c:pt idx="1">
                  <c:v>smeđa - grah</c:v>
                </c:pt>
                <c:pt idx="2">
                  <c:v>bijela - kaša</c:v>
                </c:pt>
              </c:strCache>
            </c:strRef>
          </c:cat>
          <c:val>
            <c:numRef>
              <c:f>List4!$B$18:$D$18</c:f>
              <c:numCache>
                <c:formatCode>0%</c:formatCode>
                <c:ptCount val="3"/>
                <c:pt idx="0">
                  <c:v>0.25</c:v>
                </c:pt>
                <c:pt idx="1">
                  <c:v>0.25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794496"/>
        <c:axId val="76796288"/>
      </c:barChart>
      <c:catAx>
        <c:axId val="76794496"/>
        <c:scaling>
          <c:orientation val="minMax"/>
        </c:scaling>
        <c:delete val="0"/>
        <c:axPos val="b"/>
        <c:majorTickMark val="out"/>
        <c:minorTickMark val="none"/>
        <c:tickLblPos val="nextTo"/>
        <c:crossAx val="76796288"/>
        <c:crosses val="autoZero"/>
        <c:auto val="1"/>
        <c:lblAlgn val="ctr"/>
        <c:lblOffset val="100"/>
        <c:noMultiLvlLbl val="0"/>
      </c:catAx>
      <c:valAx>
        <c:axId val="767962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6794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U</a:t>
            </a:r>
            <a:r>
              <a:rPr lang="en-US"/>
              <a:t>dio boje</a:t>
            </a:r>
            <a:r>
              <a:rPr lang="hr-HR"/>
              <a:t> - četvrtak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List4!$A$14</c:f>
              <c:strCache>
                <c:ptCount val="1"/>
                <c:pt idx="0">
                  <c:v>udio boje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List4!$B$13:$C$13</c:f>
              <c:strCache>
                <c:ptCount val="2"/>
                <c:pt idx="0">
                  <c:v>smeđa - pahuljice</c:v>
                </c:pt>
                <c:pt idx="1">
                  <c:v>bijela - mlijeko</c:v>
                </c:pt>
              </c:strCache>
            </c:strRef>
          </c:cat>
          <c:val>
            <c:numRef>
              <c:f>List4!$B$14:$C$14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830592"/>
        <c:axId val="76832128"/>
      </c:barChart>
      <c:catAx>
        <c:axId val="76830592"/>
        <c:scaling>
          <c:orientation val="minMax"/>
        </c:scaling>
        <c:delete val="0"/>
        <c:axPos val="b"/>
        <c:majorTickMark val="out"/>
        <c:minorTickMark val="none"/>
        <c:tickLblPos val="nextTo"/>
        <c:crossAx val="76832128"/>
        <c:crosses val="autoZero"/>
        <c:auto val="1"/>
        <c:lblAlgn val="ctr"/>
        <c:lblOffset val="100"/>
        <c:noMultiLvlLbl val="0"/>
      </c:catAx>
      <c:valAx>
        <c:axId val="768321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6830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 dirty="0"/>
              <a:t>U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hr-HR" dirty="0"/>
              <a:t> - </a:t>
            </a:r>
            <a:r>
              <a:rPr lang="hr-HR" dirty="0" smtClean="0"/>
              <a:t>petak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List4!$A$10</c:f>
              <c:strCache>
                <c:ptCount val="1"/>
                <c:pt idx="0">
                  <c:v>udio boje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List4!$B$9:$D$9</c:f>
              <c:strCache>
                <c:ptCount val="3"/>
                <c:pt idx="0">
                  <c:v>zelena - špinat</c:v>
                </c:pt>
                <c:pt idx="1">
                  <c:v>smeđa - korica</c:v>
                </c:pt>
                <c:pt idx="2">
                  <c:v>bijela - riblji filet</c:v>
                </c:pt>
              </c:strCache>
            </c:strRef>
          </c:cat>
          <c:val>
            <c:numRef>
              <c:f>List4!$B$10:$D$10</c:f>
              <c:numCache>
                <c:formatCode>0%</c:formatCode>
                <c:ptCount val="3"/>
                <c:pt idx="0">
                  <c:v>0.55000000000000004</c:v>
                </c:pt>
                <c:pt idx="1">
                  <c:v>0.1</c:v>
                </c:pt>
                <c:pt idx="2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948608"/>
        <c:axId val="76950144"/>
      </c:barChart>
      <c:catAx>
        <c:axId val="76948608"/>
        <c:scaling>
          <c:orientation val="minMax"/>
        </c:scaling>
        <c:delete val="0"/>
        <c:axPos val="b"/>
        <c:majorTickMark val="out"/>
        <c:minorTickMark val="none"/>
        <c:tickLblPos val="nextTo"/>
        <c:crossAx val="76950144"/>
        <c:crosses val="autoZero"/>
        <c:auto val="1"/>
        <c:lblAlgn val="ctr"/>
        <c:lblOffset val="100"/>
        <c:noMultiLvlLbl val="0"/>
      </c:catAx>
      <c:valAx>
        <c:axId val="769501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6948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Zastupljenost</a:t>
            </a:r>
            <a:r>
              <a:rPr lang="en-US"/>
              <a:t> boje</a:t>
            </a:r>
            <a:r>
              <a:rPr lang="hr-HR"/>
              <a:t> u dvotjednom meniu naših školskih obroka 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List3!$A$26</c:f>
              <c:strCache>
                <c:ptCount val="1"/>
                <c:pt idx="0">
                  <c:v>udio boje</c:v>
                </c:pt>
              </c:strCache>
            </c:strRef>
          </c:tx>
          <c:invertIfNegative val="0"/>
          <c:cat>
            <c:strRef>
              <c:f>List3!$B$25:$H$25</c:f>
              <c:strCache>
                <c:ptCount val="7"/>
                <c:pt idx="0">
                  <c:v>roza </c:v>
                </c:pt>
                <c:pt idx="1">
                  <c:v>bijela </c:v>
                </c:pt>
                <c:pt idx="2">
                  <c:v>žuta </c:v>
                </c:pt>
                <c:pt idx="3">
                  <c:v>smeđa</c:v>
                </c:pt>
                <c:pt idx="4">
                  <c:v>zelena </c:v>
                </c:pt>
                <c:pt idx="5">
                  <c:v>crvena</c:v>
                </c:pt>
                <c:pt idx="6">
                  <c:v>narančasta</c:v>
                </c:pt>
              </c:strCache>
            </c:strRef>
          </c:cat>
          <c:val>
            <c:numRef>
              <c:f>List3!$B$26:$H$26</c:f>
              <c:numCache>
                <c:formatCode>0%</c:formatCode>
                <c:ptCount val="7"/>
                <c:pt idx="0">
                  <c:v>1.25</c:v>
                </c:pt>
                <c:pt idx="1">
                  <c:v>2.7</c:v>
                </c:pt>
                <c:pt idx="2">
                  <c:v>1.1000000000000001</c:v>
                </c:pt>
                <c:pt idx="3">
                  <c:v>2.85</c:v>
                </c:pt>
                <c:pt idx="4">
                  <c:v>0.55000000000000004</c:v>
                </c:pt>
                <c:pt idx="5">
                  <c:v>0.25</c:v>
                </c:pt>
                <c:pt idx="6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998144"/>
        <c:axId val="76999680"/>
      </c:barChart>
      <c:catAx>
        <c:axId val="76998144"/>
        <c:scaling>
          <c:orientation val="minMax"/>
        </c:scaling>
        <c:delete val="0"/>
        <c:axPos val="b"/>
        <c:majorTickMark val="out"/>
        <c:minorTickMark val="none"/>
        <c:tickLblPos val="nextTo"/>
        <c:crossAx val="76999680"/>
        <c:crosses val="autoZero"/>
        <c:auto val="1"/>
        <c:lblAlgn val="ctr"/>
        <c:lblOffset val="100"/>
        <c:noMultiLvlLbl val="0"/>
      </c:catAx>
      <c:valAx>
        <c:axId val="769996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6998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Boja veste kod učenika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List2!$A$2</c:f>
              <c:strCache>
                <c:ptCount val="1"/>
                <c:pt idx="0">
                  <c:v>broj učenika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List2!$B$1:$H$1</c:f>
              <c:strCache>
                <c:ptCount val="7"/>
                <c:pt idx="0">
                  <c:v>crvena</c:v>
                </c:pt>
                <c:pt idx="1">
                  <c:v>plava</c:v>
                </c:pt>
                <c:pt idx="2">
                  <c:v>bijela</c:v>
                </c:pt>
                <c:pt idx="3">
                  <c:v>siva</c:v>
                </c:pt>
                <c:pt idx="4">
                  <c:v>crna</c:v>
                </c:pt>
                <c:pt idx="5">
                  <c:v>zelena</c:v>
                </c:pt>
                <c:pt idx="6">
                  <c:v>narančasta</c:v>
                </c:pt>
              </c:strCache>
            </c:strRef>
          </c:cat>
          <c:val>
            <c:numRef>
              <c:f>List2!$B$2:$H$2</c:f>
              <c:numCache>
                <c:formatCode>General</c:formatCode>
                <c:ptCount val="7"/>
                <c:pt idx="0">
                  <c:v>2</c:v>
                </c:pt>
                <c:pt idx="1">
                  <c:v>7</c:v>
                </c:pt>
                <c:pt idx="2">
                  <c:v>2</c:v>
                </c:pt>
                <c:pt idx="3">
                  <c:v>7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506688"/>
        <c:axId val="65520768"/>
      </c:barChart>
      <c:catAx>
        <c:axId val="65506688"/>
        <c:scaling>
          <c:orientation val="minMax"/>
        </c:scaling>
        <c:delete val="0"/>
        <c:axPos val="b"/>
        <c:majorTickMark val="out"/>
        <c:minorTickMark val="none"/>
        <c:tickLblPos val="nextTo"/>
        <c:crossAx val="65520768"/>
        <c:crosses val="autoZero"/>
        <c:auto val="1"/>
        <c:lblAlgn val="ctr"/>
        <c:lblOffset val="100"/>
        <c:noMultiLvlLbl val="0"/>
      </c:catAx>
      <c:valAx>
        <c:axId val="65520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506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U</a:t>
            </a:r>
            <a:r>
              <a:rPr lang="en-US"/>
              <a:t>dio boj</a:t>
            </a:r>
            <a:r>
              <a:rPr lang="hr-HR"/>
              <a:t>a</a:t>
            </a:r>
            <a:r>
              <a:rPr lang="hr-HR" baseline="0"/>
              <a:t> vesti kod učenika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List2!$A$3</c:f>
              <c:strCache>
                <c:ptCount val="1"/>
                <c:pt idx="0">
                  <c:v>udio boje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List2!$B$1:$H$1</c:f>
              <c:strCache>
                <c:ptCount val="7"/>
                <c:pt idx="0">
                  <c:v>crvena</c:v>
                </c:pt>
                <c:pt idx="1">
                  <c:v>plava</c:v>
                </c:pt>
                <c:pt idx="2">
                  <c:v>bijela</c:v>
                </c:pt>
                <c:pt idx="3">
                  <c:v>siva</c:v>
                </c:pt>
                <c:pt idx="4">
                  <c:v>crna</c:v>
                </c:pt>
                <c:pt idx="5">
                  <c:v>zelena</c:v>
                </c:pt>
                <c:pt idx="6">
                  <c:v>narančasta</c:v>
                </c:pt>
              </c:strCache>
            </c:strRef>
          </c:cat>
          <c:val>
            <c:numRef>
              <c:f>List2!$B$3:$H$3</c:f>
              <c:numCache>
                <c:formatCode>0%</c:formatCode>
                <c:ptCount val="7"/>
                <c:pt idx="0">
                  <c:v>7.1428571428571425E-2</c:v>
                </c:pt>
                <c:pt idx="1">
                  <c:v>0.25</c:v>
                </c:pt>
                <c:pt idx="2">
                  <c:v>7.1428571428571425E-2</c:v>
                </c:pt>
                <c:pt idx="3">
                  <c:v>0.25</c:v>
                </c:pt>
                <c:pt idx="4">
                  <c:v>0.14285714285714285</c:v>
                </c:pt>
                <c:pt idx="5">
                  <c:v>0.14285714285714285</c:v>
                </c:pt>
                <c:pt idx="6">
                  <c:v>7.1428571428571425E-2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Boja</a:t>
            </a:r>
            <a:r>
              <a:rPr lang="hr-HR" baseline="0"/>
              <a:t> hlača kod učenica</a:t>
            </a:r>
            <a:endParaRPr lang="hr-HR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List1!$A$9</c:f>
              <c:strCache>
                <c:ptCount val="1"/>
                <c:pt idx="0">
                  <c:v>broj učenica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List1!$B$8:$F$8</c:f>
              <c:strCache>
                <c:ptCount val="5"/>
                <c:pt idx="0">
                  <c:v>plava</c:v>
                </c:pt>
                <c:pt idx="1">
                  <c:v>bijela</c:v>
                </c:pt>
                <c:pt idx="2">
                  <c:v>siva</c:v>
                </c:pt>
                <c:pt idx="3">
                  <c:v>crna</c:v>
                </c:pt>
                <c:pt idx="4">
                  <c:v>bordo</c:v>
                </c:pt>
              </c:strCache>
            </c:strRef>
          </c:cat>
          <c:val>
            <c:numRef>
              <c:f>List1!$B$9:$F$9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7</c:v>
                </c:pt>
                <c:pt idx="3">
                  <c:v>14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250432"/>
        <c:axId val="67256320"/>
      </c:barChart>
      <c:catAx>
        <c:axId val="67250432"/>
        <c:scaling>
          <c:orientation val="minMax"/>
        </c:scaling>
        <c:delete val="0"/>
        <c:axPos val="b"/>
        <c:majorTickMark val="out"/>
        <c:minorTickMark val="none"/>
        <c:tickLblPos val="nextTo"/>
        <c:crossAx val="67256320"/>
        <c:crosses val="autoZero"/>
        <c:auto val="1"/>
        <c:lblAlgn val="ctr"/>
        <c:lblOffset val="100"/>
        <c:noMultiLvlLbl val="0"/>
      </c:catAx>
      <c:valAx>
        <c:axId val="67256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250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U</a:t>
            </a:r>
            <a:r>
              <a:rPr lang="en-US"/>
              <a:t>dio boj</a:t>
            </a:r>
            <a:r>
              <a:rPr lang="hr-HR"/>
              <a:t>a</a:t>
            </a:r>
            <a:r>
              <a:rPr lang="hr-HR" baseline="0"/>
              <a:t> hlača kod učenica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List1!$A$10</c:f>
              <c:strCache>
                <c:ptCount val="1"/>
                <c:pt idx="0">
                  <c:v>udio boje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List1!$B$8:$F$8</c:f>
              <c:strCache>
                <c:ptCount val="5"/>
                <c:pt idx="0">
                  <c:v>plava</c:v>
                </c:pt>
                <c:pt idx="1">
                  <c:v>bijela</c:v>
                </c:pt>
                <c:pt idx="2">
                  <c:v>siva</c:v>
                </c:pt>
                <c:pt idx="3">
                  <c:v>crna</c:v>
                </c:pt>
                <c:pt idx="4">
                  <c:v>bordo</c:v>
                </c:pt>
              </c:strCache>
            </c:strRef>
          </c:cat>
          <c:val>
            <c:numRef>
              <c:f>List1!$B$10:$F$10</c:f>
              <c:numCache>
                <c:formatCode>0%</c:formatCode>
                <c:ptCount val="5"/>
                <c:pt idx="0">
                  <c:v>0.17857142857142858</c:v>
                </c:pt>
                <c:pt idx="1">
                  <c:v>3.5714285714285712E-2</c:v>
                </c:pt>
                <c:pt idx="2">
                  <c:v>0.25</c:v>
                </c:pt>
                <c:pt idx="3">
                  <c:v>0.5</c:v>
                </c:pt>
                <c:pt idx="4">
                  <c:v>3.5714285714285712E-2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Boja hla</a:t>
            </a:r>
            <a:r>
              <a:rPr lang="hr-HR"/>
              <a:t>ča kod učenika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List2!$A$8</c:f>
              <c:strCache>
                <c:ptCount val="1"/>
                <c:pt idx="0">
                  <c:v>broj učenika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List2!$B$7:$E$7</c:f>
              <c:strCache>
                <c:ptCount val="4"/>
                <c:pt idx="0">
                  <c:v>plava</c:v>
                </c:pt>
                <c:pt idx="1">
                  <c:v>zelena</c:v>
                </c:pt>
                <c:pt idx="2">
                  <c:v>siva</c:v>
                </c:pt>
                <c:pt idx="3">
                  <c:v>crna</c:v>
                </c:pt>
              </c:strCache>
            </c:strRef>
          </c:cat>
          <c:val>
            <c:numRef>
              <c:f>List2!$B$8:$E$8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09568"/>
        <c:axId val="67311104"/>
      </c:barChart>
      <c:catAx>
        <c:axId val="67309568"/>
        <c:scaling>
          <c:orientation val="minMax"/>
        </c:scaling>
        <c:delete val="0"/>
        <c:axPos val="b"/>
        <c:majorTickMark val="out"/>
        <c:minorTickMark val="none"/>
        <c:tickLblPos val="nextTo"/>
        <c:crossAx val="67311104"/>
        <c:crosses val="autoZero"/>
        <c:auto val="1"/>
        <c:lblAlgn val="ctr"/>
        <c:lblOffset val="100"/>
        <c:noMultiLvlLbl val="0"/>
      </c:catAx>
      <c:valAx>
        <c:axId val="67311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309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Udio boja</a:t>
            </a:r>
            <a:r>
              <a:rPr lang="hr-HR" baseline="0"/>
              <a:t> hlača kod učenika</a:t>
            </a:r>
            <a:endParaRPr lang="hr-HR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List2!$A$9</c:f>
              <c:strCache>
                <c:ptCount val="1"/>
                <c:pt idx="0">
                  <c:v>udio boje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List2!$B$7:$E$7</c:f>
              <c:strCache>
                <c:ptCount val="4"/>
                <c:pt idx="0">
                  <c:v>plava</c:v>
                </c:pt>
                <c:pt idx="1">
                  <c:v>zelena</c:v>
                </c:pt>
                <c:pt idx="2">
                  <c:v>siva</c:v>
                </c:pt>
                <c:pt idx="3">
                  <c:v>crna</c:v>
                </c:pt>
              </c:strCache>
            </c:strRef>
          </c:cat>
          <c:val>
            <c:numRef>
              <c:f>List2!$B$9:$E$9</c:f>
              <c:numCache>
                <c:formatCode>0%</c:formatCode>
                <c:ptCount val="4"/>
                <c:pt idx="0">
                  <c:v>0.25</c:v>
                </c:pt>
                <c:pt idx="1">
                  <c:v>7.1428571428571425E-2</c:v>
                </c:pt>
                <c:pt idx="2">
                  <c:v>0.2857142857142857</c:v>
                </c:pt>
                <c:pt idx="3">
                  <c:v>0.35714285714285715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Boja papuča kod učenica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List1!$A$17</c:f>
              <c:strCache>
                <c:ptCount val="1"/>
                <c:pt idx="0">
                  <c:v>broj učenica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List1!$B$16:$J$16</c:f>
              <c:strCache>
                <c:ptCount val="9"/>
                <c:pt idx="0">
                  <c:v>crvena</c:v>
                </c:pt>
                <c:pt idx="1">
                  <c:v>plava</c:v>
                </c:pt>
                <c:pt idx="2">
                  <c:v>bijela</c:v>
                </c:pt>
                <c:pt idx="3">
                  <c:v>siva</c:v>
                </c:pt>
                <c:pt idx="4">
                  <c:v>crna</c:v>
                </c:pt>
                <c:pt idx="5">
                  <c:v>roza</c:v>
                </c:pt>
                <c:pt idx="6">
                  <c:v>ljubičasta</c:v>
                </c:pt>
                <c:pt idx="7">
                  <c:v>zlatna</c:v>
                </c:pt>
                <c:pt idx="8">
                  <c:v>zelena</c:v>
                </c:pt>
              </c:strCache>
            </c:strRef>
          </c:cat>
          <c:val>
            <c:numRef>
              <c:f>List1!$B$17:$J$17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5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272704"/>
        <c:axId val="69274240"/>
      </c:barChart>
      <c:catAx>
        <c:axId val="69272704"/>
        <c:scaling>
          <c:orientation val="minMax"/>
        </c:scaling>
        <c:delete val="0"/>
        <c:axPos val="b"/>
        <c:majorTickMark val="out"/>
        <c:minorTickMark val="none"/>
        <c:tickLblPos val="nextTo"/>
        <c:crossAx val="69274240"/>
        <c:crosses val="autoZero"/>
        <c:auto val="1"/>
        <c:lblAlgn val="ctr"/>
        <c:lblOffset val="100"/>
        <c:noMultiLvlLbl val="0"/>
      </c:catAx>
      <c:valAx>
        <c:axId val="69274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272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8E813-A7D7-43EB-BABA-2507ACAF5F53}" type="datetimeFigureOut">
              <a:rPr lang="sr-Latn-CS" smtClean="0"/>
              <a:pPr/>
              <a:t>11.4.2019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319AB-BF06-49E0-B31B-C11E706CC0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755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Iz prikupljenih podataka uočavamo da se djevojčice najviše vole obući u plave veste, a najmanje vole bijelu boju na svojim vestama. Srednje zastupljena boja na vestama djevojčica naše škole je crvena.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319AB-BF06-49E0-B31B-C11E706CC011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Iz prikupljenih podataka uočavamo da se dječaci najviše vole obući u plave veste, a najmanje vole bijelu boju na svojim vestama. Srednje zastupljena boja na vestama dječaka naše škole je crvena.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319AB-BF06-49E0-B31B-C11E706CC011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Objasniti koja je najviše a koje najmanje kroz svaki</a:t>
            </a:r>
            <a:r>
              <a:rPr lang="hr-HR" baseline="0" dirty="0" smtClean="0"/>
              <a:t> dan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319AB-BF06-49E0-B31B-C11E706CC011}" type="slidenum">
              <a:rPr lang="hr-HR" smtClean="0"/>
              <a:pPr/>
              <a:t>28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Objasniti koja je najviše a koje najmanje kroz svaki</a:t>
            </a:r>
            <a:r>
              <a:rPr lang="hr-HR" baseline="0" dirty="0" smtClean="0"/>
              <a:t> dan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319AB-BF06-49E0-B31B-C11E706CC011}" type="slidenum">
              <a:rPr lang="hr-HR" smtClean="0"/>
              <a:pPr/>
              <a:t>35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5349-C27C-4043-B919-08E96EDB725D}" type="datetimeFigureOut">
              <a:rPr lang="sr-Latn-CS" smtClean="0"/>
              <a:pPr/>
              <a:t>11.4.2019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89C2DC-4725-4442-91B1-4EA326AAAAE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5349-C27C-4043-B919-08E96EDB725D}" type="datetimeFigureOut">
              <a:rPr lang="sr-Latn-CS" smtClean="0"/>
              <a:pPr/>
              <a:t>11.4.2019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C2DC-4725-4442-91B1-4EA326AAAAE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5349-C27C-4043-B919-08E96EDB725D}" type="datetimeFigureOut">
              <a:rPr lang="sr-Latn-CS" smtClean="0"/>
              <a:pPr/>
              <a:t>11.4.2019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C2DC-4725-4442-91B1-4EA326AAAAE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5349-C27C-4043-B919-08E96EDB725D}" type="datetimeFigureOut">
              <a:rPr lang="sr-Latn-CS" smtClean="0"/>
              <a:pPr/>
              <a:t>11.4.2019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89C2DC-4725-4442-91B1-4EA326AAAAE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5349-C27C-4043-B919-08E96EDB725D}" type="datetimeFigureOut">
              <a:rPr lang="sr-Latn-CS" smtClean="0"/>
              <a:pPr/>
              <a:t>11.4.2019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C2DC-4725-4442-91B1-4EA326AAAA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5349-C27C-4043-B919-08E96EDB725D}" type="datetimeFigureOut">
              <a:rPr lang="sr-Latn-CS" smtClean="0"/>
              <a:pPr/>
              <a:t>11.4.2019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C2DC-4725-4442-91B1-4EA326AAAAE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5349-C27C-4043-B919-08E96EDB725D}" type="datetimeFigureOut">
              <a:rPr lang="sr-Latn-CS" smtClean="0"/>
              <a:pPr/>
              <a:t>11.4.2019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789C2DC-4725-4442-91B1-4EA326AAAA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5349-C27C-4043-B919-08E96EDB725D}" type="datetimeFigureOut">
              <a:rPr lang="sr-Latn-CS" smtClean="0"/>
              <a:pPr/>
              <a:t>11.4.2019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C2DC-4725-4442-91B1-4EA326AAAAE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5349-C27C-4043-B919-08E96EDB725D}" type="datetimeFigureOut">
              <a:rPr lang="sr-Latn-CS" smtClean="0"/>
              <a:pPr/>
              <a:t>11.4.2019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C2DC-4725-4442-91B1-4EA326AAAAE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5349-C27C-4043-B919-08E96EDB725D}" type="datetimeFigureOut">
              <a:rPr lang="sr-Latn-CS" smtClean="0"/>
              <a:pPr/>
              <a:t>11.4.2019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C2DC-4725-4442-91B1-4EA326AAAAE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5349-C27C-4043-B919-08E96EDB725D}" type="datetimeFigureOut">
              <a:rPr lang="sr-Latn-CS" smtClean="0"/>
              <a:pPr/>
              <a:t>11.4.2019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C2DC-4725-4442-91B1-4EA326AAAA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FC5349-C27C-4043-B919-08E96EDB725D}" type="datetimeFigureOut">
              <a:rPr lang="sr-Latn-CS" smtClean="0"/>
              <a:pPr/>
              <a:t>11.4.2019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89C2DC-4725-4442-91B1-4EA326AAAA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15.jpeg"/><Relationship Id="rId3" Type="http://schemas.openxmlformats.org/officeDocument/2006/relationships/image" Target="../media/image28.jpeg"/><Relationship Id="rId7" Type="http://schemas.openxmlformats.org/officeDocument/2006/relationships/image" Target="../media/image25.jpeg"/><Relationship Id="rId12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16.jpeg"/><Relationship Id="rId5" Type="http://schemas.openxmlformats.org/officeDocument/2006/relationships/image" Target="../media/image24.jpeg"/><Relationship Id="rId15" Type="http://schemas.openxmlformats.org/officeDocument/2006/relationships/image" Target="../media/image10.jpeg"/><Relationship Id="rId10" Type="http://schemas.openxmlformats.org/officeDocument/2006/relationships/image" Target="../media/image18.jpeg"/><Relationship Id="rId4" Type="http://schemas.openxmlformats.org/officeDocument/2006/relationships/image" Target="../media/image27.jpeg"/><Relationship Id="rId9" Type="http://schemas.openxmlformats.org/officeDocument/2006/relationships/image" Target="../media/image19.jpeg"/><Relationship Id="rId1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jpeg"/><Relationship Id="rId7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11" Type="http://schemas.openxmlformats.org/officeDocument/2006/relationships/image" Target="../media/image31.jpeg"/><Relationship Id="rId5" Type="http://schemas.openxmlformats.org/officeDocument/2006/relationships/image" Target="../media/image32.jpeg"/><Relationship Id="rId10" Type="http://schemas.openxmlformats.org/officeDocument/2006/relationships/image" Target="../media/image30.jpeg"/><Relationship Id="rId4" Type="http://schemas.openxmlformats.org/officeDocument/2006/relationships/image" Target="../media/image35.jpeg"/><Relationship Id="rId9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/>
          <a:lstStyle/>
          <a:p>
            <a:r>
              <a:rPr lang="hr-HR" dirty="0" smtClean="0"/>
              <a:t>Živjeti s bojama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2852742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pPr algn="l"/>
            <a:r>
              <a:rPr lang="hr-HR" dirty="0" smtClean="0"/>
              <a:t>Područje: matematika</a:t>
            </a:r>
          </a:p>
          <a:p>
            <a:pPr algn="l"/>
            <a:r>
              <a:rPr lang="hr-HR" dirty="0" smtClean="0"/>
              <a:t>Istražile i pripremile: Ivana </a:t>
            </a:r>
            <a:r>
              <a:rPr lang="hr-HR" dirty="0" err="1" smtClean="0"/>
              <a:t>Injić</a:t>
            </a:r>
            <a:r>
              <a:rPr lang="hr-HR" dirty="0" smtClean="0"/>
              <a:t> i Katarina Frković (8.r.)</a:t>
            </a:r>
          </a:p>
          <a:p>
            <a:pPr algn="l"/>
            <a:r>
              <a:rPr lang="hr-HR" dirty="0" smtClean="0"/>
              <a:t>OŠ Skrad</a:t>
            </a:r>
          </a:p>
          <a:p>
            <a:pPr algn="l"/>
            <a:r>
              <a:rPr lang="hr-HR" dirty="0" smtClean="0"/>
              <a:t>Mentorica: Diana Cindrić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Koja boja je najzastupljenija na hlačama učenica naše škole?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</p:nvPr>
        </p:nvGraphicFramePr>
        <p:xfrm>
          <a:off x="500063" y="1928813"/>
          <a:ext cx="4038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</p:nvPr>
        </p:nvGraphicFramePr>
        <p:xfrm>
          <a:off x="4572000" y="1928813"/>
          <a:ext cx="4038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5" descr="20190219_0951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4871588">
            <a:off x="-9359" y="1666667"/>
            <a:ext cx="4475249" cy="2804345"/>
          </a:xfrm>
        </p:spPr>
      </p:pic>
      <p:pic>
        <p:nvPicPr>
          <p:cNvPr id="6" name="Rezervirano mjesto sadržaja 5" descr="20190219_0954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687342">
            <a:off x="4163890" y="1144699"/>
            <a:ext cx="4598235" cy="3448676"/>
          </a:xfrm>
        </p:spPr>
      </p:pic>
      <p:pic>
        <p:nvPicPr>
          <p:cNvPr id="7" name="Rezervirano mjesto sadržaja 16" descr="20190219_0952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879048">
            <a:off x="2375051" y="2461197"/>
            <a:ext cx="4114992" cy="3086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Koja boja je najzastupljenija na hlačama učenika naše škole?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4191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4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8" descr="20190219_0953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3946528">
            <a:off x="547108" y="1146453"/>
            <a:ext cx="4038600" cy="3028950"/>
          </a:xfrm>
        </p:spPr>
      </p:pic>
      <p:pic>
        <p:nvPicPr>
          <p:cNvPr id="17" name="Rezervirano mjesto sadržaja 9" descr="20190219_0953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516659">
            <a:off x="3989479" y="1096852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Koja boja je najzastupljenija na papučama učenica naše škole?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</p:nvPr>
        </p:nvGraphicFramePr>
        <p:xfrm>
          <a:off x="428625" y="1928813"/>
          <a:ext cx="4038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</p:nvPr>
        </p:nvGraphicFramePr>
        <p:xfrm>
          <a:off x="4572000" y="1857375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8" descr="20190219_0952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3470593">
            <a:off x="337595" y="1001115"/>
            <a:ext cx="4038600" cy="3028950"/>
          </a:xfrm>
        </p:spPr>
      </p:pic>
      <p:pic>
        <p:nvPicPr>
          <p:cNvPr id="6" name="Rezervirano mjesto sadržaja 5" descr="20190219_100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196069">
            <a:off x="4000496" y="642918"/>
            <a:ext cx="4038600" cy="3028950"/>
          </a:xfrm>
        </p:spPr>
      </p:pic>
      <p:pic>
        <p:nvPicPr>
          <p:cNvPr id="7" name="Rezervirano mjesto sadržaja 5" descr="20190219_0955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3357562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14" descr="20190219_0952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064756">
            <a:off x="851580" y="1416278"/>
            <a:ext cx="4038600" cy="3028950"/>
          </a:xfrm>
        </p:spPr>
      </p:pic>
      <p:pic>
        <p:nvPicPr>
          <p:cNvPr id="23" name="Rezervirano mjesto sadržaja 22" descr="20190219_1001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037952">
            <a:off x="3994900" y="1728707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5" descr="20190305_0953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628166">
            <a:off x="809847" y="1267863"/>
            <a:ext cx="4038600" cy="3028950"/>
          </a:xfrm>
        </p:spPr>
      </p:pic>
      <p:pic>
        <p:nvPicPr>
          <p:cNvPr id="10" name="Rezervirano mjesto sadržaja 9" descr="20190305_0953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586640">
            <a:off x="4315071" y="172150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Koja boja je najzastupljenija na papučama učenika naše škole?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4191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4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5" descr="20190219_0953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637883">
            <a:off x="696933" y="998906"/>
            <a:ext cx="4038600" cy="3028950"/>
          </a:xfrm>
        </p:spPr>
      </p:pic>
      <p:pic>
        <p:nvPicPr>
          <p:cNvPr id="10" name="Rezervirano mjesto sadržaja 12" descr="20190308_1002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000591">
            <a:off x="4286248" y="857232"/>
            <a:ext cx="4038600" cy="3028950"/>
          </a:xfrm>
        </p:spPr>
      </p:pic>
      <p:pic>
        <p:nvPicPr>
          <p:cNvPr id="11" name="Rezervirano mjesto sadržaja 11" descr="20190219_0954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3143248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1 :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r-HR" dirty="0" smtClean="0"/>
              <a:t> - uočavati koje su boje zastupljene na vestama, hlačama i papučama  učenica i učenika  naše škole</a:t>
            </a:r>
          </a:p>
          <a:p>
            <a:pPr>
              <a:buNone/>
            </a:pPr>
            <a:r>
              <a:rPr lang="hr-HR" dirty="0" smtClean="0"/>
              <a:t>-   Uočiti koja je boja najmanje, a koja najviše zastupljena među vestama, hlačama i papučama djevojčica, odnosno dječaka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Tablicom, stupčastim i kružnim dijagramom prikazati podatke o bojama prikupljenim uočavanjem te udio pojedine boje među svim uočenim  bojama </a:t>
            </a:r>
          </a:p>
          <a:p>
            <a:r>
              <a:rPr lang="hr-HR" dirty="0" smtClean="0"/>
              <a:t>Zaključiti koje boje je pretežno  odjeća koju nose djevojčice, a koje boje na svojoj odjeći najviše vole dječaci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57158" y="214290"/>
            <a:ext cx="5572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 smtClean="0"/>
              <a:t>Zaključak:</a:t>
            </a:r>
            <a:endParaRPr lang="hr-HR" sz="6000" dirty="0"/>
          </a:p>
        </p:txBody>
      </p:sp>
      <p:pic>
        <p:nvPicPr>
          <p:cNvPr id="3" name="Rezervirano mjesto sadržaja 6" descr="20190219_100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394027">
            <a:off x="6220117" y="746323"/>
            <a:ext cx="2519452" cy="1889589"/>
          </a:xfrm>
          <a:prstGeom prst="rect">
            <a:avLst/>
          </a:prstGeom>
        </p:spPr>
      </p:pic>
      <p:pic>
        <p:nvPicPr>
          <p:cNvPr id="4" name="Rezervirano mjesto sadržaja 12" descr="20190308_100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0591">
            <a:off x="5745373" y="1758487"/>
            <a:ext cx="2553116" cy="1914837"/>
          </a:xfrm>
          <a:prstGeom prst="rect">
            <a:avLst/>
          </a:prstGeom>
        </p:spPr>
      </p:pic>
      <p:pic>
        <p:nvPicPr>
          <p:cNvPr id="5" name="Rezervirano mjesto sadržaja 5" descr="20190219_095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37883">
            <a:off x="481234" y="1787231"/>
            <a:ext cx="2323896" cy="1742922"/>
          </a:xfrm>
          <a:prstGeom prst="rect">
            <a:avLst/>
          </a:prstGeom>
        </p:spPr>
      </p:pic>
      <p:pic>
        <p:nvPicPr>
          <p:cNvPr id="6" name="Rezervirano mjesto sadržaja 22" descr="20190219_100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37952">
            <a:off x="6216340" y="3819875"/>
            <a:ext cx="2425166" cy="1818875"/>
          </a:xfrm>
          <a:prstGeom prst="rect">
            <a:avLst/>
          </a:prstGeom>
        </p:spPr>
      </p:pic>
      <p:pic>
        <p:nvPicPr>
          <p:cNvPr id="7" name="Rezervirano mjesto sadržaja 19" descr="20190219_100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3000372"/>
            <a:ext cx="2038336" cy="1528752"/>
          </a:xfrm>
          <a:prstGeom prst="rect">
            <a:avLst/>
          </a:prstGeom>
        </p:spPr>
      </p:pic>
      <p:pic>
        <p:nvPicPr>
          <p:cNvPr id="8" name="Rezervirano mjesto sadržaja 5" descr="20190305_0953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28166">
            <a:off x="185121" y="3129610"/>
            <a:ext cx="2184124" cy="1638093"/>
          </a:xfrm>
          <a:prstGeom prst="rect">
            <a:avLst/>
          </a:prstGeom>
        </p:spPr>
      </p:pic>
      <p:pic>
        <p:nvPicPr>
          <p:cNvPr id="9" name="Rezervirano mjesto sadržaja 8" descr="20190219_0952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470593">
            <a:off x="1536288" y="3459739"/>
            <a:ext cx="2141323" cy="1605992"/>
          </a:xfrm>
          <a:prstGeom prst="rect">
            <a:avLst/>
          </a:prstGeom>
        </p:spPr>
      </p:pic>
      <p:pic>
        <p:nvPicPr>
          <p:cNvPr id="10" name="Rezervirano mjesto sadržaja 9" descr="20190219_09535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6516659">
            <a:off x="4385039" y="4757240"/>
            <a:ext cx="1828319" cy="1371239"/>
          </a:xfrm>
          <a:prstGeom prst="rect">
            <a:avLst/>
          </a:prstGeom>
        </p:spPr>
      </p:pic>
      <p:pic>
        <p:nvPicPr>
          <p:cNvPr id="11" name="Rezervirano mjesto sadržaja 8" descr="20190219_09532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3946528">
            <a:off x="2462167" y="4165178"/>
            <a:ext cx="2222216" cy="1666662"/>
          </a:xfrm>
          <a:prstGeom prst="rect">
            <a:avLst/>
          </a:prstGeom>
        </p:spPr>
      </p:pic>
      <p:pic>
        <p:nvPicPr>
          <p:cNvPr id="12" name="Rezervirano mjesto sadržaja 5" descr="20190219_09545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687342">
            <a:off x="911316" y="4650535"/>
            <a:ext cx="1894652" cy="1420989"/>
          </a:xfrm>
          <a:prstGeom prst="rect">
            <a:avLst/>
          </a:prstGeom>
        </p:spPr>
      </p:pic>
      <p:pic>
        <p:nvPicPr>
          <p:cNvPr id="13" name="Rezervirano mjesto sadržaja 16" descr="20190219_09520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5879048">
            <a:off x="3948790" y="1572792"/>
            <a:ext cx="2080644" cy="1560483"/>
          </a:xfrm>
          <a:prstGeom prst="rect">
            <a:avLst/>
          </a:prstGeom>
        </p:spPr>
      </p:pic>
      <p:pic>
        <p:nvPicPr>
          <p:cNvPr id="14" name="Rezervirano mjesto sadržaja 5" descr="20190219_09513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4871588">
            <a:off x="3179249" y="3145102"/>
            <a:ext cx="2194111" cy="1374906"/>
          </a:xfrm>
          <a:prstGeom prst="rect">
            <a:avLst/>
          </a:prstGeom>
        </p:spPr>
      </p:pic>
      <p:pic>
        <p:nvPicPr>
          <p:cNvPr id="15" name="Rezervirano mjesto sadržaja 19" descr="20190305_09495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752574">
            <a:off x="5035513" y="405776"/>
            <a:ext cx="1679633" cy="1259725"/>
          </a:xfrm>
          <a:prstGeom prst="rect">
            <a:avLst/>
          </a:prstGeom>
        </p:spPr>
      </p:pic>
      <p:pic>
        <p:nvPicPr>
          <p:cNvPr id="16" name="Rezervirano mjesto sadržaja 10" descr="20190219_09544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7303517">
            <a:off x="6361079" y="5079556"/>
            <a:ext cx="1782933" cy="133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djevojčice najviše vole nositi sivu i crnu boju na svojoj odjeći i obući</a:t>
            </a:r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7553348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djevojčice najviše vole nositi sivu i crnu boju na svojoj odjeći i obući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</p:nvPr>
        </p:nvGraphicFramePr>
        <p:xfrm>
          <a:off x="1142976" y="1500174"/>
          <a:ext cx="655321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dječacima se najviše sviđa biti obučen u crnu i  plavu boju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78391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dječacima se najviše sviđa biti obučen u crnu i plavu boju</a:t>
            </a:r>
            <a:endParaRPr lang="hr-HR" dirty="0"/>
          </a:p>
        </p:txBody>
      </p:sp>
      <p:graphicFrame>
        <p:nvGraphicFramePr>
          <p:cNvPr id="3" name="Grafikon 2"/>
          <p:cNvGraphicFramePr/>
          <p:nvPr/>
        </p:nvGraphicFramePr>
        <p:xfrm>
          <a:off x="1285852" y="1500174"/>
          <a:ext cx="614366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2: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uočavati koje su boje, po danima, od ponedjeljka do petka tijekom dva tjedna, zastupljene  u obrocima koje jedemo za vrijeme marende </a:t>
            </a:r>
          </a:p>
          <a:p>
            <a:r>
              <a:rPr lang="hr-HR" dirty="0" smtClean="0"/>
              <a:t>Uočiti koja je boja najmanje, a koja najviše zastupljena u našim obrocima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3438" y="1714488"/>
            <a:ext cx="4038600" cy="3686187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Tablicom i stupčastim dijagramom prikazati podatke o bojama prikupljenim uočavanjem  te udio pojedine boje među svim uočenim  bojama koje prožimaju naše školske obroke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Koja boja je najzastupljenija u obrocima učenika naše škole?</a:t>
            </a:r>
            <a:endParaRPr lang="hr-HR" dirty="0"/>
          </a:p>
        </p:txBody>
      </p:sp>
      <p:pic>
        <p:nvPicPr>
          <p:cNvPr id="7" name="Rezervirano mjesto sadržaja 6" descr="20190218_1149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857496"/>
            <a:ext cx="3849484" cy="2887113"/>
          </a:xfr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500034" y="1428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Ponedjeljak – pecivo, sir, </a:t>
            </a:r>
            <a:r>
              <a:rPr kumimoji="0" lang="hr-H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parizer</a:t>
            </a:r>
            <a:endParaRPr kumimoji="0" lang="hr-H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2"/>
          </p:nvPr>
        </p:nvGraphicFramePr>
        <p:xfrm>
          <a:off x="4648200" y="2357430"/>
          <a:ext cx="4343400" cy="396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Koja boja je najzastupljenija u obrocima učenika naše škole?</a:t>
            </a:r>
            <a:endParaRPr lang="hr-HR" dirty="0"/>
          </a:p>
        </p:txBody>
      </p:sp>
      <p:pic>
        <p:nvPicPr>
          <p:cNvPr id="7" name="Rezervirano mjesto sadržaja 6" descr="20190219_103248_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786058"/>
            <a:ext cx="4039985" cy="3029989"/>
          </a:xfr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500034" y="1428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Utorak – rižoto sa </a:t>
            </a:r>
            <a:r>
              <a:rPr lang="hr-HR" sz="4400" dirty="0" smtClean="0">
                <a:latin typeface="+mj-lt"/>
                <a:ea typeface="+mj-ea"/>
                <a:cs typeface="+mj-cs"/>
              </a:rPr>
              <a:t>svinje</a:t>
            </a:r>
            <a:r>
              <a:rPr kumimoji="0" lang="hr-H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tinom</a:t>
            </a:r>
            <a:endParaRPr kumimoji="0" lang="hr-H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Rezervirano mjesto sadržaja 10"/>
          <p:cNvGraphicFramePr>
            <a:graphicFrameLocks noGrp="1"/>
          </p:cNvGraphicFramePr>
          <p:nvPr>
            <p:ph sz="half" idx="2"/>
          </p:nvPr>
        </p:nvGraphicFramePr>
        <p:xfrm>
          <a:off x="4648200" y="2571744"/>
          <a:ext cx="4343400" cy="375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Koja boja je najzastupljenija u obrocima učenika naše škole?</a:t>
            </a:r>
            <a:endParaRPr lang="hr-HR" dirty="0"/>
          </a:p>
        </p:txBody>
      </p:sp>
      <p:pic>
        <p:nvPicPr>
          <p:cNvPr id="9" name="Rezervirano mjesto sadržaja 8" descr="20190220_10285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714620"/>
            <a:ext cx="4039985" cy="3029989"/>
          </a:xfr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500034" y="1428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Srijeda – kruh, pašteta, čaj, puding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</p:nvPr>
        </p:nvGraphicFramePr>
        <p:xfrm>
          <a:off x="4714875" y="2643188"/>
          <a:ext cx="4038600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Koja boja je najzastupljenija u obrocima učenika naše škole?</a:t>
            </a:r>
            <a:endParaRPr lang="hr-HR" dirty="0"/>
          </a:p>
        </p:txBody>
      </p:sp>
      <p:pic>
        <p:nvPicPr>
          <p:cNvPr id="7" name="Rezervirano mjesto sadržaja 6" descr="20190221_1030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496"/>
            <a:ext cx="4039985" cy="3029989"/>
          </a:xfr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500034" y="1428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Četvrtak – kiselo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zelje sa svinjetinom(</a:t>
            </a:r>
            <a:r>
              <a:rPr kumimoji="0" lang="hr-H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sekeli</a:t>
            </a: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gulaš)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</p:nvPr>
        </p:nvGraphicFramePr>
        <p:xfrm>
          <a:off x="4714875" y="2643188"/>
          <a:ext cx="4038600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Koja boja je najzastupljenija na vestama učenica naše škole?</a:t>
            </a:r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4191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Rezervirano mjesto sadržaja 7"/>
          <p:cNvGraphicFramePr>
            <a:graphicFrameLocks noGrp="1"/>
          </p:cNvGraphicFramePr>
          <p:nvPr>
            <p:ph sz="half" idx="2"/>
          </p:nvPr>
        </p:nvGraphicFramePr>
        <p:xfrm>
          <a:off x="4643438" y="1928813"/>
          <a:ext cx="4038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Koja boja je najzastupljenija u obrocima učenika naše škole?</a:t>
            </a:r>
            <a:endParaRPr lang="hr-HR" dirty="0"/>
          </a:p>
        </p:txBody>
      </p:sp>
      <p:pic>
        <p:nvPicPr>
          <p:cNvPr id="9" name="Rezervirano mjesto sadržaja 8" descr="20190222_1029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496"/>
            <a:ext cx="4039985" cy="3029989"/>
          </a:xfr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500034" y="1428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Petak – </a:t>
            </a:r>
            <a:r>
              <a:rPr kumimoji="0" lang="hr-H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kroasana</a:t>
            </a: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 čokoladom, kakao</a:t>
            </a:r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sz="half" idx="2"/>
          </p:nvPr>
        </p:nvGraphicFramePr>
        <p:xfrm>
          <a:off x="4648200" y="2571744"/>
          <a:ext cx="4343400" cy="375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Koja boja je najzastupljenija u obrocima učenika naše škole?</a:t>
            </a:r>
            <a:endParaRPr lang="hr-HR" dirty="0"/>
          </a:p>
        </p:txBody>
      </p:sp>
      <p:pic>
        <p:nvPicPr>
          <p:cNvPr id="10" name="Rezervirano mjesto sadržaja 9" descr="20190301_1027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2786058"/>
            <a:ext cx="3783364" cy="3029989"/>
          </a:xfr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500034" y="1428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Ponedjeljak – </a:t>
            </a:r>
            <a:r>
              <a:rPr kumimoji="0" lang="hr-H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pizza</a:t>
            </a: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sok od naranče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2969187"/>
              </p:ext>
            </p:extLst>
          </p:nvPr>
        </p:nvGraphicFramePr>
        <p:xfrm>
          <a:off x="4714875" y="2643188"/>
          <a:ext cx="4038600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869378"/>
              </p:ext>
            </p:extLst>
          </p:nvPr>
        </p:nvGraphicFramePr>
        <p:xfrm>
          <a:off x="4632981" y="2841269"/>
          <a:ext cx="3773590" cy="3468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5220072" y="247193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Udio boje - ponedjeljak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Koja boja je najzastupljenija u obrocima učenika naše škole?</a:t>
            </a:r>
            <a:endParaRPr lang="hr-HR" dirty="0"/>
          </a:p>
        </p:txBody>
      </p:sp>
      <p:pic>
        <p:nvPicPr>
          <p:cNvPr id="10" name="Rezervirano mjesto sadržaja 9" descr="20190305_1031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714620"/>
            <a:ext cx="4039985" cy="3029989"/>
          </a:xfr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500034" y="1428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Utorak – krafna, čaj 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</p:nvPr>
        </p:nvGraphicFramePr>
        <p:xfrm>
          <a:off x="4714876" y="2571744"/>
          <a:ext cx="4038600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Koja boja je najzastupljenija u obrocima učenika naše škole?</a:t>
            </a:r>
            <a:endParaRPr lang="hr-HR" dirty="0"/>
          </a:p>
        </p:txBody>
      </p:sp>
      <p:pic>
        <p:nvPicPr>
          <p:cNvPr id="10" name="Rezervirano mjesto sadržaja 9" descr="20190312_1029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496"/>
            <a:ext cx="4039985" cy="3029989"/>
          </a:xfr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500034" y="1428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Srijeda– kaša, grah, svinjetina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57492484"/>
              </p:ext>
            </p:extLst>
          </p:nvPr>
        </p:nvGraphicFramePr>
        <p:xfrm>
          <a:off x="4714875" y="2643188"/>
          <a:ext cx="4038600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Koja boja je najzastupljenija u obrocima učenika naše škole?</a:t>
            </a:r>
            <a:endParaRPr lang="hr-HR" dirty="0"/>
          </a:p>
        </p:txBody>
      </p:sp>
      <p:pic>
        <p:nvPicPr>
          <p:cNvPr id="10" name="Rezervirano mjesto sadržaja 9" descr="20190308_1029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496"/>
            <a:ext cx="4039985" cy="3029989"/>
          </a:xfr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500034" y="1428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Četvrtak – čokoladne pahuljice, mlijeko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</p:nvPr>
        </p:nvGraphicFramePr>
        <p:xfrm>
          <a:off x="4714875" y="2643188"/>
          <a:ext cx="4038600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Koja boja je najzastupljenija u obrocima učenika naše škole?</a:t>
            </a:r>
            <a:endParaRPr lang="hr-HR" dirty="0"/>
          </a:p>
        </p:txBody>
      </p:sp>
      <p:pic>
        <p:nvPicPr>
          <p:cNvPr id="12" name="Rezervirano mjesto sadržaja 11" descr="20190306_10280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714620"/>
            <a:ext cx="4039985" cy="3029989"/>
          </a:xfr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500034" y="1428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Petak – špinat, riblji štapići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2528687"/>
              </p:ext>
            </p:extLst>
          </p:nvPr>
        </p:nvGraphicFramePr>
        <p:xfrm>
          <a:off x="4714875" y="2643188"/>
          <a:ext cx="4038600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Zaključak: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85720" y="1857364"/>
            <a:ext cx="3695696" cy="3400436"/>
          </a:xfrm>
        </p:spPr>
        <p:txBody>
          <a:bodyPr>
            <a:normAutofit fontScale="85000" lnSpcReduction="20000"/>
          </a:bodyPr>
          <a:lstStyle/>
          <a:p>
            <a:r>
              <a:rPr lang="hr-HR" sz="3200" b="1" dirty="0" smtClean="0"/>
              <a:t>Najviše zastupljene boje u našim obrocima tijekom dva tjedna praćenja su smeđa i bijela, slijede roza, žuta i zelena, a najmanje zastupljene su crvena i narančasta  boja </a:t>
            </a:r>
          </a:p>
        </p:txBody>
      </p:sp>
      <p:graphicFrame>
        <p:nvGraphicFramePr>
          <p:cNvPr id="7" name="Grafikon 6"/>
          <p:cNvGraphicFramePr/>
          <p:nvPr/>
        </p:nvGraphicFramePr>
        <p:xfrm>
          <a:off x="4357686" y="1428736"/>
          <a:ext cx="417958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zervirano mjesto sadržaja 8" descr="20190222_1029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57884" y="4929198"/>
            <a:ext cx="2277880" cy="1708410"/>
          </a:xfrm>
        </p:spPr>
      </p:pic>
      <p:pic>
        <p:nvPicPr>
          <p:cNvPr id="10" name="Rezervirano mjesto sadržaja 9" descr="20190305_10313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500826" y="3714752"/>
            <a:ext cx="2420724" cy="1815543"/>
          </a:xfrm>
        </p:spPr>
      </p:pic>
      <p:pic>
        <p:nvPicPr>
          <p:cNvPr id="11" name="Rezervirano mjesto sadržaja 9" descr="20190301_102704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00034" y="3857628"/>
            <a:ext cx="2143140" cy="1607355"/>
          </a:xfrm>
        </p:spPr>
      </p:pic>
      <p:sp>
        <p:nvSpPr>
          <p:cNvPr id="5" name="Naslov 1"/>
          <p:cNvSpPr txBox="1">
            <a:spLocks noGrp="1"/>
          </p:cNvSpPr>
          <p:nvPr>
            <p:ph type="title"/>
          </p:nvPr>
        </p:nvSpPr>
        <p:spPr>
          <a:xfrm>
            <a:off x="142844" y="428604"/>
            <a:ext cx="86868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Dakle: obroci u našoj školskoj kuhinji sadrže najviše smeđe,</a:t>
            </a:r>
            <a:r>
              <a:rPr kumimoji="0" lang="hr-H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najmanje narančaste boje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6" name="Rezervirano mjesto sadržaja 8" descr="20190220_102857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500034" y="1714488"/>
            <a:ext cx="2643206" cy="1982405"/>
          </a:xfrm>
        </p:spPr>
      </p:pic>
      <p:pic>
        <p:nvPicPr>
          <p:cNvPr id="8" name="Rezervirano mjesto sadržaja 9" descr="20190308_102904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3786182" y="1714488"/>
            <a:ext cx="2968415" cy="2226311"/>
          </a:xfrm>
        </p:spPr>
      </p:pic>
      <p:pic>
        <p:nvPicPr>
          <p:cNvPr id="7" name="Rezervirano mjesto sadržaja 9" descr="20190312_102900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2214546" y="2428868"/>
            <a:ext cx="2643206" cy="1982404"/>
          </a:xfrm>
        </p:spPr>
      </p:pic>
      <p:pic>
        <p:nvPicPr>
          <p:cNvPr id="9" name="Rezervirano mjesto sadržaja 11" descr="20190306_102803.jpg"/>
          <p:cNvPicPr>
            <a:picLocks noGrp="1" noChangeAspect="1"/>
          </p:cNvPicPr>
          <p:nvPr>
            <p:ph sz="half" idx="1"/>
          </p:nvPr>
        </p:nvPicPr>
        <p:blipFill>
          <a:blip r:embed="rId8" cstate="print"/>
          <a:stretch>
            <a:fillRect/>
          </a:stretch>
        </p:blipFill>
        <p:spPr>
          <a:xfrm>
            <a:off x="5929322" y="2143116"/>
            <a:ext cx="2801726" cy="2101295"/>
          </a:xfrm>
        </p:spPr>
      </p:pic>
      <p:pic>
        <p:nvPicPr>
          <p:cNvPr id="12" name="Rezervirano mjesto sadržaja 6" descr="20190221_103029.jpg"/>
          <p:cNvPicPr>
            <a:picLocks noGrp="1" noChangeAspect="1"/>
          </p:cNvPicPr>
          <p:nvPr>
            <p:ph sz="half" idx="1"/>
          </p:nvPr>
        </p:nvPicPr>
        <p:blipFill>
          <a:blip r:embed="rId9" cstate="print"/>
          <a:stretch>
            <a:fillRect/>
          </a:stretch>
        </p:blipFill>
        <p:spPr>
          <a:xfrm>
            <a:off x="4000496" y="3786190"/>
            <a:ext cx="2325473" cy="1744105"/>
          </a:xfrm>
        </p:spPr>
      </p:pic>
      <p:pic>
        <p:nvPicPr>
          <p:cNvPr id="14" name="Rezervirano mjesto sadržaja 6" descr="20190218_114929.jpg"/>
          <p:cNvPicPr>
            <a:picLocks noGrp="1" noChangeAspect="1"/>
          </p:cNvPicPr>
          <p:nvPr>
            <p:ph sz="half" idx="1"/>
          </p:nvPr>
        </p:nvPicPr>
        <p:blipFill>
          <a:blip r:embed="rId10" cstate="print"/>
          <a:stretch>
            <a:fillRect/>
          </a:stretch>
        </p:blipFill>
        <p:spPr>
          <a:xfrm>
            <a:off x="1428728" y="4572008"/>
            <a:ext cx="2206410" cy="1654808"/>
          </a:xfrm>
        </p:spPr>
      </p:pic>
      <p:pic>
        <p:nvPicPr>
          <p:cNvPr id="13" name="Rezervirano mjesto sadržaja 6" descr="20190219_103248_001.jpg"/>
          <p:cNvPicPr>
            <a:picLocks noGrp="1" noChangeAspect="1"/>
          </p:cNvPicPr>
          <p:nvPr>
            <p:ph sz="half" idx="1"/>
          </p:nvPr>
        </p:nvPicPr>
        <p:blipFill>
          <a:blip r:embed="rId11" cstate="print"/>
          <a:stretch>
            <a:fillRect/>
          </a:stretch>
        </p:blipFill>
        <p:spPr>
          <a:xfrm>
            <a:off x="2714612" y="4857760"/>
            <a:ext cx="2214578" cy="16609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8860" y="3143248"/>
            <a:ext cx="6143668" cy="841248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20190219_0951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321815">
            <a:off x="548946" y="1563979"/>
            <a:ext cx="5021882" cy="3766412"/>
          </a:xfrm>
        </p:spPr>
      </p:pic>
      <p:pic>
        <p:nvPicPr>
          <p:cNvPr id="19" name="Rezervirano mjesto sadržaja 6" descr="20190219_100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394027">
            <a:off x="3796450" y="1865782"/>
            <a:ext cx="5130487" cy="3847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 descr="C:\Users\škola\Desktop\Downloads\IMG_20190402_08493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zervirano mjesto sadržaja 5" descr="C:\Users\škola\Desktop\Downloads\IMG_20190404_102609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C:\Users\škola\Desktop\Downloads\IMG_20190329_1137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41310"/>
            <a:ext cx="3295712" cy="516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Koja boja je najzastupljenija na vestama učenika naše škole?</a:t>
            </a:r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sz="half" idx="1"/>
          </p:nvPr>
        </p:nvGraphicFramePr>
        <p:xfrm>
          <a:off x="500063" y="2071688"/>
          <a:ext cx="4038600" cy="350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Rezervirano mjesto sadržaja 7"/>
          <p:cNvGraphicFramePr>
            <a:graphicFrameLocks noGrp="1"/>
          </p:cNvGraphicFramePr>
          <p:nvPr>
            <p:ph sz="half" idx="2"/>
          </p:nvPr>
        </p:nvGraphicFramePr>
        <p:xfrm>
          <a:off x="4648200" y="2071688"/>
          <a:ext cx="4038600" cy="405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7" descr="20190305_0954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3496801">
            <a:off x="330638" y="999460"/>
            <a:ext cx="4038600" cy="3028950"/>
          </a:xfrm>
        </p:spPr>
      </p:pic>
      <p:pic>
        <p:nvPicPr>
          <p:cNvPr id="9" name="Rezervirano mjesto sadržaja 4" descr="20190219_1002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638242" y="2862428"/>
            <a:ext cx="4039985" cy="3029989"/>
          </a:xfrm>
        </p:spPr>
      </p:pic>
      <p:pic>
        <p:nvPicPr>
          <p:cNvPr id="8" name="Rezervirano mjesto sadržaja 10" descr="20190219_0954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03517">
            <a:off x="4188344" y="999482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19" descr="20190305_0949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3752574">
            <a:off x="1112871" y="1832897"/>
            <a:ext cx="4038600" cy="3028950"/>
          </a:xfrm>
        </p:spPr>
      </p:pic>
      <p:pic>
        <p:nvPicPr>
          <p:cNvPr id="12" name="Rezervirano mjesto sadržaja 9" descr="20190305_095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423439">
            <a:off x="4235683" y="2074660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C:\Users\škola\Desktop\Downloads\IMG_20190402_08494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zervirano mjesto sadržaja 5" descr="C:\Users\škola\Desktop\Downloads\IMG_20190404_105058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5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345</TotalTime>
  <Words>724</Words>
  <Application>Microsoft Office PowerPoint</Application>
  <PresentationFormat>Prikaz na zaslonu (4:3)</PresentationFormat>
  <Paragraphs>87</Paragraphs>
  <Slides>38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39" baseType="lpstr">
      <vt:lpstr>Putovanje</vt:lpstr>
      <vt:lpstr>Živjeti s bojama</vt:lpstr>
      <vt:lpstr>Zadatak 1 : </vt:lpstr>
      <vt:lpstr>Koja boja je najzastupljenija na vestama učenica naše škole?</vt:lpstr>
      <vt:lpstr>PowerPointova prezentacija</vt:lpstr>
      <vt:lpstr>PowerPointova prezentacija</vt:lpstr>
      <vt:lpstr>Koja boja je najzastupljenija na vestama učenika naše škole?</vt:lpstr>
      <vt:lpstr>PowerPointova prezentacija</vt:lpstr>
      <vt:lpstr>PowerPointova prezentacija</vt:lpstr>
      <vt:lpstr>PowerPointova prezentacija</vt:lpstr>
      <vt:lpstr>Koja boja je najzastupljenija na hlačama učenica naše škole?</vt:lpstr>
      <vt:lpstr>PowerPointova prezentacija</vt:lpstr>
      <vt:lpstr>Koja boja je najzastupljenija na hlačama učenika naše škole?</vt:lpstr>
      <vt:lpstr>PowerPointova prezentacija</vt:lpstr>
      <vt:lpstr>Koja boja je najzastupljenija na papučama učenica naše škole?</vt:lpstr>
      <vt:lpstr>PowerPointova prezentacija</vt:lpstr>
      <vt:lpstr>PowerPointova prezentacija</vt:lpstr>
      <vt:lpstr>PowerPointova prezentacija</vt:lpstr>
      <vt:lpstr>Koja boja je najzastupljenija na papučama učenika naše škole?</vt:lpstr>
      <vt:lpstr>PowerPointova prezentacija</vt:lpstr>
      <vt:lpstr>PowerPointova prezentacija</vt:lpstr>
      <vt:lpstr>djevojčice najviše vole nositi sivu i crnu boju na svojoj odjeći i obući</vt:lpstr>
      <vt:lpstr>djevojčice najviše vole nositi sivu i crnu boju na svojoj odjeći i obući</vt:lpstr>
      <vt:lpstr>dječacima se najviše sviđa biti obučen u crnu i  plavu boju</vt:lpstr>
      <vt:lpstr>dječacima se najviše sviđa biti obučen u crnu i plavu boju</vt:lpstr>
      <vt:lpstr>Zadatak 2:</vt:lpstr>
      <vt:lpstr>Koja boja je najzastupljenija u obrocima učenika naše škole?</vt:lpstr>
      <vt:lpstr>Koja boja je najzastupljenija u obrocima učenika naše škole?</vt:lpstr>
      <vt:lpstr>Koja boja je najzastupljenija u obrocima učenika naše škole?</vt:lpstr>
      <vt:lpstr>Koja boja je najzastupljenija u obrocima učenika naše škole?</vt:lpstr>
      <vt:lpstr>Koja boja je najzastupljenija u obrocima učenika naše škole?</vt:lpstr>
      <vt:lpstr>Koja boja je najzastupljenija u obrocima učenika naše škole?</vt:lpstr>
      <vt:lpstr>Koja boja je najzastupljenija u obrocima učenika naše škole?</vt:lpstr>
      <vt:lpstr>Koja boja je najzastupljenija u obrocima učenika naše škole?</vt:lpstr>
      <vt:lpstr>Koja boja je najzastupljenija u obrocima učenika naše škole?</vt:lpstr>
      <vt:lpstr>Koja boja je najzastupljenija u obrocima učenika naše škole?</vt:lpstr>
      <vt:lpstr>Zaključak: </vt:lpstr>
      <vt:lpstr>Dakle: obroci u našoj školskoj kuhinji sadrže najviše smeđe, a najmanje narančaste boje  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Živjeti s bojama</dc:title>
  <dc:creator>Robi</dc:creator>
  <cp:lastModifiedBy>škola</cp:lastModifiedBy>
  <cp:revision>39</cp:revision>
  <dcterms:created xsi:type="dcterms:W3CDTF">2019-02-06T15:50:56Z</dcterms:created>
  <dcterms:modified xsi:type="dcterms:W3CDTF">2019-04-11T06:12:16Z</dcterms:modified>
</cp:coreProperties>
</file>