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72" r:id="rId13"/>
    <p:sldId id="269" r:id="rId14"/>
    <p:sldId id="273" r:id="rId15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kutni trokut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Naslov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hr-HR"/>
              <a:t>Uredite stil naslova matrice</a:t>
            </a:r>
            <a:endParaRPr kumimoji="0" lang="en-US"/>
          </a:p>
        </p:txBody>
      </p:sp>
      <p:sp>
        <p:nvSpPr>
          <p:cNvPr id="17" name="Podnaslov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hr-HR"/>
              <a:t>Uredite stil podnaslova matrice</a:t>
            </a:r>
            <a:endParaRPr kumimoji="0" lang="en-US"/>
          </a:p>
        </p:txBody>
      </p:sp>
      <p:sp>
        <p:nvSpPr>
          <p:cNvPr id="30" name="Rezervirano mjesto datum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  <a:extLst/>
          </a:lstStyle>
          <a:p>
            <a:fld id="{A51C2E9B-5A90-45A4-BB74-45D1EB732E74}" type="datetimeFigureOut">
              <a:rPr lang="hr-HR" smtClean="0"/>
              <a:pPr/>
              <a:t>30.9.2020.</a:t>
            </a:fld>
            <a:endParaRPr lang="hr-HR"/>
          </a:p>
        </p:txBody>
      </p:sp>
      <p:sp>
        <p:nvSpPr>
          <p:cNvPr id="19" name="Rezervirano mjesto podnožj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27" name="Rezervirano mjesto broja slajd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C4F3B0D-EB21-47AF-B5DF-8C35E34611F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/>
              <a:t>Uredite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hr-HR"/>
              <a:t>Uredite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C2E9B-5A90-45A4-BB74-45D1EB732E74}" type="datetimeFigureOut">
              <a:rPr lang="hr-HR" smtClean="0"/>
              <a:pPr/>
              <a:t>30.9.2020.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F3B0D-EB21-47AF-B5DF-8C35E34611F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844013" y="980728"/>
            <a:ext cx="1777470" cy="4886673"/>
          </a:xfrm>
        </p:spPr>
        <p:txBody>
          <a:bodyPr vert="eaVert"/>
          <a:lstStyle/>
          <a:p>
            <a:r>
              <a:rPr kumimoji="0" lang="hr-HR"/>
              <a:t>Uredite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1052736"/>
            <a:ext cx="6324600" cy="4814664"/>
          </a:xfrm>
        </p:spPr>
        <p:txBody>
          <a:bodyPr vert="eaVert"/>
          <a:lstStyle/>
          <a:p>
            <a:pPr lvl="0" eaLnBrk="1" latinLnBrk="0" hangingPunct="1"/>
            <a:r>
              <a:rPr lang="hr-HR"/>
              <a:t>Uredite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 dirty="0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C2E9B-5A90-45A4-BB74-45D1EB732E74}" type="datetimeFigureOut">
              <a:rPr lang="hr-HR" smtClean="0"/>
              <a:pPr/>
              <a:t>30.9.2020.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F3B0D-EB21-47AF-B5DF-8C35E34611F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r-HR"/>
              <a:t>Uredite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C2E9B-5A90-45A4-BB74-45D1EB732E74}" type="datetimeFigureOut">
              <a:rPr lang="hr-HR" smtClean="0"/>
              <a:pPr/>
              <a:t>30.9.2020.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F3B0D-EB21-47AF-B5DF-8C35E34611F3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hr-HR"/>
              <a:t>Uredite stil naslova matrice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hr-HR"/>
              <a:t>Uredite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hr-HR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C2E9B-5A90-45A4-BB74-45D1EB732E74}" type="datetimeFigureOut">
              <a:rPr lang="hr-HR" smtClean="0"/>
              <a:pPr/>
              <a:t>30.9.2020.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F3B0D-EB21-47AF-B5DF-8C35E34611F3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7" name="Š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Š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2132856"/>
            <a:ext cx="4038600" cy="38744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r-HR"/>
              <a:t>Uredite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2132856"/>
            <a:ext cx="4038600" cy="38744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r-HR"/>
              <a:t>Uredite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 dirty="0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C2E9B-5A90-45A4-BB74-45D1EB732E74}" type="datetimeFigureOut">
              <a:rPr lang="hr-HR" smtClean="0"/>
              <a:pPr/>
              <a:t>30.9.2020.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F3B0D-EB21-47AF-B5DF-8C35E34611F3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Naslov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hr-HR"/>
              <a:t>Uredite stil naslova matrice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hr-HR"/>
              <a:t>Uredite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r-HR"/>
              <a:t>Uredite stilove teksta matrice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r-HR"/>
              <a:t>Uredite stilove teksta matrice</a:t>
            </a:r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2"/>
          </p:nvPr>
        </p:nvSpPr>
        <p:spPr>
          <a:xfrm>
            <a:off x="457200" y="2276872"/>
            <a:ext cx="4040188" cy="3109185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r-HR"/>
              <a:t>Uredite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276872"/>
            <a:ext cx="4041775" cy="3109185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r-HR"/>
              <a:t>Uredite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 dirty="0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C2E9B-5A90-45A4-BB74-45D1EB732E74}" type="datetimeFigureOut">
              <a:rPr lang="hr-HR" smtClean="0"/>
              <a:pPr/>
              <a:t>30.9.2020.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F3B0D-EB21-47AF-B5DF-8C35E34611F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C2E9B-5A90-45A4-BB74-45D1EB732E74}" type="datetimeFigureOut">
              <a:rPr lang="hr-HR" smtClean="0"/>
              <a:pPr/>
              <a:t>30.9.2020.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F3B0D-EB21-47AF-B5DF-8C35E34611F3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hr-HR"/>
              <a:t>Uredite stil naslova matrice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C2E9B-5A90-45A4-BB74-45D1EB732E74}" type="datetimeFigureOut">
              <a:rPr lang="hr-HR" smtClean="0"/>
              <a:pPr/>
              <a:t>30.9.2020.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F3B0D-EB21-47AF-B5DF-8C35E34611F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hr-HR"/>
              <a:t>Uredite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hr-HR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1"/>
          </p:nvPr>
        </p:nvSpPr>
        <p:spPr>
          <a:xfrm>
            <a:off x="914400" y="980728"/>
            <a:ext cx="7479792" cy="38655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hr-HR"/>
              <a:t>Uredite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A51C2E9B-5A90-45A4-BB74-45D1EB732E74}" type="datetimeFigureOut">
              <a:rPr lang="hr-HR" smtClean="0"/>
              <a:pPr/>
              <a:t>30.9.2020.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F3B0D-EB21-47AF-B5DF-8C35E34611F3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hr-HR"/>
              <a:t>Uredite stilove teksta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228600" y="908720"/>
            <a:ext cx="8686800" cy="3670368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hr-HR"/>
              <a:t>Kliknite ikonu da biste dodali  sliku</a:t>
            </a:r>
            <a:endParaRPr kumimoji="0" lang="en-US" dirty="0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51C2E9B-5A90-45A4-BB74-45D1EB732E74}" type="datetimeFigureOut">
              <a:rPr lang="hr-HR" smtClean="0"/>
              <a:pPr/>
              <a:t>30.9.2020.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C4F3B0D-EB21-47AF-B5DF-8C35E34611F3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hr-HR"/>
              <a:t>Uredite stil naslova matrice</a:t>
            </a:r>
            <a:endParaRPr kumimoji="0" lang="en-US"/>
          </a:p>
        </p:txBody>
      </p:sp>
      <p:sp>
        <p:nvSpPr>
          <p:cNvPr id="8" name="Prostoručno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Prostoručno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avokutni trokut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Ravni poveznik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Š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Š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zervirano mjesto naslova 8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0" name="Rezervirano mjesto teksta 29"/>
          <p:cNvSpPr>
            <a:spLocks noGrp="1"/>
          </p:cNvSpPr>
          <p:nvPr>
            <p:ph type="body" idx="1"/>
          </p:nvPr>
        </p:nvSpPr>
        <p:spPr>
          <a:xfrm>
            <a:off x="457200" y="2132856"/>
            <a:ext cx="8229600" cy="387443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r-HR" dirty="0"/>
              <a:t>Kliknite da biste uredili stilove teksta matrice</a:t>
            </a:r>
          </a:p>
          <a:p>
            <a:pPr lvl="1" eaLnBrk="1" latinLnBrk="0" hangingPunct="1"/>
            <a:r>
              <a:rPr kumimoji="0" lang="hr-HR" dirty="0"/>
              <a:t>Druga razina</a:t>
            </a:r>
          </a:p>
          <a:p>
            <a:pPr lvl="2" eaLnBrk="1" latinLnBrk="0" hangingPunct="1"/>
            <a:r>
              <a:rPr kumimoji="0" lang="hr-HR" dirty="0"/>
              <a:t>Treća razina</a:t>
            </a:r>
          </a:p>
          <a:p>
            <a:pPr lvl="3" eaLnBrk="1" latinLnBrk="0" hangingPunct="1"/>
            <a:r>
              <a:rPr kumimoji="0" lang="hr-HR" dirty="0"/>
              <a:t>Četvrta razina</a:t>
            </a:r>
          </a:p>
          <a:p>
            <a:pPr lvl="4" eaLnBrk="1" latinLnBrk="0" hangingPunct="1"/>
            <a:r>
              <a:rPr kumimoji="0" lang="hr-HR" dirty="0"/>
              <a:t>Peta razina</a:t>
            </a:r>
            <a:endParaRPr kumimoji="0" lang="en-US" dirty="0"/>
          </a:p>
        </p:txBody>
      </p:sp>
      <p:sp>
        <p:nvSpPr>
          <p:cNvPr id="10" name="Rezervirano mjesto datum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51C2E9B-5A90-45A4-BB74-45D1EB732E74}" type="datetimeFigureOut">
              <a:rPr lang="hr-HR" smtClean="0"/>
              <a:pPr/>
              <a:t>30.9.2020.</a:t>
            </a:fld>
            <a:endParaRPr lang="hr-HR"/>
          </a:p>
        </p:txBody>
      </p:sp>
      <p:sp>
        <p:nvSpPr>
          <p:cNvPr id="22" name="Rezervirano mjesto podnožja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18" name="Rezervirano mjesto broja slajda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C4F3B0D-EB21-47AF-B5DF-8C35E34611F3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build="p" bldLvl="2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just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just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just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just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just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office365.skole.hr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/>
              <a:t>Spremnici računala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1352059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4067">
            <a:off x="6083955" y="2041390"/>
            <a:ext cx="2834186" cy="17854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95536" y="2636912"/>
            <a:ext cx="8229600" cy="3196952"/>
          </a:xfrm>
        </p:spPr>
        <p:txBody>
          <a:bodyPr/>
          <a:lstStyle/>
          <a:p>
            <a:pPr marL="0" indent="0">
              <a:buNone/>
            </a:pPr>
            <a:r>
              <a:rPr lang="hr-HR" b="1" dirty="0"/>
              <a:t>BD</a:t>
            </a:r>
            <a:r>
              <a:rPr lang="hr-HR" dirty="0"/>
              <a:t> (</a:t>
            </a:r>
            <a:r>
              <a:rPr lang="hr-HR" dirty="0" err="1"/>
              <a:t>BlueRay</a:t>
            </a:r>
            <a:r>
              <a:rPr lang="hr-HR" dirty="0"/>
              <a:t> Disk)</a:t>
            </a:r>
          </a:p>
          <a:p>
            <a:r>
              <a:rPr lang="hr-HR" dirty="0"/>
              <a:t>optički disk kapaciteta do 50 GB</a:t>
            </a:r>
          </a:p>
          <a:p>
            <a:r>
              <a:rPr lang="hr-HR" dirty="0"/>
              <a:t>visoka gustoća zapisa (HD)</a:t>
            </a:r>
          </a:p>
          <a:p>
            <a:r>
              <a:rPr lang="hr-HR" dirty="0"/>
              <a:t>uglavnom namijenjen snimanju videa visoke kvalitete slike i zvuka</a:t>
            </a: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/>
          <a:lstStyle/>
          <a:p>
            <a:r>
              <a:rPr lang="hr-HR" dirty="0"/>
              <a:t>Pomoćni spremnici - prenosivi</a:t>
            </a:r>
          </a:p>
        </p:txBody>
      </p:sp>
    </p:spTree>
    <p:extLst>
      <p:ext uri="{BB962C8B-B14F-4D97-AF65-F5344CB8AC3E}">
        <p14:creationId xmlns:p14="http://schemas.microsoft.com/office/powerpoint/2010/main" val="265979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upload.wikimedia.org/wikipedia/commons/8/86/SanDisk_Cruzer_Micr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3" y="4725243"/>
            <a:ext cx="3456385" cy="2082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31969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b="1" dirty="0"/>
              <a:t>USB Memorijski štapić </a:t>
            </a:r>
            <a:r>
              <a:rPr lang="hr-HR" dirty="0"/>
              <a:t>(</a:t>
            </a:r>
            <a:r>
              <a:rPr lang="hr-HR" i="1" dirty="0" err="1"/>
              <a:t>Universal</a:t>
            </a:r>
            <a:r>
              <a:rPr lang="hr-HR" i="1" dirty="0"/>
              <a:t> </a:t>
            </a:r>
            <a:r>
              <a:rPr lang="hr-HR" i="1" dirty="0" err="1"/>
              <a:t>Serial</a:t>
            </a:r>
            <a:r>
              <a:rPr lang="hr-HR" i="1" dirty="0"/>
              <a:t> Bus</a:t>
            </a:r>
            <a:r>
              <a:rPr lang="hr-HR" dirty="0"/>
              <a:t>)</a:t>
            </a:r>
          </a:p>
          <a:p>
            <a:r>
              <a:rPr lang="hr-HR" dirty="0"/>
              <a:t>sve češće korištena prenosiva memorija </a:t>
            </a:r>
          </a:p>
          <a:p>
            <a:r>
              <a:rPr lang="hr-HR" dirty="0"/>
              <a:t>kapaciteta nekoliko desetaka GB i više</a:t>
            </a:r>
          </a:p>
          <a:p>
            <a:r>
              <a:rPr lang="hr-HR" dirty="0"/>
              <a:t>gotovo je istisnuo iz uporabe prenosive optičke medije (CD, DVD, BD)</a:t>
            </a: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Pomoćni spremnici - prenosivi</a:t>
            </a:r>
          </a:p>
        </p:txBody>
      </p:sp>
    </p:spTree>
    <p:extLst>
      <p:ext uri="{BB962C8B-B14F-4D97-AF65-F5344CB8AC3E}">
        <p14:creationId xmlns:p14="http://schemas.microsoft.com/office/powerpoint/2010/main" val="1734027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31969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b="1" dirty="0"/>
              <a:t>Memorijske kartice</a:t>
            </a:r>
            <a:r>
              <a:rPr lang="hr-HR" dirty="0"/>
              <a:t> (</a:t>
            </a:r>
            <a:r>
              <a:rPr lang="hr-HR" dirty="0" err="1"/>
              <a:t>Memory</a:t>
            </a:r>
            <a:r>
              <a:rPr lang="hr-HR" dirty="0"/>
              <a:t> </a:t>
            </a:r>
            <a:r>
              <a:rPr lang="hr-HR" dirty="0" err="1"/>
              <a:t>Card</a:t>
            </a:r>
            <a:r>
              <a:rPr lang="hr-HR" dirty="0"/>
              <a:t>) </a:t>
            </a:r>
          </a:p>
          <a:p>
            <a:pPr marL="457200" indent="-457200"/>
            <a:r>
              <a:rPr lang="hr-HR" dirty="0"/>
              <a:t>za primjenu u raznim uređajima poput fotoaparata, mobitela i sl., različitih memorijskih kapaciteta.</a:t>
            </a: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Pomoćni spremnici - prenosivi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311" y="3717032"/>
            <a:ext cx="3381375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7377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1969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b="1" dirty="0"/>
              <a:t>Računalstvo u oblaku </a:t>
            </a:r>
            <a:r>
              <a:rPr lang="hr-HR" dirty="0"/>
              <a:t>(</a:t>
            </a:r>
            <a:r>
              <a:rPr lang="hr-HR" dirty="0" err="1"/>
              <a:t>Cloud</a:t>
            </a:r>
            <a:r>
              <a:rPr lang="hr-HR" dirty="0"/>
              <a:t> </a:t>
            </a:r>
            <a:r>
              <a:rPr lang="hr-HR" dirty="0" err="1"/>
              <a:t>Computing</a:t>
            </a:r>
            <a:r>
              <a:rPr lang="hr-HR" dirty="0"/>
              <a:t>)</a:t>
            </a:r>
          </a:p>
          <a:p>
            <a:r>
              <a:rPr lang="hr-HR" dirty="0"/>
              <a:t>sve češće korisnici računala svoje podatke spremaju na poslužitelje (engl. servere) putem interneta</a:t>
            </a:r>
          </a:p>
          <a:p>
            <a:r>
              <a:rPr lang="hr-HR" dirty="0"/>
              <a:t>pristup podacima moguć je s bilo kojeg računala spojenog na </a:t>
            </a:r>
            <a:r>
              <a:rPr lang="hr-HR" dirty="0" err="1"/>
              <a:t>internet</a:t>
            </a:r>
            <a:endParaRPr lang="hr-HR" dirty="0"/>
          </a:p>
          <a:p>
            <a:r>
              <a:rPr lang="hr-HR" dirty="0"/>
              <a:t>nije potrebno uza se nositi prijenosne pomoćne memorije</a:t>
            </a:r>
          </a:p>
          <a:p>
            <a:pPr marL="109728" indent="0">
              <a:buNone/>
            </a:pPr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Spremnici u oblaku</a:t>
            </a:r>
          </a:p>
        </p:txBody>
      </p:sp>
      <p:pic>
        <p:nvPicPr>
          <p:cNvPr id="11268" name="Picture 4" descr="http://upload.wikimedia.org/wikipedia/commons/2/2d/Cloud-computing-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959" y="1196752"/>
            <a:ext cx="1855997" cy="1299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2110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mogu se koristiti online (putem web preglednika)</a:t>
            </a:r>
          </a:p>
          <a:p>
            <a:r>
              <a:rPr lang="hr-HR" dirty="0"/>
              <a:t>mogu se koristiti offline ako se instaliraju na računalo</a:t>
            </a:r>
          </a:p>
          <a:p>
            <a:r>
              <a:rPr lang="hr-HR" dirty="0"/>
              <a:t>Najčešće se koriste obje opcije</a:t>
            </a:r>
          </a:p>
          <a:p>
            <a:r>
              <a:rPr lang="hr-HR" dirty="0"/>
              <a:t>Besplatnom prostoru za učenike na </a:t>
            </a:r>
            <a:r>
              <a:rPr lang="hr-HR" dirty="0" err="1"/>
              <a:t>OneDriveu</a:t>
            </a:r>
            <a:r>
              <a:rPr lang="hr-HR" dirty="0"/>
              <a:t> se pristupa preko adrese:</a:t>
            </a:r>
          </a:p>
          <a:p>
            <a:r>
              <a:rPr lang="hr-HR" dirty="0"/>
              <a:t> </a:t>
            </a:r>
            <a:r>
              <a:rPr lang="hr-HR" dirty="0">
                <a:hlinkClick r:id="rId2"/>
              </a:rPr>
              <a:t>https://office365.skole.hr</a:t>
            </a:r>
            <a:endParaRPr lang="hr-HR" dirty="0"/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/>
              <a:t>Programi za spremanje i dijeljenje podataka u oblaku</a:t>
            </a:r>
          </a:p>
        </p:txBody>
      </p:sp>
      <p:pic>
        <p:nvPicPr>
          <p:cNvPr id="4" name="Picture 2" descr="Slikovni rezultat za cloud computing dropbox one drive dis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293096"/>
            <a:ext cx="3814165" cy="205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360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l"/>
            <a:r>
              <a:rPr lang="hr-HR" dirty="0"/>
              <a:t>Služe za trajno ili privremeno pohranjivanje (pamćenje) podataka.</a:t>
            </a:r>
          </a:p>
          <a:p>
            <a:pPr marL="0" indent="0">
              <a:buNone/>
            </a:pPr>
            <a:endParaRPr lang="hr-HR" sz="2800" u="sng" dirty="0"/>
          </a:p>
          <a:p>
            <a:pPr marL="457200" lvl="1" indent="0">
              <a:buNone/>
            </a:pPr>
            <a:endParaRPr lang="hr-HR" dirty="0"/>
          </a:p>
          <a:p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Spremnici računala</a:t>
            </a:r>
          </a:p>
        </p:txBody>
      </p:sp>
      <p:grpSp>
        <p:nvGrpSpPr>
          <p:cNvPr id="12" name="Grupa 11"/>
          <p:cNvGrpSpPr/>
          <p:nvPr/>
        </p:nvGrpSpPr>
        <p:grpSpPr>
          <a:xfrm>
            <a:off x="6084168" y="3031507"/>
            <a:ext cx="2448272" cy="2952328"/>
            <a:chOff x="5868144" y="4002318"/>
            <a:chExt cx="2448272" cy="2016224"/>
          </a:xfrm>
        </p:grpSpPr>
        <p:sp>
          <p:nvSpPr>
            <p:cNvPr id="9" name="Pravokutnik 8"/>
            <p:cNvSpPr/>
            <p:nvPr/>
          </p:nvSpPr>
          <p:spPr>
            <a:xfrm>
              <a:off x="5868144" y="4002318"/>
              <a:ext cx="2448272" cy="20162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hr-HR" dirty="0"/>
            </a:p>
            <a:p>
              <a:endParaRPr lang="hr-HR" dirty="0"/>
            </a:p>
            <a:p>
              <a:endParaRPr lang="hr-HR" dirty="0"/>
            </a:p>
            <a:p>
              <a:r>
                <a:rPr lang="hr-HR" dirty="0"/>
                <a:t>TVRDI DISK (HDD)</a:t>
              </a:r>
            </a:p>
            <a:p>
              <a:r>
                <a:rPr lang="hr-HR" dirty="0"/>
                <a:t>SSD UREĐAJ</a:t>
              </a:r>
            </a:p>
            <a:p>
              <a:r>
                <a:rPr lang="hr-HR" dirty="0"/>
                <a:t>USB memorijski štapić</a:t>
              </a:r>
            </a:p>
            <a:p>
              <a:r>
                <a:rPr lang="hr-HR" dirty="0"/>
                <a:t>CD</a:t>
              </a:r>
            </a:p>
            <a:p>
              <a:r>
                <a:rPr lang="hr-HR" dirty="0"/>
                <a:t>DVD</a:t>
              </a:r>
            </a:p>
            <a:p>
              <a:r>
                <a:rPr lang="hr-HR" dirty="0"/>
                <a:t>BD</a:t>
              </a:r>
            </a:p>
            <a:p>
              <a:r>
                <a:rPr lang="hr-HR" dirty="0"/>
                <a:t>SPREMNICI U OBLAKU</a:t>
              </a:r>
            </a:p>
            <a:p>
              <a:pPr algn="ctr"/>
              <a:endParaRPr lang="hr-HR" dirty="0"/>
            </a:p>
            <a:p>
              <a:pPr algn="ctr"/>
              <a:endParaRPr lang="hr-HR" dirty="0"/>
            </a:p>
          </p:txBody>
        </p:sp>
        <p:sp>
          <p:nvSpPr>
            <p:cNvPr id="11" name="TekstniOkvir 10"/>
            <p:cNvSpPr txBox="1"/>
            <p:nvPr/>
          </p:nvSpPr>
          <p:spPr>
            <a:xfrm>
              <a:off x="6129643" y="4149080"/>
              <a:ext cx="1781257" cy="21018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hr-HR" sz="1400" dirty="0"/>
                <a:t>POMOĆNI SPREMNICI</a:t>
              </a:r>
            </a:p>
          </p:txBody>
        </p:sp>
      </p:grp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474" y="3554184"/>
            <a:ext cx="3827498" cy="1530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7893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013176"/>
            <a:ext cx="1663671" cy="1548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marL="0" indent="0">
              <a:buNone/>
            </a:pPr>
            <a:r>
              <a:rPr lang="hr-HR" b="1" dirty="0"/>
              <a:t>ROM (</a:t>
            </a:r>
            <a:r>
              <a:rPr lang="hr-HR" b="1" dirty="0" err="1"/>
              <a:t>Read</a:t>
            </a:r>
            <a:r>
              <a:rPr lang="hr-HR" b="1" dirty="0"/>
              <a:t> </a:t>
            </a:r>
            <a:r>
              <a:rPr lang="hr-HR" b="1" dirty="0" err="1"/>
              <a:t>Only</a:t>
            </a:r>
            <a:r>
              <a:rPr lang="hr-HR" b="1" dirty="0"/>
              <a:t> </a:t>
            </a:r>
            <a:r>
              <a:rPr lang="hr-HR" b="1" dirty="0" err="1"/>
              <a:t>Memory</a:t>
            </a:r>
            <a:r>
              <a:rPr lang="hr-HR" b="1" dirty="0"/>
              <a:t>) </a:t>
            </a:r>
          </a:p>
          <a:p>
            <a:r>
              <a:rPr lang="hr-HR" dirty="0"/>
              <a:t>memorija samo za čitanje (u nju korisnik ne može upisati podatke niti je mijenjati) </a:t>
            </a:r>
          </a:p>
          <a:p>
            <a:r>
              <a:rPr lang="hr-HR" dirty="0"/>
              <a:t>u njoj su trajno pohranjeni podaci potrebni za uključenje računala tj. podizanje operacijskog sustava</a:t>
            </a:r>
          </a:p>
          <a:p>
            <a:r>
              <a:rPr lang="hr-HR" dirty="0"/>
              <a:t>isključenjem računala ROM memorija se ne briše</a:t>
            </a:r>
          </a:p>
          <a:p>
            <a:pPr marL="0" indent="0">
              <a:buNone/>
            </a:pPr>
            <a:endParaRPr lang="hr-HR" dirty="0"/>
          </a:p>
          <a:p>
            <a:pPr marL="0" indent="0" algn="l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965916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80781"/>
            <a:ext cx="3240360" cy="209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528" y="1052736"/>
            <a:ext cx="8287991" cy="52565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b="1" dirty="0"/>
              <a:t>RAM (</a:t>
            </a:r>
            <a:r>
              <a:rPr lang="hr-HR" b="1" dirty="0" err="1"/>
              <a:t>Random</a:t>
            </a:r>
            <a:r>
              <a:rPr lang="hr-HR" b="1" dirty="0"/>
              <a:t> Access </a:t>
            </a:r>
            <a:r>
              <a:rPr lang="hr-HR" b="1" dirty="0" err="1"/>
              <a:t>Memory</a:t>
            </a:r>
            <a:r>
              <a:rPr lang="hr-HR" b="1" dirty="0"/>
              <a:t>) </a:t>
            </a:r>
          </a:p>
          <a:p>
            <a:r>
              <a:rPr lang="hr-HR" dirty="0"/>
              <a:t>radna i privremena memorija računala</a:t>
            </a:r>
          </a:p>
          <a:p>
            <a:r>
              <a:rPr lang="hr-HR" dirty="0"/>
              <a:t>u njoj se čuvaju podaci </a:t>
            </a:r>
            <a:r>
              <a:rPr lang="hr-HR" b="1" u="sng" dirty="0"/>
              <a:t>trenutno otvorenih</a:t>
            </a:r>
            <a:r>
              <a:rPr lang="hr-HR" dirty="0"/>
              <a:t> programa i datoteka u kojima radimo</a:t>
            </a:r>
          </a:p>
          <a:p>
            <a:r>
              <a:rPr lang="hr-HR" dirty="0"/>
              <a:t>isključenjem računala RAM memorija se briše</a:t>
            </a:r>
          </a:p>
          <a:p>
            <a:r>
              <a:rPr lang="hr-HR" dirty="0"/>
              <a:t>više RAM-a omogućava ugodniji rad s više otvorenih programa</a:t>
            </a:r>
          </a:p>
          <a:p>
            <a:r>
              <a:rPr lang="hr-HR" dirty="0"/>
              <a:t>brzina pristupa ovoj memoriji je najveća u odnosu na ostale spremnike 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143038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256" y="2112607"/>
            <a:ext cx="3102431" cy="365721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1988840"/>
            <a:ext cx="4834880" cy="4525963"/>
          </a:xfrm>
        </p:spPr>
        <p:txBody>
          <a:bodyPr>
            <a:normAutofit/>
          </a:bodyPr>
          <a:lstStyle/>
          <a:p>
            <a:r>
              <a:rPr lang="hr-HR" dirty="0"/>
              <a:t>Služe za trajnu pohranu podataka tj. podaci koje spremimo na pomoćne spremnike ostat će sačuvani i kad je računalo isključeno.</a:t>
            </a:r>
          </a:p>
          <a:p>
            <a:r>
              <a:rPr lang="hr-HR" dirty="0"/>
              <a:t>mogu biti: </a:t>
            </a:r>
          </a:p>
          <a:p>
            <a:pPr lvl="1"/>
            <a:r>
              <a:rPr lang="hr-HR" dirty="0"/>
              <a:t>ugrađeni u računalo ili </a:t>
            </a:r>
          </a:p>
          <a:p>
            <a:pPr lvl="1"/>
            <a:r>
              <a:rPr lang="hr-HR" dirty="0"/>
              <a:t>prenosivi</a:t>
            </a: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1052735"/>
            <a:ext cx="8229600" cy="827633"/>
          </a:xfrm>
        </p:spPr>
        <p:txBody>
          <a:bodyPr/>
          <a:lstStyle/>
          <a:p>
            <a:r>
              <a:rPr lang="hr-HR" dirty="0"/>
              <a:t>Pomoćni spremnici</a:t>
            </a:r>
          </a:p>
        </p:txBody>
      </p:sp>
    </p:spTree>
    <p:extLst>
      <p:ext uri="{BB962C8B-B14F-4D97-AF65-F5344CB8AC3E}">
        <p14:creationId xmlns:p14="http://schemas.microsoft.com/office/powerpoint/2010/main" val="2795245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b="1" dirty="0"/>
              <a:t>Tvrdi disk </a:t>
            </a:r>
            <a:r>
              <a:rPr lang="hr-HR" dirty="0"/>
              <a:t>(HDD – </a:t>
            </a:r>
            <a:r>
              <a:rPr lang="hr-HR" dirty="0" err="1"/>
              <a:t>Hard</a:t>
            </a:r>
            <a:r>
              <a:rPr lang="hr-HR" dirty="0"/>
              <a:t> Disk </a:t>
            </a:r>
            <a:r>
              <a:rPr lang="hr-HR" dirty="0" err="1"/>
              <a:t>Drive</a:t>
            </a:r>
            <a:r>
              <a:rPr lang="hr-HR" dirty="0"/>
              <a:t>)</a:t>
            </a:r>
          </a:p>
          <a:p>
            <a:r>
              <a:rPr lang="hr-HR" dirty="0"/>
              <a:t>pomoćni spremnik najvećeg kapaciteta na koji najčešće spremamo svoje programe i podatke</a:t>
            </a:r>
          </a:p>
          <a:p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Pomoćni spremnici - neprenosivi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501008"/>
            <a:ext cx="3119648" cy="2845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ravokutnik 5"/>
          <p:cNvSpPr/>
          <p:nvPr/>
        </p:nvSpPr>
        <p:spPr>
          <a:xfrm>
            <a:off x="6804248" y="6314567"/>
            <a:ext cx="21116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dirty="0"/>
              <a:t>ugrađen u računalo </a:t>
            </a:r>
          </a:p>
        </p:txBody>
      </p:sp>
    </p:spTree>
    <p:extLst>
      <p:ext uri="{BB962C8B-B14F-4D97-AF65-F5344CB8AC3E}">
        <p14:creationId xmlns:p14="http://schemas.microsoft.com/office/powerpoint/2010/main" val="2822751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b="1" dirty="0"/>
              <a:t>SSD uređaj </a:t>
            </a:r>
            <a:r>
              <a:rPr lang="hr-HR" dirty="0"/>
              <a:t>– </a:t>
            </a:r>
            <a:r>
              <a:rPr lang="hr-HR" dirty="0" err="1"/>
              <a:t>Solid</a:t>
            </a:r>
            <a:r>
              <a:rPr lang="hr-HR" dirty="0"/>
              <a:t> State </a:t>
            </a:r>
            <a:r>
              <a:rPr lang="hr-HR" dirty="0" err="1"/>
              <a:t>Drive</a:t>
            </a:r>
            <a:r>
              <a:rPr lang="hr-HR" dirty="0"/>
              <a:t> </a:t>
            </a:r>
            <a:r>
              <a:rPr lang="hr-HR" sz="2800" dirty="0"/>
              <a:t>(Elektronički „disk”)</a:t>
            </a:r>
          </a:p>
          <a:p>
            <a:r>
              <a:rPr lang="hr-HR" dirty="0"/>
              <a:t>postepeno zamjenjuje tvrdi disk u novim računalima</a:t>
            </a:r>
          </a:p>
          <a:p>
            <a:r>
              <a:rPr lang="hr-HR" dirty="0"/>
              <a:t>Koristi novu tehnologiju pa je brži i tiši od tvrdog diska, ali još uvijek i skuplji</a:t>
            </a:r>
          </a:p>
          <a:p>
            <a:pPr algn="l"/>
            <a:r>
              <a:rPr lang="hr-HR" dirty="0"/>
              <a:t>za sada se najčešće koristi kao sustavni disk (za instalaciju operacijskog sustava i programa</a:t>
            </a: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Pomoćni spremnici - neprenosivi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765" y="4941168"/>
            <a:ext cx="1557815" cy="1475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ravokutnik 5"/>
          <p:cNvSpPr/>
          <p:nvPr/>
        </p:nvSpPr>
        <p:spPr>
          <a:xfrm>
            <a:off x="6876256" y="6416660"/>
            <a:ext cx="2088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/>
              <a:t>ugrađen u računalo </a:t>
            </a:r>
          </a:p>
        </p:txBody>
      </p:sp>
    </p:spTree>
    <p:extLst>
      <p:ext uri="{BB962C8B-B14F-4D97-AF65-F5344CB8AC3E}">
        <p14:creationId xmlns:p14="http://schemas.microsoft.com/office/powerpoint/2010/main" val="134161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628800"/>
            <a:ext cx="2386462" cy="2241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3874435"/>
          </a:xfrm>
        </p:spPr>
        <p:txBody>
          <a:bodyPr/>
          <a:lstStyle/>
          <a:p>
            <a:pPr marL="0" indent="0">
              <a:buNone/>
            </a:pPr>
            <a:r>
              <a:rPr lang="hr-HR" b="1" dirty="0"/>
              <a:t>CD</a:t>
            </a:r>
            <a:r>
              <a:rPr lang="hr-HR" dirty="0"/>
              <a:t> (</a:t>
            </a:r>
            <a:r>
              <a:rPr lang="hr-HR" dirty="0" err="1"/>
              <a:t>Compact</a:t>
            </a:r>
            <a:r>
              <a:rPr lang="hr-HR" dirty="0"/>
              <a:t> Disk)- kompaktni disk</a:t>
            </a:r>
          </a:p>
          <a:p>
            <a:r>
              <a:rPr lang="hr-HR" dirty="0"/>
              <a:t>optički disk kapaciteta do 800 MB</a:t>
            </a:r>
          </a:p>
          <a:p>
            <a:r>
              <a:rPr lang="hr-HR" dirty="0"/>
              <a:t>podaci se zapisuju laserskom zrakom </a:t>
            </a:r>
          </a:p>
          <a:p>
            <a:pPr lvl="1"/>
            <a:r>
              <a:rPr lang="hr-HR" dirty="0"/>
              <a:t>postupak nazivamo prženje (</a:t>
            </a:r>
            <a:r>
              <a:rPr lang="hr-HR" dirty="0" err="1"/>
              <a:t>burning</a:t>
            </a:r>
            <a:r>
              <a:rPr lang="hr-HR" dirty="0"/>
              <a:t>)</a:t>
            </a:r>
          </a:p>
          <a:p>
            <a:pPr marL="0" indent="0">
              <a:buNone/>
            </a:pPr>
            <a:r>
              <a:rPr lang="hr-HR" sz="2400" u="sng" dirty="0"/>
              <a:t>VRSTE CD MEDIJA</a:t>
            </a:r>
          </a:p>
          <a:p>
            <a:r>
              <a:rPr lang="hr-HR" sz="2400" dirty="0"/>
              <a:t>CD-R – mogućnost jednokratnog zapisivanja podataka</a:t>
            </a:r>
          </a:p>
          <a:p>
            <a:r>
              <a:rPr lang="hr-HR" sz="2400" dirty="0"/>
              <a:t>CD –RW – mogućnost višekratnog zapisivanja podataka</a:t>
            </a: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Pomoćni spremnici - prenosivi</a:t>
            </a:r>
          </a:p>
        </p:txBody>
      </p:sp>
    </p:spTree>
    <p:extLst>
      <p:ext uri="{BB962C8B-B14F-4D97-AF65-F5344CB8AC3E}">
        <p14:creationId xmlns:p14="http://schemas.microsoft.com/office/powerpoint/2010/main" val="14122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556792"/>
            <a:ext cx="2658362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b="1" dirty="0"/>
              <a:t>DVD</a:t>
            </a:r>
            <a:r>
              <a:rPr lang="hr-HR" dirty="0"/>
              <a:t> (Digital </a:t>
            </a:r>
            <a:r>
              <a:rPr lang="hr-HR" dirty="0" err="1"/>
              <a:t>Versatile</a:t>
            </a:r>
            <a:r>
              <a:rPr lang="hr-HR" dirty="0"/>
              <a:t> Disk)</a:t>
            </a:r>
          </a:p>
          <a:p>
            <a:r>
              <a:rPr lang="hr-HR" dirty="0"/>
              <a:t>optički disk kapaciteta do 4,7 GB</a:t>
            </a:r>
          </a:p>
          <a:p>
            <a:r>
              <a:rPr lang="hr-HR" dirty="0"/>
              <a:t>podaci se zapisuju laserskom zrakom s većom gustoćom zapisa u odnosu na CD</a:t>
            </a:r>
          </a:p>
          <a:p>
            <a:pPr marL="0" indent="0">
              <a:buNone/>
            </a:pPr>
            <a:r>
              <a:rPr lang="hr-HR" sz="2400" u="sng" dirty="0"/>
              <a:t>VRSTE DVD MEDIJA</a:t>
            </a:r>
          </a:p>
          <a:p>
            <a:r>
              <a:rPr lang="hr-HR" sz="2400" dirty="0"/>
              <a:t>DVD-R i DVD+R mogućnost jednokratnog zapisivanja podataka</a:t>
            </a:r>
          </a:p>
          <a:p>
            <a:r>
              <a:rPr lang="hr-HR" sz="2400" dirty="0"/>
              <a:t>DVD-RW i DVD+RW mogućnost višekratnog zapisivanja podataka</a:t>
            </a: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Pomoćni spremnici - prenosivi</a:t>
            </a:r>
          </a:p>
        </p:txBody>
      </p:sp>
    </p:spTree>
    <p:extLst>
      <p:ext uri="{BB962C8B-B14F-4D97-AF65-F5344CB8AC3E}">
        <p14:creationId xmlns:p14="http://schemas.microsoft.com/office/powerpoint/2010/main" val="1067509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P5">
  <a:themeElements>
    <a:clrScheme name="Gomilanj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Gomilanj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MP5</Template>
  <TotalTime>481</TotalTime>
  <Words>528</Words>
  <Application>Microsoft Office PowerPoint</Application>
  <PresentationFormat>Prikaz na zaslonu (4:3)</PresentationFormat>
  <Paragraphs>79</Paragraphs>
  <Slides>14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14</vt:i4>
      </vt:variant>
    </vt:vector>
  </HeadingPairs>
  <TitlesOfParts>
    <vt:vector size="19" baseType="lpstr">
      <vt:lpstr>Calibri</vt:lpstr>
      <vt:lpstr>Verdana</vt:lpstr>
      <vt:lpstr>Wingdings 2</vt:lpstr>
      <vt:lpstr>Wingdings 3</vt:lpstr>
      <vt:lpstr>MP5</vt:lpstr>
      <vt:lpstr>Spremnici računala</vt:lpstr>
      <vt:lpstr>Spremnici računala</vt:lpstr>
      <vt:lpstr>PowerPoint prezentacija</vt:lpstr>
      <vt:lpstr>PowerPoint prezentacija</vt:lpstr>
      <vt:lpstr>Pomoćni spremnici</vt:lpstr>
      <vt:lpstr>Pomoćni spremnici - neprenosivi</vt:lpstr>
      <vt:lpstr>Pomoćni spremnici - neprenosivi</vt:lpstr>
      <vt:lpstr>Pomoćni spremnici - prenosivi</vt:lpstr>
      <vt:lpstr>Pomoćni spremnici - prenosivi</vt:lpstr>
      <vt:lpstr>Pomoćni spremnici - prenosivi</vt:lpstr>
      <vt:lpstr>Pomoćni spremnici - prenosivi</vt:lpstr>
      <vt:lpstr>Pomoćni spremnici - prenosivi</vt:lpstr>
      <vt:lpstr>Spremnici u oblaku</vt:lpstr>
      <vt:lpstr>Programi za spremanje i dijeljenje podataka u oblaku</vt:lpstr>
    </vt:vector>
  </TitlesOfParts>
  <Company>Zrinus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2.1 Spremnici računala</dc:title>
  <dc:creator>Stanko Leko</dc:creator>
  <cp:lastModifiedBy>Mila Ozretić</cp:lastModifiedBy>
  <cp:revision>57</cp:revision>
  <dcterms:created xsi:type="dcterms:W3CDTF">2013-11-11T17:06:29Z</dcterms:created>
  <dcterms:modified xsi:type="dcterms:W3CDTF">2020-09-30T20:06:09Z</dcterms:modified>
</cp:coreProperties>
</file>