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2" r:id="rId7"/>
    <p:sldId id="263" r:id="rId8"/>
    <p:sldId id="264" r:id="rId9"/>
    <p:sldId id="265" r:id="rId10"/>
    <p:sldId id="266" r:id="rId11"/>
    <p:sldId id="260" r:id="rId12"/>
    <p:sldId id="267"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0FD08-2E5A-40B3-A25A-DD28500894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AB17B9-0A57-4289-9DFE-7E6E108E918D}">
      <dgm:prSet/>
      <dgm:spPr/>
      <dgm:t>
        <a:bodyPr/>
        <a:lstStyle/>
        <a:p>
          <a:r>
            <a:rPr lang="hr-HR"/>
            <a:t>OPASNOSTI NA INTERNETU</a:t>
          </a:r>
          <a:endParaRPr lang="en-US"/>
        </a:p>
      </dgm:t>
    </dgm:pt>
    <dgm:pt modelId="{7816134A-5E9C-48AE-84D5-68D97BD9E613}" type="parTrans" cxnId="{D4DCB3C2-C0AD-4779-B409-58E1BCC4ECE3}">
      <dgm:prSet/>
      <dgm:spPr/>
      <dgm:t>
        <a:bodyPr/>
        <a:lstStyle/>
        <a:p>
          <a:endParaRPr lang="en-US"/>
        </a:p>
      </dgm:t>
    </dgm:pt>
    <dgm:pt modelId="{4C30B1D3-F37A-454F-9989-FE94CAA220C3}" type="sibTrans" cxnId="{D4DCB3C2-C0AD-4779-B409-58E1BCC4ECE3}">
      <dgm:prSet/>
      <dgm:spPr/>
      <dgm:t>
        <a:bodyPr/>
        <a:lstStyle/>
        <a:p>
          <a:endParaRPr lang="en-US"/>
        </a:p>
      </dgm:t>
    </dgm:pt>
    <dgm:pt modelId="{623BDCC5-CFAE-4148-8DE1-947492E260F1}">
      <dgm:prSet/>
      <dgm:spPr/>
      <dgm:t>
        <a:bodyPr/>
        <a:lstStyle/>
        <a:p>
          <a:r>
            <a:rPr lang="hr-HR"/>
            <a:t>MJERE ZA POVEĆANJE SIGURNOSTI</a:t>
          </a:r>
          <a:endParaRPr lang="en-US"/>
        </a:p>
      </dgm:t>
    </dgm:pt>
    <dgm:pt modelId="{7156608C-2825-461E-8992-B87D788F72A1}" type="parTrans" cxnId="{6409B677-25C4-45E2-815A-E5C8B9D2EE7A}">
      <dgm:prSet/>
      <dgm:spPr/>
      <dgm:t>
        <a:bodyPr/>
        <a:lstStyle/>
        <a:p>
          <a:endParaRPr lang="en-US"/>
        </a:p>
      </dgm:t>
    </dgm:pt>
    <dgm:pt modelId="{6F10C75F-A045-41A9-A01D-709EC097DED4}" type="sibTrans" cxnId="{6409B677-25C4-45E2-815A-E5C8B9D2EE7A}">
      <dgm:prSet/>
      <dgm:spPr/>
      <dgm:t>
        <a:bodyPr/>
        <a:lstStyle/>
        <a:p>
          <a:endParaRPr lang="en-US"/>
        </a:p>
      </dgm:t>
    </dgm:pt>
    <dgm:pt modelId="{1AE3B3F4-485E-4BC2-B8DF-8E844237B7BA}" type="pres">
      <dgm:prSet presAssocID="{3100FD08-2E5A-40B3-A25A-DD28500894F8}" presName="linear" presStyleCnt="0">
        <dgm:presLayoutVars>
          <dgm:animLvl val="lvl"/>
          <dgm:resizeHandles val="exact"/>
        </dgm:presLayoutVars>
      </dgm:prSet>
      <dgm:spPr/>
    </dgm:pt>
    <dgm:pt modelId="{8F7115C3-BF5B-46A1-8007-B8EA337B7917}" type="pres">
      <dgm:prSet presAssocID="{E1AB17B9-0A57-4289-9DFE-7E6E108E918D}" presName="parentText" presStyleLbl="node1" presStyleIdx="0" presStyleCnt="2">
        <dgm:presLayoutVars>
          <dgm:chMax val="0"/>
          <dgm:bulletEnabled val="1"/>
        </dgm:presLayoutVars>
      </dgm:prSet>
      <dgm:spPr/>
    </dgm:pt>
    <dgm:pt modelId="{97CBC842-1C48-4CE3-8C55-891535849B55}" type="pres">
      <dgm:prSet presAssocID="{4C30B1D3-F37A-454F-9989-FE94CAA220C3}" presName="spacer" presStyleCnt="0"/>
      <dgm:spPr/>
    </dgm:pt>
    <dgm:pt modelId="{B88FEAD0-D9B2-4067-84A7-381D2C1C40ED}" type="pres">
      <dgm:prSet presAssocID="{623BDCC5-CFAE-4148-8DE1-947492E260F1}" presName="parentText" presStyleLbl="node1" presStyleIdx="1" presStyleCnt="2">
        <dgm:presLayoutVars>
          <dgm:chMax val="0"/>
          <dgm:bulletEnabled val="1"/>
        </dgm:presLayoutVars>
      </dgm:prSet>
      <dgm:spPr/>
    </dgm:pt>
  </dgm:ptLst>
  <dgm:cxnLst>
    <dgm:cxn modelId="{6409B677-25C4-45E2-815A-E5C8B9D2EE7A}" srcId="{3100FD08-2E5A-40B3-A25A-DD28500894F8}" destId="{623BDCC5-CFAE-4148-8DE1-947492E260F1}" srcOrd="1" destOrd="0" parTransId="{7156608C-2825-461E-8992-B87D788F72A1}" sibTransId="{6F10C75F-A045-41A9-A01D-709EC097DED4}"/>
    <dgm:cxn modelId="{42846692-432A-414D-AE72-52C8A5D85F40}" type="presOf" srcId="{E1AB17B9-0A57-4289-9DFE-7E6E108E918D}" destId="{8F7115C3-BF5B-46A1-8007-B8EA337B7917}" srcOrd="0" destOrd="0" presId="urn:microsoft.com/office/officeart/2005/8/layout/vList2"/>
    <dgm:cxn modelId="{D4DCB3C2-C0AD-4779-B409-58E1BCC4ECE3}" srcId="{3100FD08-2E5A-40B3-A25A-DD28500894F8}" destId="{E1AB17B9-0A57-4289-9DFE-7E6E108E918D}" srcOrd="0" destOrd="0" parTransId="{7816134A-5E9C-48AE-84D5-68D97BD9E613}" sibTransId="{4C30B1D3-F37A-454F-9989-FE94CAA220C3}"/>
    <dgm:cxn modelId="{E7410ACE-09E0-48AB-8EA6-D1A227290867}" type="presOf" srcId="{3100FD08-2E5A-40B3-A25A-DD28500894F8}" destId="{1AE3B3F4-485E-4BC2-B8DF-8E844237B7BA}" srcOrd="0" destOrd="0" presId="urn:microsoft.com/office/officeart/2005/8/layout/vList2"/>
    <dgm:cxn modelId="{0BB740FD-248B-4CFB-B152-E352737E52FE}" type="presOf" srcId="{623BDCC5-CFAE-4148-8DE1-947492E260F1}" destId="{B88FEAD0-D9B2-4067-84A7-381D2C1C40ED}" srcOrd="0" destOrd="0" presId="urn:microsoft.com/office/officeart/2005/8/layout/vList2"/>
    <dgm:cxn modelId="{5DF6144B-F120-4D3E-940C-E19B2A82ECAD}" type="presParOf" srcId="{1AE3B3F4-485E-4BC2-B8DF-8E844237B7BA}" destId="{8F7115C3-BF5B-46A1-8007-B8EA337B7917}" srcOrd="0" destOrd="0" presId="urn:microsoft.com/office/officeart/2005/8/layout/vList2"/>
    <dgm:cxn modelId="{E4A70270-33BD-4355-B0BA-C9E2CD28DA6E}" type="presParOf" srcId="{1AE3B3F4-485E-4BC2-B8DF-8E844237B7BA}" destId="{97CBC842-1C48-4CE3-8C55-891535849B55}" srcOrd="1" destOrd="0" presId="urn:microsoft.com/office/officeart/2005/8/layout/vList2"/>
    <dgm:cxn modelId="{327BE5EE-DD96-4648-854A-9C1A153041E3}" type="presParOf" srcId="{1AE3B3F4-485E-4BC2-B8DF-8E844237B7BA}" destId="{B88FEAD0-D9B2-4067-84A7-381D2C1C40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9D6D4-C9E5-4838-90CA-44B10037CB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29B1EF5-FAC9-4D52-BF8A-F3BF11226D12}">
      <dgm:prSet/>
      <dgm:spPr/>
      <dgm:t>
        <a:bodyPr/>
        <a:lstStyle/>
        <a:p>
          <a:r>
            <a:rPr lang="hr-HR"/>
            <a:t>VIRUSI</a:t>
          </a:r>
          <a:endParaRPr lang="en-US"/>
        </a:p>
      </dgm:t>
    </dgm:pt>
    <dgm:pt modelId="{9343EBEC-87D3-45DE-A7C7-A8633D2EE147}" type="parTrans" cxnId="{4613B579-72AE-4886-BCB9-41C94D88071C}">
      <dgm:prSet/>
      <dgm:spPr/>
      <dgm:t>
        <a:bodyPr/>
        <a:lstStyle/>
        <a:p>
          <a:endParaRPr lang="en-US"/>
        </a:p>
      </dgm:t>
    </dgm:pt>
    <dgm:pt modelId="{E97A60CF-6A99-4C2D-8B59-8E7D4559537F}" type="sibTrans" cxnId="{4613B579-72AE-4886-BCB9-41C94D88071C}">
      <dgm:prSet/>
      <dgm:spPr/>
      <dgm:t>
        <a:bodyPr/>
        <a:lstStyle/>
        <a:p>
          <a:endParaRPr lang="en-US"/>
        </a:p>
      </dgm:t>
    </dgm:pt>
    <dgm:pt modelId="{B213CA43-B1BA-47D3-9CC4-F60AC07A6D48}">
      <dgm:prSet/>
      <dgm:spPr/>
      <dgm:t>
        <a:bodyPr/>
        <a:lstStyle/>
        <a:p>
          <a:r>
            <a:rPr lang="hr-HR" dirty="0"/>
            <a:t>CYBER BULLING – NASILJE NA INTERNETU</a:t>
          </a:r>
          <a:endParaRPr lang="en-US" dirty="0"/>
        </a:p>
      </dgm:t>
    </dgm:pt>
    <dgm:pt modelId="{CAF8C790-82B0-4F58-9BB0-FCFC147A5966}" type="parTrans" cxnId="{3005EEF2-6E2B-4B16-BB5D-9A60091F15F6}">
      <dgm:prSet/>
      <dgm:spPr/>
      <dgm:t>
        <a:bodyPr/>
        <a:lstStyle/>
        <a:p>
          <a:endParaRPr lang="en-US"/>
        </a:p>
      </dgm:t>
    </dgm:pt>
    <dgm:pt modelId="{6CF1F9F0-ABCB-4774-9657-7127134E2C7E}" type="sibTrans" cxnId="{3005EEF2-6E2B-4B16-BB5D-9A60091F15F6}">
      <dgm:prSet/>
      <dgm:spPr/>
      <dgm:t>
        <a:bodyPr/>
        <a:lstStyle/>
        <a:p>
          <a:endParaRPr lang="en-US"/>
        </a:p>
      </dgm:t>
    </dgm:pt>
    <dgm:pt modelId="{9ABD645F-4E40-4215-AB9C-E407951D4250}">
      <dgm:prSet/>
      <dgm:spPr/>
      <dgm:t>
        <a:bodyPr/>
        <a:lstStyle/>
        <a:p>
          <a:r>
            <a:rPr lang="hr-HR"/>
            <a:t>LAŽNE STRANICE</a:t>
          </a:r>
          <a:endParaRPr lang="en-US"/>
        </a:p>
      </dgm:t>
    </dgm:pt>
    <dgm:pt modelId="{B82BA243-3156-40C8-92A9-AC54076B6E20}" type="parTrans" cxnId="{FF1DE405-D16B-417A-844F-B4CF0C3D5173}">
      <dgm:prSet/>
      <dgm:spPr/>
      <dgm:t>
        <a:bodyPr/>
        <a:lstStyle/>
        <a:p>
          <a:endParaRPr lang="en-US"/>
        </a:p>
      </dgm:t>
    </dgm:pt>
    <dgm:pt modelId="{C17970A6-BB64-4820-AFF4-0818B1D284CE}" type="sibTrans" cxnId="{FF1DE405-D16B-417A-844F-B4CF0C3D5173}">
      <dgm:prSet/>
      <dgm:spPr/>
      <dgm:t>
        <a:bodyPr/>
        <a:lstStyle/>
        <a:p>
          <a:endParaRPr lang="en-US"/>
        </a:p>
      </dgm:t>
    </dgm:pt>
    <dgm:pt modelId="{B7511721-79D5-4341-B687-15C7B089A5DE}">
      <dgm:prSet/>
      <dgm:spPr/>
      <dgm:t>
        <a:bodyPr/>
        <a:lstStyle/>
        <a:p>
          <a:r>
            <a:rPr lang="hr-HR"/>
            <a:t>LAŽNE E-MAIL PORUKE</a:t>
          </a:r>
          <a:endParaRPr lang="en-US"/>
        </a:p>
      </dgm:t>
    </dgm:pt>
    <dgm:pt modelId="{B7EAF15E-4A68-445E-967D-F770C84E1F49}" type="parTrans" cxnId="{E8C8C408-47B5-401F-AC08-9AB9DB1DF4E9}">
      <dgm:prSet/>
      <dgm:spPr/>
      <dgm:t>
        <a:bodyPr/>
        <a:lstStyle/>
        <a:p>
          <a:endParaRPr lang="en-US"/>
        </a:p>
      </dgm:t>
    </dgm:pt>
    <dgm:pt modelId="{D34A883A-4C71-4591-87F0-01E6E4DC8E6A}" type="sibTrans" cxnId="{E8C8C408-47B5-401F-AC08-9AB9DB1DF4E9}">
      <dgm:prSet/>
      <dgm:spPr/>
      <dgm:t>
        <a:bodyPr/>
        <a:lstStyle/>
        <a:p>
          <a:endParaRPr lang="en-US"/>
        </a:p>
      </dgm:t>
    </dgm:pt>
    <dgm:pt modelId="{F40297EB-D633-484A-B2EA-0D3060B421A5}" type="pres">
      <dgm:prSet presAssocID="{F3C9D6D4-C9E5-4838-90CA-44B10037CBBD}" presName="linear" presStyleCnt="0">
        <dgm:presLayoutVars>
          <dgm:animLvl val="lvl"/>
          <dgm:resizeHandles val="exact"/>
        </dgm:presLayoutVars>
      </dgm:prSet>
      <dgm:spPr/>
    </dgm:pt>
    <dgm:pt modelId="{067CF2E9-4AD5-4EEC-B7E7-82BD056AB635}" type="pres">
      <dgm:prSet presAssocID="{F29B1EF5-FAC9-4D52-BF8A-F3BF11226D12}" presName="parentText" presStyleLbl="node1" presStyleIdx="0" presStyleCnt="4">
        <dgm:presLayoutVars>
          <dgm:chMax val="0"/>
          <dgm:bulletEnabled val="1"/>
        </dgm:presLayoutVars>
      </dgm:prSet>
      <dgm:spPr/>
    </dgm:pt>
    <dgm:pt modelId="{96349CD2-350E-4593-BFAF-E37C3A8DF005}" type="pres">
      <dgm:prSet presAssocID="{E97A60CF-6A99-4C2D-8B59-8E7D4559537F}" presName="spacer" presStyleCnt="0"/>
      <dgm:spPr/>
    </dgm:pt>
    <dgm:pt modelId="{5DE2B7FD-663B-46BA-ADFC-E6C514513A5F}" type="pres">
      <dgm:prSet presAssocID="{B213CA43-B1BA-47D3-9CC4-F60AC07A6D48}" presName="parentText" presStyleLbl="node1" presStyleIdx="1" presStyleCnt="4">
        <dgm:presLayoutVars>
          <dgm:chMax val="0"/>
          <dgm:bulletEnabled val="1"/>
        </dgm:presLayoutVars>
      </dgm:prSet>
      <dgm:spPr/>
    </dgm:pt>
    <dgm:pt modelId="{BD0A724F-6902-4DCC-86BA-6195681E8F34}" type="pres">
      <dgm:prSet presAssocID="{6CF1F9F0-ABCB-4774-9657-7127134E2C7E}" presName="spacer" presStyleCnt="0"/>
      <dgm:spPr/>
    </dgm:pt>
    <dgm:pt modelId="{470847C8-577C-4D6A-B529-3E51DCFE30EC}" type="pres">
      <dgm:prSet presAssocID="{9ABD645F-4E40-4215-AB9C-E407951D4250}" presName="parentText" presStyleLbl="node1" presStyleIdx="2" presStyleCnt="4">
        <dgm:presLayoutVars>
          <dgm:chMax val="0"/>
          <dgm:bulletEnabled val="1"/>
        </dgm:presLayoutVars>
      </dgm:prSet>
      <dgm:spPr/>
    </dgm:pt>
    <dgm:pt modelId="{E865C40C-D875-412C-B5E1-A50F5510982B}" type="pres">
      <dgm:prSet presAssocID="{C17970A6-BB64-4820-AFF4-0818B1D284CE}" presName="spacer" presStyleCnt="0"/>
      <dgm:spPr/>
    </dgm:pt>
    <dgm:pt modelId="{AC7FF97F-AADC-484B-A2A2-E2B8E3822CEA}" type="pres">
      <dgm:prSet presAssocID="{B7511721-79D5-4341-B687-15C7B089A5DE}" presName="parentText" presStyleLbl="node1" presStyleIdx="3" presStyleCnt="4">
        <dgm:presLayoutVars>
          <dgm:chMax val="0"/>
          <dgm:bulletEnabled val="1"/>
        </dgm:presLayoutVars>
      </dgm:prSet>
      <dgm:spPr/>
    </dgm:pt>
  </dgm:ptLst>
  <dgm:cxnLst>
    <dgm:cxn modelId="{FF1DE405-D16B-417A-844F-B4CF0C3D5173}" srcId="{F3C9D6D4-C9E5-4838-90CA-44B10037CBBD}" destId="{9ABD645F-4E40-4215-AB9C-E407951D4250}" srcOrd="2" destOrd="0" parTransId="{B82BA243-3156-40C8-92A9-AC54076B6E20}" sibTransId="{C17970A6-BB64-4820-AFF4-0818B1D284CE}"/>
    <dgm:cxn modelId="{E8C8C408-47B5-401F-AC08-9AB9DB1DF4E9}" srcId="{F3C9D6D4-C9E5-4838-90CA-44B10037CBBD}" destId="{B7511721-79D5-4341-B687-15C7B089A5DE}" srcOrd="3" destOrd="0" parTransId="{B7EAF15E-4A68-445E-967D-F770C84E1F49}" sibTransId="{D34A883A-4C71-4591-87F0-01E6E4DC8E6A}"/>
    <dgm:cxn modelId="{8F68A216-5DB2-4C7C-A084-5256FACCC776}" type="presOf" srcId="{B7511721-79D5-4341-B687-15C7B089A5DE}" destId="{AC7FF97F-AADC-484B-A2A2-E2B8E3822CEA}" srcOrd="0" destOrd="0" presId="urn:microsoft.com/office/officeart/2005/8/layout/vList2"/>
    <dgm:cxn modelId="{7F883A3E-7CCF-45EB-B7DC-CA4EF24FB7EA}" type="presOf" srcId="{B213CA43-B1BA-47D3-9CC4-F60AC07A6D48}" destId="{5DE2B7FD-663B-46BA-ADFC-E6C514513A5F}" srcOrd="0" destOrd="0" presId="urn:microsoft.com/office/officeart/2005/8/layout/vList2"/>
    <dgm:cxn modelId="{4613B579-72AE-4886-BCB9-41C94D88071C}" srcId="{F3C9D6D4-C9E5-4838-90CA-44B10037CBBD}" destId="{F29B1EF5-FAC9-4D52-BF8A-F3BF11226D12}" srcOrd="0" destOrd="0" parTransId="{9343EBEC-87D3-45DE-A7C7-A8633D2EE147}" sibTransId="{E97A60CF-6A99-4C2D-8B59-8E7D4559537F}"/>
    <dgm:cxn modelId="{8230359E-5B93-402E-BEF0-5E1DEB929025}" type="presOf" srcId="{9ABD645F-4E40-4215-AB9C-E407951D4250}" destId="{470847C8-577C-4D6A-B529-3E51DCFE30EC}" srcOrd="0" destOrd="0" presId="urn:microsoft.com/office/officeart/2005/8/layout/vList2"/>
    <dgm:cxn modelId="{BA3D19A3-CF90-4E71-BFAA-352DABC6E111}" type="presOf" srcId="{F3C9D6D4-C9E5-4838-90CA-44B10037CBBD}" destId="{F40297EB-D633-484A-B2EA-0D3060B421A5}" srcOrd="0" destOrd="0" presId="urn:microsoft.com/office/officeart/2005/8/layout/vList2"/>
    <dgm:cxn modelId="{146D5EB7-FF07-4778-8758-E07D45884E24}" type="presOf" srcId="{F29B1EF5-FAC9-4D52-BF8A-F3BF11226D12}" destId="{067CF2E9-4AD5-4EEC-B7E7-82BD056AB635}" srcOrd="0" destOrd="0" presId="urn:microsoft.com/office/officeart/2005/8/layout/vList2"/>
    <dgm:cxn modelId="{3005EEF2-6E2B-4B16-BB5D-9A60091F15F6}" srcId="{F3C9D6D4-C9E5-4838-90CA-44B10037CBBD}" destId="{B213CA43-B1BA-47D3-9CC4-F60AC07A6D48}" srcOrd="1" destOrd="0" parTransId="{CAF8C790-82B0-4F58-9BB0-FCFC147A5966}" sibTransId="{6CF1F9F0-ABCB-4774-9657-7127134E2C7E}"/>
    <dgm:cxn modelId="{BF2A4C25-AD06-494A-ACB9-D51D2FB2A99C}" type="presParOf" srcId="{F40297EB-D633-484A-B2EA-0D3060B421A5}" destId="{067CF2E9-4AD5-4EEC-B7E7-82BD056AB635}" srcOrd="0" destOrd="0" presId="urn:microsoft.com/office/officeart/2005/8/layout/vList2"/>
    <dgm:cxn modelId="{AB713A11-525D-4014-A245-9FAEEB017508}" type="presParOf" srcId="{F40297EB-D633-484A-B2EA-0D3060B421A5}" destId="{96349CD2-350E-4593-BFAF-E37C3A8DF005}" srcOrd="1" destOrd="0" presId="urn:microsoft.com/office/officeart/2005/8/layout/vList2"/>
    <dgm:cxn modelId="{3502AD78-F69A-452D-9EC7-3AE07973390E}" type="presParOf" srcId="{F40297EB-D633-484A-B2EA-0D3060B421A5}" destId="{5DE2B7FD-663B-46BA-ADFC-E6C514513A5F}" srcOrd="2" destOrd="0" presId="urn:microsoft.com/office/officeart/2005/8/layout/vList2"/>
    <dgm:cxn modelId="{5247FDA3-095F-464A-ADA3-C0AE9FD69691}" type="presParOf" srcId="{F40297EB-D633-484A-B2EA-0D3060B421A5}" destId="{BD0A724F-6902-4DCC-86BA-6195681E8F34}" srcOrd="3" destOrd="0" presId="urn:microsoft.com/office/officeart/2005/8/layout/vList2"/>
    <dgm:cxn modelId="{AD932ED1-A932-4C98-8B36-E0614773CC15}" type="presParOf" srcId="{F40297EB-D633-484A-B2EA-0D3060B421A5}" destId="{470847C8-577C-4D6A-B529-3E51DCFE30EC}" srcOrd="4" destOrd="0" presId="urn:microsoft.com/office/officeart/2005/8/layout/vList2"/>
    <dgm:cxn modelId="{A4B97130-11A1-49BC-A4F0-C94A2E2959A3}" type="presParOf" srcId="{F40297EB-D633-484A-B2EA-0D3060B421A5}" destId="{E865C40C-D875-412C-B5E1-A50F5510982B}" srcOrd="5" destOrd="0" presId="urn:microsoft.com/office/officeart/2005/8/layout/vList2"/>
    <dgm:cxn modelId="{8E534A19-E14A-47C7-8033-C086FBD6CE4F}" type="presParOf" srcId="{F40297EB-D633-484A-B2EA-0D3060B421A5}" destId="{AC7FF97F-AADC-484B-A2A2-E2B8E3822C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BF509-20E7-41DB-9D7B-8A3B368EE8D5}"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737BF99D-DCB3-4846-A2FE-872D6395E639}">
      <dgm:prSet/>
      <dgm:spPr/>
      <dgm:t>
        <a:bodyPr/>
        <a:lstStyle/>
        <a:p>
          <a:r>
            <a:rPr lang="hr-HR" b="1" i="0" dirty="0"/>
            <a:t>POTIV VIRUSA</a:t>
          </a:r>
          <a:endParaRPr lang="en-US" dirty="0"/>
        </a:p>
      </dgm:t>
    </dgm:pt>
    <dgm:pt modelId="{6438259A-7160-4692-AB4E-0AC1B0DECD9F}" type="parTrans" cxnId="{8DFC44DF-C7B9-4C12-B0E3-D017EBF1736C}">
      <dgm:prSet/>
      <dgm:spPr/>
      <dgm:t>
        <a:bodyPr/>
        <a:lstStyle/>
        <a:p>
          <a:endParaRPr lang="en-US"/>
        </a:p>
      </dgm:t>
    </dgm:pt>
    <dgm:pt modelId="{05D4A70E-D701-4C2C-A3E1-D1DDAE12CEE6}" type="sibTrans" cxnId="{8DFC44DF-C7B9-4C12-B0E3-D017EBF1736C}">
      <dgm:prSet/>
      <dgm:spPr/>
      <dgm:t>
        <a:bodyPr/>
        <a:lstStyle/>
        <a:p>
          <a:endParaRPr lang="en-US"/>
        </a:p>
      </dgm:t>
    </dgm:pt>
    <dgm:pt modelId="{8D278B6E-8E1F-480E-BD84-1A7AFE4FA8AD}">
      <dgm:prSet/>
      <dgm:spPr/>
      <dgm:t>
        <a:bodyPr/>
        <a:lstStyle/>
        <a:p>
          <a:r>
            <a:rPr lang="hr-HR" b="1" i="0" dirty="0"/>
            <a:t>Korištenje aplikacije za zaštitu od </a:t>
          </a:r>
          <a:r>
            <a:rPr lang="hr-HR" b="0" i="0" dirty="0"/>
            <a:t>zlonamjernog softvera – instaliranje aplikacije za zaštitu od zlonamjernog softvera i održavanje ažurnog softvera može vam pomoći u zaštiti PC-ja od virusa i drugog zlonamjernog softvera</a:t>
          </a:r>
          <a:endParaRPr lang="en-US" dirty="0"/>
        </a:p>
      </dgm:t>
    </dgm:pt>
    <dgm:pt modelId="{27FFBC0B-99CC-4A0D-9255-6C7DE16344A6}" type="parTrans" cxnId="{B63B29F0-A1DE-4442-8036-3D7116A2D623}">
      <dgm:prSet/>
      <dgm:spPr/>
      <dgm:t>
        <a:bodyPr/>
        <a:lstStyle/>
        <a:p>
          <a:endParaRPr lang="en-US"/>
        </a:p>
      </dgm:t>
    </dgm:pt>
    <dgm:pt modelId="{DA1423D9-AE80-41CB-9786-FCBF65955BE2}" type="sibTrans" cxnId="{B63B29F0-A1DE-4442-8036-3D7116A2D623}">
      <dgm:prSet/>
      <dgm:spPr/>
      <dgm:t>
        <a:bodyPr/>
        <a:lstStyle/>
        <a:p>
          <a:endParaRPr lang="en-US"/>
        </a:p>
      </dgm:t>
    </dgm:pt>
    <dgm:pt modelId="{84B7F70F-D012-43AD-973B-3872A8EC03F3}">
      <dgm:prSet/>
      <dgm:spPr/>
      <dgm:t>
        <a:bodyPr/>
        <a:lstStyle/>
        <a:p>
          <a:r>
            <a:rPr lang="hr-HR" dirty="0"/>
            <a:t>PROTIV CYBER BULLINGA / NASILJE NA INTERNETU</a:t>
          </a:r>
          <a:endParaRPr lang="en-US" dirty="0"/>
        </a:p>
      </dgm:t>
    </dgm:pt>
    <dgm:pt modelId="{501010D6-0356-420D-96D9-9265344EBC95}" type="parTrans" cxnId="{3766E411-29B5-411B-B7A3-D175CBD19403}">
      <dgm:prSet/>
      <dgm:spPr/>
      <dgm:t>
        <a:bodyPr/>
        <a:lstStyle/>
        <a:p>
          <a:endParaRPr lang="en-US"/>
        </a:p>
      </dgm:t>
    </dgm:pt>
    <dgm:pt modelId="{0C18B7E0-94CE-4063-BBB6-8F1CC0D51162}" type="sibTrans" cxnId="{3766E411-29B5-411B-B7A3-D175CBD19403}">
      <dgm:prSet/>
      <dgm:spPr/>
      <dgm:t>
        <a:bodyPr/>
        <a:lstStyle/>
        <a:p>
          <a:endParaRPr lang="en-US"/>
        </a:p>
      </dgm:t>
    </dgm:pt>
    <dgm:pt modelId="{1711DDCC-3E0F-4372-BE6A-5B123E48CE10}">
      <dgm:prSet/>
      <dgm:spPr/>
      <dgm:t>
        <a:bodyPr/>
        <a:lstStyle/>
        <a:p>
          <a:r>
            <a:rPr lang="hr-HR" b="0" i="0" dirty="0"/>
            <a:t>Prvi korak da nasilje na internetu prestane je da se o njemu kaže osobi od povjerenja. Ako si u tekstu prepoznao/la da se neka od uvredljivih ponašanja na internetu događaju tebi ili nekom koga poznaješ važno je potražiti pomoć, NAJBOLJE kod roditelja</a:t>
          </a:r>
          <a:endParaRPr lang="en-US" dirty="0"/>
        </a:p>
      </dgm:t>
    </dgm:pt>
    <dgm:pt modelId="{0F318C9B-5063-4F93-B2D0-08E8CB753D00}" type="parTrans" cxnId="{787D34B9-5F00-40E8-8A45-3A5152181F2B}">
      <dgm:prSet/>
      <dgm:spPr/>
      <dgm:t>
        <a:bodyPr/>
        <a:lstStyle/>
        <a:p>
          <a:endParaRPr lang="en-US"/>
        </a:p>
      </dgm:t>
    </dgm:pt>
    <dgm:pt modelId="{A54D634F-A126-42DE-88F0-5BFAF5C2B980}" type="sibTrans" cxnId="{787D34B9-5F00-40E8-8A45-3A5152181F2B}">
      <dgm:prSet/>
      <dgm:spPr/>
      <dgm:t>
        <a:bodyPr/>
        <a:lstStyle/>
        <a:p>
          <a:endParaRPr lang="en-US"/>
        </a:p>
      </dgm:t>
    </dgm:pt>
    <dgm:pt modelId="{005BF181-5DED-4CF6-A863-93FF206C5661}" type="pres">
      <dgm:prSet presAssocID="{B00BF509-20E7-41DB-9D7B-8A3B368EE8D5}" presName="linear" presStyleCnt="0">
        <dgm:presLayoutVars>
          <dgm:animLvl val="lvl"/>
          <dgm:resizeHandles val="exact"/>
        </dgm:presLayoutVars>
      </dgm:prSet>
      <dgm:spPr/>
    </dgm:pt>
    <dgm:pt modelId="{667D5556-FBD0-4D28-88CC-BD838AEA41C5}" type="pres">
      <dgm:prSet presAssocID="{737BF99D-DCB3-4846-A2FE-872D6395E639}" presName="parentText" presStyleLbl="node1" presStyleIdx="0" presStyleCnt="4" custLinFactY="26936" custLinFactNeighborX="289" custLinFactNeighborY="100000">
        <dgm:presLayoutVars>
          <dgm:chMax val="0"/>
          <dgm:bulletEnabled val="1"/>
        </dgm:presLayoutVars>
      </dgm:prSet>
      <dgm:spPr/>
    </dgm:pt>
    <dgm:pt modelId="{25F7B269-C847-408C-BB48-773207F224E9}" type="pres">
      <dgm:prSet presAssocID="{05D4A70E-D701-4C2C-A3E1-D1DDAE12CEE6}" presName="spacer" presStyleCnt="0"/>
      <dgm:spPr/>
    </dgm:pt>
    <dgm:pt modelId="{3491B832-06F4-40DC-9E11-A956CED02D53}" type="pres">
      <dgm:prSet presAssocID="{8D278B6E-8E1F-480E-BD84-1A7AFE4FA8AD}" presName="parentText" presStyleLbl="node1" presStyleIdx="1" presStyleCnt="4" custLinFactNeighborX="-208" custLinFactNeighborY="-71509">
        <dgm:presLayoutVars>
          <dgm:chMax val="0"/>
          <dgm:bulletEnabled val="1"/>
        </dgm:presLayoutVars>
      </dgm:prSet>
      <dgm:spPr/>
    </dgm:pt>
    <dgm:pt modelId="{3C133ABE-89F3-4566-9734-A3F479524E36}" type="pres">
      <dgm:prSet presAssocID="{DA1423D9-AE80-41CB-9786-FCBF65955BE2}" presName="spacer" presStyleCnt="0"/>
      <dgm:spPr/>
    </dgm:pt>
    <dgm:pt modelId="{E6256E6B-0214-4BCC-ADEB-0B823DE68054}" type="pres">
      <dgm:prSet presAssocID="{84B7F70F-D012-43AD-973B-3872A8EC03F3}" presName="parentText" presStyleLbl="node1" presStyleIdx="2" presStyleCnt="4" custLinFactY="-12592" custLinFactNeighborX="289" custLinFactNeighborY="-100000">
        <dgm:presLayoutVars>
          <dgm:chMax val="0"/>
          <dgm:bulletEnabled val="1"/>
        </dgm:presLayoutVars>
      </dgm:prSet>
      <dgm:spPr/>
    </dgm:pt>
    <dgm:pt modelId="{8CB1805C-477D-4C93-A58E-9EEFCEC3F8F2}" type="pres">
      <dgm:prSet presAssocID="{0C18B7E0-94CE-4063-BBB6-8F1CC0D51162}" presName="spacer" presStyleCnt="0"/>
      <dgm:spPr/>
    </dgm:pt>
    <dgm:pt modelId="{7518CC97-C4C7-4637-A636-C3F24B0F1F95}" type="pres">
      <dgm:prSet presAssocID="{1711DDCC-3E0F-4372-BE6A-5B123E48CE10}" presName="parentText" presStyleLbl="node1" presStyleIdx="3" presStyleCnt="4" custLinFactY="-57311" custLinFactNeighborX="-646" custLinFactNeighborY="-100000">
        <dgm:presLayoutVars>
          <dgm:chMax val="0"/>
          <dgm:bulletEnabled val="1"/>
        </dgm:presLayoutVars>
      </dgm:prSet>
      <dgm:spPr/>
    </dgm:pt>
  </dgm:ptLst>
  <dgm:cxnLst>
    <dgm:cxn modelId="{3766E411-29B5-411B-B7A3-D175CBD19403}" srcId="{B00BF509-20E7-41DB-9D7B-8A3B368EE8D5}" destId="{84B7F70F-D012-43AD-973B-3872A8EC03F3}" srcOrd="2" destOrd="0" parTransId="{501010D6-0356-420D-96D9-9265344EBC95}" sibTransId="{0C18B7E0-94CE-4063-BBB6-8F1CC0D51162}"/>
    <dgm:cxn modelId="{D92D0734-9AD2-442F-9FD2-349E8A495131}" type="presOf" srcId="{8D278B6E-8E1F-480E-BD84-1A7AFE4FA8AD}" destId="{3491B832-06F4-40DC-9E11-A956CED02D53}" srcOrd="0" destOrd="0" presId="urn:microsoft.com/office/officeart/2005/8/layout/vList2"/>
    <dgm:cxn modelId="{3696AE39-DE7E-4A93-BBE0-2B32D42CE3A0}" type="presOf" srcId="{84B7F70F-D012-43AD-973B-3872A8EC03F3}" destId="{E6256E6B-0214-4BCC-ADEB-0B823DE68054}" srcOrd="0" destOrd="0" presId="urn:microsoft.com/office/officeart/2005/8/layout/vList2"/>
    <dgm:cxn modelId="{3D639A48-06A5-4760-9015-6B185AED5C19}" type="presOf" srcId="{B00BF509-20E7-41DB-9D7B-8A3B368EE8D5}" destId="{005BF181-5DED-4CF6-A863-93FF206C5661}" srcOrd="0" destOrd="0" presId="urn:microsoft.com/office/officeart/2005/8/layout/vList2"/>
    <dgm:cxn modelId="{4C27674D-9A97-4DEC-B77A-8664FB3F9423}" type="presOf" srcId="{737BF99D-DCB3-4846-A2FE-872D6395E639}" destId="{667D5556-FBD0-4D28-88CC-BD838AEA41C5}" srcOrd="0" destOrd="0" presId="urn:microsoft.com/office/officeart/2005/8/layout/vList2"/>
    <dgm:cxn modelId="{86B796AF-779F-4B6D-A6CB-E7F3213D87F6}" type="presOf" srcId="{1711DDCC-3E0F-4372-BE6A-5B123E48CE10}" destId="{7518CC97-C4C7-4637-A636-C3F24B0F1F95}" srcOrd="0" destOrd="0" presId="urn:microsoft.com/office/officeart/2005/8/layout/vList2"/>
    <dgm:cxn modelId="{787D34B9-5F00-40E8-8A45-3A5152181F2B}" srcId="{B00BF509-20E7-41DB-9D7B-8A3B368EE8D5}" destId="{1711DDCC-3E0F-4372-BE6A-5B123E48CE10}" srcOrd="3" destOrd="0" parTransId="{0F318C9B-5063-4F93-B2D0-08E8CB753D00}" sibTransId="{A54D634F-A126-42DE-88F0-5BFAF5C2B980}"/>
    <dgm:cxn modelId="{8DFC44DF-C7B9-4C12-B0E3-D017EBF1736C}" srcId="{B00BF509-20E7-41DB-9D7B-8A3B368EE8D5}" destId="{737BF99D-DCB3-4846-A2FE-872D6395E639}" srcOrd="0" destOrd="0" parTransId="{6438259A-7160-4692-AB4E-0AC1B0DECD9F}" sibTransId="{05D4A70E-D701-4C2C-A3E1-D1DDAE12CEE6}"/>
    <dgm:cxn modelId="{B63B29F0-A1DE-4442-8036-3D7116A2D623}" srcId="{B00BF509-20E7-41DB-9D7B-8A3B368EE8D5}" destId="{8D278B6E-8E1F-480E-BD84-1A7AFE4FA8AD}" srcOrd="1" destOrd="0" parTransId="{27FFBC0B-99CC-4A0D-9255-6C7DE16344A6}" sibTransId="{DA1423D9-AE80-41CB-9786-FCBF65955BE2}"/>
    <dgm:cxn modelId="{B4857AC1-44BC-4DEA-B480-19D2DA47DC09}" type="presParOf" srcId="{005BF181-5DED-4CF6-A863-93FF206C5661}" destId="{667D5556-FBD0-4D28-88CC-BD838AEA41C5}" srcOrd="0" destOrd="0" presId="urn:microsoft.com/office/officeart/2005/8/layout/vList2"/>
    <dgm:cxn modelId="{2B6E6CBC-A2DA-4ABD-9308-AAA7BDCBAA96}" type="presParOf" srcId="{005BF181-5DED-4CF6-A863-93FF206C5661}" destId="{25F7B269-C847-408C-BB48-773207F224E9}" srcOrd="1" destOrd="0" presId="urn:microsoft.com/office/officeart/2005/8/layout/vList2"/>
    <dgm:cxn modelId="{0B745682-B6D0-411F-B8A1-C339091E938B}" type="presParOf" srcId="{005BF181-5DED-4CF6-A863-93FF206C5661}" destId="{3491B832-06F4-40DC-9E11-A956CED02D53}" srcOrd="2" destOrd="0" presId="urn:microsoft.com/office/officeart/2005/8/layout/vList2"/>
    <dgm:cxn modelId="{5C265031-69B8-4C5B-B361-FE42291A1F33}" type="presParOf" srcId="{005BF181-5DED-4CF6-A863-93FF206C5661}" destId="{3C133ABE-89F3-4566-9734-A3F479524E36}" srcOrd="3" destOrd="0" presId="urn:microsoft.com/office/officeart/2005/8/layout/vList2"/>
    <dgm:cxn modelId="{09D43F35-FAC9-4051-AEB9-20E4550ED79A}" type="presParOf" srcId="{005BF181-5DED-4CF6-A863-93FF206C5661}" destId="{E6256E6B-0214-4BCC-ADEB-0B823DE68054}" srcOrd="4" destOrd="0" presId="urn:microsoft.com/office/officeart/2005/8/layout/vList2"/>
    <dgm:cxn modelId="{64670B87-9052-4152-9482-36ACD00AA825}" type="presParOf" srcId="{005BF181-5DED-4CF6-A863-93FF206C5661}" destId="{8CB1805C-477D-4C93-A58E-9EEFCEC3F8F2}" srcOrd="5" destOrd="0" presId="urn:microsoft.com/office/officeart/2005/8/layout/vList2"/>
    <dgm:cxn modelId="{7600334D-B954-46E9-9F0B-6C719D20D23C}" type="presParOf" srcId="{005BF181-5DED-4CF6-A863-93FF206C5661}" destId="{7518CC97-C4C7-4637-A636-C3F24B0F1F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55B185-AB8D-43E6-BE88-E26F240D87C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2E963B27-7B6F-474A-851A-10532B3E64F6}">
      <dgm:prSet/>
      <dgm:spPr/>
      <dgm:t>
        <a:bodyPr/>
        <a:lstStyle/>
        <a:p>
          <a:r>
            <a:rPr lang="hr-HR" dirty="0"/>
            <a:t>PROTIV LAŽNE E-MAIL PORUKE</a:t>
          </a:r>
          <a:endParaRPr lang="en-US" dirty="0"/>
        </a:p>
      </dgm:t>
    </dgm:pt>
    <dgm:pt modelId="{7B2FE6E6-18FA-4510-A16E-5E78E20AABA3}" type="parTrans" cxnId="{030279E7-FD0D-4F98-B919-6AF22D7A594B}">
      <dgm:prSet/>
      <dgm:spPr/>
      <dgm:t>
        <a:bodyPr/>
        <a:lstStyle/>
        <a:p>
          <a:endParaRPr lang="en-US"/>
        </a:p>
      </dgm:t>
    </dgm:pt>
    <dgm:pt modelId="{A02FD2B1-39A5-4F40-8B25-CA546E548E84}" type="sibTrans" cxnId="{030279E7-FD0D-4F98-B919-6AF22D7A594B}">
      <dgm:prSet/>
      <dgm:spPr/>
      <dgm:t>
        <a:bodyPr/>
        <a:lstStyle/>
        <a:p>
          <a:endParaRPr lang="en-US"/>
        </a:p>
      </dgm:t>
    </dgm:pt>
    <dgm:pt modelId="{0A18BF70-BB57-4AB6-A9C1-45C2EF8ABC75}">
      <dgm:prSet/>
      <dgm:spPr/>
      <dgm:t>
        <a:bodyPr/>
        <a:lstStyle/>
        <a:p>
          <a:r>
            <a:rPr lang="hr-HR" b="1" i="1" dirty="0"/>
            <a:t>Ne upisujte svoje osobne podatke, podatke o kreditnoj kartici, ne šaljite preslike osobnih iskaznica, pinove kartica, CVC kodove s kartica (zadnje tri znamenke na poleđini kartice), kao niti kodove koje generira mobilno bankarstvo. Institucije poput banaka, tijela javnih vlasti Vas neće tražiti da osobne podatke dostavljate putem e-maila. Također, imajte na umu kako je za uplatu na račun potreban samo IBAN/broj računa te ime i prezime vlasnika računa, a ne podaci s Vaše kartice (broj kartice, datum isteka i CVC kod)!</a:t>
          </a:r>
          <a:endParaRPr lang="en-US" dirty="0"/>
        </a:p>
      </dgm:t>
    </dgm:pt>
    <dgm:pt modelId="{ACF7AE73-AB57-4860-901C-5FBC25D865C4}" type="parTrans" cxnId="{D1A75161-78E1-4DFA-AF0A-AF63D4EBD38D}">
      <dgm:prSet/>
      <dgm:spPr/>
      <dgm:t>
        <a:bodyPr/>
        <a:lstStyle/>
        <a:p>
          <a:endParaRPr lang="en-US"/>
        </a:p>
      </dgm:t>
    </dgm:pt>
    <dgm:pt modelId="{4E498D83-7D26-4FCA-929B-341787F26C7A}" type="sibTrans" cxnId="{D1A75161-78E1-4DFA-AF0A-AF63D4EBD38D}">
      <dgm:prSet/>
      <dgm:spPr/>
      <dgm:t>
        <a:bodyPr/>
        <a:lstStyle/>
        <a:p>
          <a:endParaRPr lang="en-US"/>
        </a:p>
      </dgm:t>
    </dgm:pt>
    <dgm:pt modelId="{FAD7648E-6FAF-4540-A289-2F577CEC9941}" type="pres">
      <dgm:prSet presAssocID="{8955B185-AB8D-43E6-BE88-E26F240D87C7}" presName="linear" presStyleCnt="0">
        <dgm:presLayoutVars>
          <dgm:animLvl val="lvl"/>
          <dgm:resizeHandles val="exact"/>
        </dgm:presLayoutVars>
      </dgm:prSet>
      <dgm:spPr/>
    </dgm:pt>
    <dgm:pt modelId="{05FFFF68-C7E1-44ED-B424-6AF86324BD40}" type="pres">
      <dgm:prSet presAssocID="{2E963B27-7B6F-474A-851A-10532B3E64F6}" presName="parentText" presStyleLbl="node1" presStyleIdx="0" presStyleCnt="2">
        <dgm:presLayoutVars>
          <dgm:chMax val="0"/>
          <dgm:bulletEnabled val="1"/>
        </dgm:presLayoutVars>
      </dgm:prSet>
      <dgm:spPr/>
    </dgm:pt>
    <dgm:pt modelId="{9AB0B490-D513-4B3F-879A-054B7DFBFD5E}" type="pres">
      <dgm:prSet presAssocID="{A02FD2B1-39A5-4F40-8B25-CA546E548E84}" presName="spacer" presStyleCnt="0"/>
      <dgm:spPr/>
    </dgm:pt>
    <dgm:pt modelId="{2A56D3E6-A033-4A48-A47C-A31B77BAAF46}" type="pres">
      <dgm:prSet presAssocID="{0A18BF70-BB57-4AB6-A9C1-45C2EF8ABC75}" presName="parentText" presStyleLbl="node1" presStyleIdx="1" presStyleCnt="2">
        <dgm:presLayoutVars>
          <dgm:chMax val="0"/>
          <dgm:bulletEnabled val="1"/>
        </dgm:presLayoutVars>
      </dgm:prSet>
      <dgm:spPr/>
    </dgm:pt>
  </dgm:ptLst>
  <dgm:cxnLst>
    <dgm:cxn modelId="{D1A75161-78E1-4DFA-AF0A-AF63D4EBD38D}" srcId="{8955B185-AB8D-43E6-BE88-E26F240D87C7}" destId="{0A18BF70-BB57-4AB6-A9C1-45C2EF8ABC75}" srcOrd="1" destOrd="0" parTransId="{ACF7AE73-AB57-4860-901C-5FBC25D865C4}" sibTransId="{4E498D83-7D26-4FCA-929B-341787F26C7A}"/>
    <dgm:cxn modelId="{E0A9DC6A-A03D-452F-B6A5-70F269F635DD}" type="presOf" srcId="{2E963B27-7B6F-474A-851A-10532B3E64F6}" destId="{05FFFF68-C7E1-44ED-B424-6AF86324BD40}" srcOrd="0" destOrd="0" presId="urn:microsoft.com/office/officeart/2005/8/layout/vList2"/>
    <dgm:cxn modelId="{29B82D92-A4E0-415E-91B6-66E194BAA870}" type="presOf" srcId="{8955B185-AB8D-43E6-BE88-E26F240D87C7}" destId="{FAD7648E-6FAF-4540-A289-2F577CEC9941}" srcOrd="0" destOrd="0" presId="urn:microsoft.com/office/officeart/2005/8/layout/vList2"/>
    <dgm:cxn modelId="{030279E7-FD0D-4F98-B919-6AF22D7A594B}" srcId="{8955B185-AB8D-43E6-BE88-E26F240D87C7}" destId="{2E963B27-7B6F-474A-851A-10532B3E64F6}" srcOrd="0" destOrd="0" parTransId="{7B2FE6E6-18FA-4510-A16E-5E78E20AABA3}" sibTransId="{A02FD2B1-39A5-4F40-8B25-CA546E548E84}"/>
    <dgm:cxn modelId="{E66FD0F3-FB05-465E-B79F-C5AA64A317AC}" type="presOf" srcId="{0A18BF70-BB57-4AB6-A9C1-45C2EF8ABC75}" destId="{2A56D3E6-A033-4A48-A47C-A31B77BAAF46}" srcOrd="0" destOrd="0" presId="urn:microsoft.com/office/officeart/2005/8/layout/vList2"/>
    <dgm:cxn modelId="{E629FC40-06F2-4281-BCE5-A4F789F1ED57}" type="presParOf" srcId="{FAD7648E-6FAF-4540-A289-2F577CEC9941}" destId="{05FFFF68-C7E1-44ED-B424-6AF86324BD40}" srcOrd="0" destOrd="0" presId="urn:microsoft.com/office/officeart/2005/8/layout/vList2"/>
    <dgm:cxn modelId="{D3662576-24B6-40D9-9005-5ABD3B676F44}" type="presParOf" srcId="{FAD7648E-6FAF-4540-A289-2F577CEC9941}" destId="{9AB0B490-D513-4B3F-879A-054B7DFBFD5E}" srcOrd="1" destOrd="0" presId="urn:microsoft.com/office/officeart/2005/8/layout/vList2"/>
    <dgm:cxn modelId="{782FF53D-B6DB-4313-9C02-F79792A33A5B}" type="presParOf" srcId="{FAD7648E-6FAF-4540-A289-2F577CEC9941}" destId="{2A56D3E6-A033-4A48-A47C-A31B77BAAF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115C3-BF5B-46A1-8007-B8EA337B7917}">
      <dsp:nvSpPr>
        <dsp:cNvPr id="0" name=""/>
        <dsp:cNvSpPr/>
      </dsp:nvSpPr>
      <dsp:spPr>
        <a:xfrm>
          <a:off x="0" y="7772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hr-HR" sz="5500" kern="1200"/>
            <a:t>OPASNOSTI NA INTERNETU</a:t>
          </a:r>
          <a:endParaRPr lang="en-US" sz="5500" kern="1200"/>
        </a:p>
      </dsp:txBody>
      <dsp:txXfrm>
        <a:off x="64397" y="841690"/>
        <a:ext cx="10386806" cy="1190381"/>
      </dsp:txXfrm>
    </dsp:sp>
    <dsp:sp modelId="{B88FEAD0-D9B2-4067-84A7-381D2C1C40ED}">
      <dsp:nvSpPr>
        <dsp:cNvPr id="0" name=""/>
        <dsp:cNvSpPr/>
      </dsp:nvSpPr>
      <dsp:spPr>
        <a:xfrm>
          <a:off x="0" y="2254869"/>
          <a:ext cx="10515600" cy="13191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hr-HR" sz="5500" kern="1200"/>
            <a:t>MJERE ZA POVEĆANJE SIGURNOSTI</a:t>
          </a:r>
          <a:endParaRPr lang="en-US" sz="5500" kern="1200"/>
        </a:p>
      </dsp:txBody>
      <dsp:txXfrm>
        <a:off x="64397" y="2319266"/>
        <a:ext cx="10386806" cy="1190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F2E9-4AD5-4EEC-B7E7-82BD056AB635}">
      <dsp:nvSpPr>
        <dsp:cNvPr id="0" name=""/>
        <dsp:cNvSpPr/>
      </dsp:nvSpPr>
      <dsp:spPr>
        <a:xfrm>
          <a:off x="0" y="46309"/>
          <a:ext cx="6666833" cy="12712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kern="1200"/>
            <a:t>VIRUSI</a:t>
          </a:r>
          <a:endParaRPr lang="en-US" sz="3200" kern="1200"/>
        </a:p>
      </dsp:txBody>
      <dsp:txXfrm>
        <a:off x="62055" y="108364"/>
        <a:ext cx="6542723" cy="1147095"/>
      </dsp:txXfrm>
    </dsp:sp>
    <dsp:sp modelId="{5DE2B7FD-663B-46BA-ADFC-E6C514513A5F}">
      <dsp:nvSpPr>
        <dsp:cNvPr id="0" name=""/>
        <dsp:cNvSpPr/>
      </dsp:nvSpPr>
      <dsp:spPr>
        <a:xfrm>
          <a:off x="0" y="1409674"/>
          <a:ext cx="6666833" cy="127120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kern="1200" dirty="0"/>
            <a:t>CYBER BULLING – NASILJE NA INTERNETU</a:t>
          </a:r>
          <a:endParaRPr lang="en-US" sz="3200" kern="1200" dirty="0"/>
        </a:p>
      </dsp:txBody>
      <dsp:txXfrm>
        <a:off x="62055" y="1471729"/>
        <a:ext cx="6542723" cy="1147095"/>
      </dsp:txXfrm>
    </dsp:sp>
    <dsp:sp modelId="{470847C8-577C-4D6A-B529-3E51DCFE30EC}">
      <dsp:nvSpPr>
        <dsp:cNvPr id="0" name=""/>
        <dsp:cNvSpPr/>
      </dsp:nvSpPr>
      <dsp:spPr>
        <a:xfrm>
          <a:off x="0" y="2773040"/>
          <a:ext cx="6666833" cy="127120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kern="1200"/>
            <a:t>LAŽNE STRANICE</a:t>
          </a:r>
          <a:endParaRPr lang="en-US" sz="3200" kern="1200"/>
        </a:p>
      </dsp:txBody>
      <dsp:txXfrm>
        <a:off x="62055" y="2835095"/>
        <a:ext cx="6542723" cy="1147095"/>
      </dsp:txXfrm>
    </dsp:sp>
    <dsp:sp modelId="{AC7FF97F-AADC-484B-A2A2-E2B8E3822CEA}">
      <dsp:nvSpPr>
        <dsp:cNvPr id="0" name=""/>
        <dsp:cNvSpPr/>
      </dsp:nvSpPr>
      <dsp:spPr>
        <a:xfrm>
          <a:off x="0" y="4136405"/>
          <a:ext cx="6666833" cy="127120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kern="1200"/>
            <a:t>LAŽNE E-MAIL PORUKE</a:t>
          </a:r>
          <a:endParaRPr lang="en-US" sz="3200" kern="1200"/>
        </a:p>
      </dsp:txBody>
      <dsp:txXfrm>
        <a:off x="62055" y="4198460"/>
        <a:ext cx="6542723" cy="114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5556-FBD0-4D28-88CC-BD838AEA41C5}">
      <dsp:nvSpPr>
        <dsp:cNvPr id="0" name=""/>
        <dsp:cNvSpPr/>
      </dsp:nvSpPr>
      <dsp:spPr>
        <a:xfrm>
          <a:off x="0" y="463861"/>
          <a:ext cx="11887199" cy="13311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1" i="0" kern="1200" dirty="0"/>
            <a:t>POTIV VIRUSA</a:t>
          </a:r>
          <a:endParaRPr lang="en-US" sz="2400" kern="1200" dirty="0"/>
        </a:p>
      </dsp:txBody>
      <dsp:txXfrm>
        <a:off x="64982" y="528843"/>
        <a:ext cx="11757235" cy="1201203"/>
      </dsp:txXfrm>
    </dsp:sp>
    <dsp:sp modelId="{3491B832-06F4-40DC-9E11-A956CED02D53}">
      <dsp:nvSpPr>
        <dsp:cNvPr id="0" name=""/>
        <dsp:cNvSpPr/>
      </dsp:nvSpPr>
      <dsp:spPr>
        <a:xfrm>
          <a:off x="0" y="1387038"/>
          <a:ext cx="11887199" cy="13311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1" i="0" kern="1200" dirty="0"/>
            <a:t>Korištenje aplikacije za zaštitu od </a:t>
          </a:r>
          <a:r>
            <a:rPr lang="hr-HR" sz="2400" b="0" i="0" kern="1200" dirty="0"/>
            <a:t>zlonamjernog softvera – instaliranje aplikacije za zaštitu od zlonamjernog softvera i održavanje ažurnog softvera može vam pomoći u zaštiti PC-ja od virusa i drugog zlonamjernog softvera</a:t>
          </a:r>
          <a:endParaRPr lang="en-US" sz="2400" kern="1200" dirty="0"/>
        </a:p>
      </dsp:txBody>
      <dsp:txXfrm>
        <a:off x="64982" y="1452020"/>
        <a:ext cx="11757235" cy="1201203"/>
      </dsp:txXfrm>
    </dsp:sp>
    <dsp:sp modelId="{E6256E6B-0214-4BCC-ADEB-0B823DE68054}">
      <dsp:nvSpPr>
        <dsp:cNvPr id="0" name=""/>
        <dsp:cNvSpPr/>
      </dsp:nvSpPr>
      <dsp:spPr>
        <a:xfrm>
          <a:off x="0" y="2600012"/>
          <a:ext cx="11887199" cy="13311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kern="1200" dirty="0"/>
            <a:t>PROTIV CYBER BULLINGA / NASILJE NA INTERNETU</a:t>
          </a:r>
          <a:endParaRPr lang="en-US" sz="2400" kern="1200" dirty="0"/>
        </a:p>
      </dsp:txBody>
      <dsp:txXfrm>
        <a:off x="64982" y="2664994"/>
        <a:ext cx="11757235" cy="1201203"/>
      </dsp:txXfrm>
    </dsp:sp>
    <dsp:sp modelId="{7518CC97-C4C7-4637-A636-C3F24B0F1F95}">
      <dsp:nvSpPr>
        <dsp:cNvPr id="0" name=""/>
        <dsp:cNvSpPr/>
      </dsp:nvSpPr>
      <dsp:spPr>
        <a:xfrm>
          <a:off x="0" y="3405015"/>
          <a:ext cx="11887199" cy="13311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0" i="0" kern="1200" dirty="0"/>
            <a:t>Prvi korak da nasilje na internetu prestane je da se o njemu kaže osobi od povjerenja. Ako si u tekstu prepoznao/la da se neka od uvredljivih ponašanja na internetu događaju tebi ili nekom koga poznaješ važno je potražiti pomoć, NAJBOLJE kod roditelja</a:t>
          </a:r>
          <a:endParaRPr lang="en-US" sz="2400" kern="1200" dirty="0"/>
        </a:p>
      </dsp:txBody>
      <dsp:txXfrm>
        <a:off x="64982" y="3469997"/>
        <a:ext cx="11757235" cy="1201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FFF68-C7E1-44ED-B424-6AF86324BD40}">
      <dsp:nvSpPr>
        <dsp:cNvPr id="0" name=""/>
        <dsp:cNvSpPr/>
      </dsp:nvSpPr>
      <dsp:spPr>
        <a:xfrm>
          <a:off x="0" y="5370"/>
          <a:ext cx="10515600" cy="214066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r-HR" sz="2100" kern="1200" dirty="0"/>
            <a:t>PROTIV LAŽNE E-MAIL PORUKE</a:t>
          </a:r>
          <a:endParaRPr lang="en-US" sz="2100" kern="1200" dirty="0"/>
        </a:p>
      </dsp:txBody>
      <dsp:txXfrm>
        <a:off x="104498" y="109868"/>
        <a:ext cx="10306604" cy="1931665"/>
      </dsp:txXfrm>
    </dsp:sp>
    <dsp:sp modelId="{2A56D3E6-A033-4A48-A47C-A31B77BAAF46}">
      <dsp:nvSpPr>
        <dsp:cNvPr id="0" name=""/>
        <dsp:cNvSpPr/>
      </dsp:nvSpPr>
      <dsp:spPr>
        <a:xfrm>
          <a:off x="0" y="2206511"/>
          <a:ext cx="10515600" cy="214066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r-HR" sz="2100" b="1" i="1" kern="1200" dirty="0"/>
            <a:t>Ne upisujte svoje osobne podatke, podatke o kreditnoj kartici, ne šaljite preslike osobnih iskaznica, pinove kartica, CVC kodove s kartica (zadnje tri znamenke na poleđini kartice), kao niti kodove koje generira mobilno bankarstvo. Institucije poput banaka, tijela javnih vlasti Vas neće tražiti da osobne podatke dostavljate putem e-maila. Također, imajte na umu kako je za uplatu na račun potreban samo IBAN/broj računa te ime i prezime vlasnika računa, a ne podaci s Vaše kartice (broj kartice, datum isteka i CVC kod)!</a:t>
          </a:r>
          <a:endParaRPr lang="en-US" sz="2100" kern="1200" dirty="0"/>
        </a:p>
      </dsp:txBody>
      <dsp:txXfrm>
        <a:off x="104498" y="2311009"/>
        <a:ext cx="10306604" cy="19316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F665B-6248-41FF-970F-237F4581DB88}" type="datetimeFigureOut">
              <a:rPr lang="hr-HR" smtClean="0"/>
              <a:t>7.2.2024.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2EFBF-0356-49B3-B83B-F27B75F1B829}" type="slidenum">
              <a:rPr lang="hr-HR" smtClean="0"/>
              <a:t>‹#›</a:t>
            </a:fld>
            <a:endParaRPr lang="hr-HR"/>
          </a:p>
        </p:txBody>
      </p:sp>
    </p:spTree>
    <p:extLst>
      <p:ext uri="{BB962C8B-B14F-4D97-AF65-F5344CB8AC3E}">
        <p14:creationId xmlns:p14="http://schemas.microsoft.com/office/powerpoint/2010/main" val="316014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4CE2EFBF-0356-49B3-B83B-F27B75F1B829}" type="slidenum">
              <a:rPr lang="hr-HR" smtClean="0"/>
              <a:t>4</a:t>
            </a:fld>
            <a:endParaRPr lang="hr-HR"/>
          </a:p>
        </p:txBody>
      </p:sp>
    </p:spTree>
    <p:extLst>
      <p:ext uri="{BB962C8B-B14F-4D97-AF65-F5344CB8AC3E}">
        <p14:creationId xmlns:p14="http://schemas.microsoft.com/office/powerpoint/2010/main" val="304644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2950-4D7B-5028-29C2-43558F689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727F74AC-9637-F176-ADD2-7DE9A8828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61F2CE3B-DDB9-D84C-A753-1CC9F77D7890}"/>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15D85B07-2A9E-706F-4419-E5B4ABA0E0A7}"/>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B28B49F-661E-0DE8-76E5-D5BDE9AA84E0}"/>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253984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36F0-AE34-67AD-FA2E-5A86B6E6ED12}"/>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77762281-4351-0817-0A1F-4B1DF680D3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7ADD847-507A-9A3E-F060-2898C00ECA6F}"/>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9980E266-51CE-23FC-C39F-D20E6BEEA8D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B23DAF1-7168-7401-311E-36E8FB39725A}"/>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81189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D693B-A5C7-5C40-E556-A17D16A9C9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EF42D9E5-12B8-3334-F1D9-B70B885C7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5701B2A7-73D0-50F2-0222-8C37629F3580}"/>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02316978-5BA4-7925-D40D-696BDE29F2A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D3F68D1-2278-C36F-A984-1558D9E2D308}"/>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246758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7B20-A2D1-F9AB-E464-8526DC09EFF5}"/>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5173F065-2F2A-BBE1-8CD8-BFF3D8B6AA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14CC89F-83A9-7CB5-ACE4-679DBC40471A}"/>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F778230A-A514-898E-942D-39146E64621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F1F70373-25E6-6290-98CD-20C2B6E44339}"/>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39896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E18B-8FE9-1E8A-6880-1559B25753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878F33FB-E1E4-4F44-3704-79FE23856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41A55-1F0B-9EC5-3D97-C98C4C1189C8}"/>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F290CD34-B0FB-94AA-D758-111A03E8E82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3A5A331-A39B-BDBE-DAE3-C7CE29ADD293}"/>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230058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2899-5C35-9D57-D55A-C0BCAAF3BE19}"/>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54E6913A-6995-827F-15BB-B899667BC7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4D645AC4-B4FF-B8C5-0F40-E8B2A00CA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8A6813D4-59FF-31AF-9136-C4119733B9A1}"/>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6" name="Footer Placeholder 5">
            <a:extLst>
              <a:ext uri="{FF2B5EF4-FFF2-40B4-BE49-F238E27FC236}">
                <a16:creationId xmlns:a16="http://schemas.microsoft.com/office/drawing/2014/main" id="{7C22FE9A-62EF-321B-B071-E06AF1AFDCF0}"/>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5693446-5FB5-506B-30CF-A57F9621FF7C}"/>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92971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3436-0F7E-757C-CFBE-7C7E0AA71588}"/>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76DC44F3-8818-6FA4-C2E0-E45EAEEF5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128C8C-957F-5334-B64E-2683EE67EE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02CF1159-5CDE-7836-2026-66B2B2F15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C0F29A-8CE7-FDC0-014D-21A2EA257B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4A70E0AF-2040-1A58-01B4-0CFCAD30D5AD}"/>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8" name="Footer Placeholder 7">
            <a:extLst>
              <a:ext uri="{FF2B5EF4-FFF2-40B4-BE49-F238E27FC236}">
                <a16:creationId xmlns:a16="http://schemas.microsoft.com/office/drawing/2014/main" id="{6955C1B8-96BA-9E24-9DD3-697BA45B59C9}"/>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F44A0C9B-E333-27B2-149B-98244D546365}"/>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19521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B52C-F4E8-0199-4108-60E9B6E96421}"/>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37CBC39F-EA8D-DD97-CB14-7C350E22396D}"/>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4" name="Footer Placeholder 3">
            <a:extLst>
              <a:ext uri="{FF2B5EF4-FFF2-40B4-BE49-F238E27FC236}">
                <a16:creationId xmlns:a16="http://schemas.microsoft.com/office/drawing/2014/main" id="{FA483DBE-C205-70F3-26EE-45574C9E2E12}"/>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C9DE1505-E72F-C4FF-C9C2-418FC772055C}"/>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41484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4B777-2093-4D2B-9E50-1C5B0AD2A73F}"/>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3" name="Footer Placeholder 2">
            <a:extLst>
              <a:ext uri="{FF2B5EF4-FFF2-40B4-BE49-F238E27FC236}">
                <a16:creationId xmlns:a16="http://schemas.microsoft.com/office/drawing/2014/main" id="{888DBE18-36BF-6D36-89B6-D47BF697301A}"/>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599B1AE6-9850-9871-BB70-6283FAAEE5D4}"/>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37163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73D6-C012-8D32-AA30-E03BDCBA9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7287AF97-94CF-AD79-1830-CD748215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FD8A3D16-9377-22AF-3F97-84384BD6D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4211F-35B6-6EBF-ABAD-6ECBD62988EC}"/>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6" name="Footer Placeholder 5">
            <a:extLst>
              <a:ext uri="{FF2B5EF4-FFF2-40B4-BE49-F238E27FC236}">
                <a16:creationId xmlns:a16="http://schemas.microsoft.com/office/drawing/2014/main" id="{7EA3825F-DD2C-2794-7668-69156B9F2314}"/>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CD05CE51-25E5-EB7B-9FB8-49BE1BBAB64A}"/>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406007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6BD5-B635-E7FA-5A80-2EDDF9180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B20C42A7-D71B-C582-0ED9-E7AE7156C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9308668B-CE1C-9ACE-C5F4-44E561BBD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C17EC-2CF2-E0A3-DF33-1AB8927F48EF}"/>
              </a:ext>
            </a:extLst>
          </p:cNvPr>
          <p:cNvSpPr>
            <a:spLocks noGrp="1"/>
          </p:cNvSpPr>
          <p:nvPr>
            <p:ph type="dt" sz="half" idx="10"/>
          </p:nvPr>
        </p:nvSpPr>
        <p:spPr/>
        <p:txBody>
          <a:bodyPr/>
          <a:lstStyle/>
          <a:p>
            <a:fld id="{4E1D5A69-5633-4132-A084-25E45334775B}" type="datetimeFigureOut">
              <a:rPr lang="hr-HR" smtClean="0"/>
              <a:t>7.2.2024.</a:t>
            </a:fld>
            <a:endParaRPr lang="hr-HR"/>
          </a:p>
        </p:txBody>
      </p:sp>
      <p:sp>
        <p:nvSpPr>
          <p:cNvPr id="6" name="Footer Placeholder 5">
            <a:extLst>
              <a:ext uri="{FF2B5EF4-FFF2-40B4-BE49-F238E27FC236}">
                <a16:creationId xmlns:a16="http://schemas.microsoft.com/office/drawing/2014/main" id="{80C39AB2-FD3F-22A7-5917-459C73C60CDB}"/>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CE2A85F-61D9-115C-050B-8DCD7C2153F4}"/>
              </a:ext>
            </a:extLst>
          </p:cNvPr>
          <p:cNvSpPr>
            <a:spLocks noGrp="1"/>
          </p:cNvSpPr>
          <p:nvPr>
            <p:ph type="sldNum" sz="quarter" idx="12"/>
          </p:nvPr>
        </p:nvSpPr>
        <p:spPr/>
        <p:txBody>
          <a:bodyPr/>
          <a:lstStyle/>
          <a:p>
            <a:fld id="{4A686D0A-7E16-48CF-91CA-2403B8A2E822}" type="slidenum">
              <a:rPr lang="hr-HR" smtClean="0"/>
              <a:t>‹#›</a:t>
            </a:fld>
            <a:endParaRPr lang="hr-HR"/>
          </a:p>
        </p:txBody>
      </p:sp>
    </p:spTree>
    <p:extLst>
      <p:ext uri="{BB962C8B-B14F-4D97-AF65-F5344CB8AC3E}">
        <p14:creationId xmlns:p14="http://schemas.microsoft.com/office/powerpoint/2010/main" val="297323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E9B90-924B-1731-97F3-973DAF771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6087D1F0-0E3C-9FE0-BC71-54279853C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8E231610-33E2-F65E-EC4E-A8DD4361C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D5A69-5633-4132-A084-25E45334775B}" type="datetimeFigureOut">
              <a:rPr lang="hr-HR" smtClean="0"/>
              <a:t>7.2.2024.</a:t>
            </a:fld>
            <a:endParaRPr lang="hr-HR"/>
          </a:p>
        </p:txBody>
      </p:sp>
      <p:sp>
        <p:nvSpPr>
          <p:cNvPr id="5" name="Footer Placeholder 4">
            <a:extLst>
              <a:ext uri="{FF2B5EF4-FFF2-40B4-BE49-F238E27FC236}">
                <a16:creationId xmlns:a16="http://schemas.microsoft.com/office/drawing/2014/main" id="{B24CCE5D-1AAA-749D-6E4E-DFD8D3C7F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6C4516F7-7B66-2B80-335D-C8ABD9E14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86D0A-7E16-48CF-91CA-2403B8A2E822}" type="slidenum">
              <a:rPr lang="hr-HR" smtClean="0"/>
              <a:t>‹#›</a:t>
            </a:fld>
            <a:endParaRPr lang="hr-HR"/>
          </a:p>
        </p:txBody>
      </p:sp>
    </p:spTree>
    <p:extLst>
      <p:ext uri="{BB962C8B-B14F-4D97-AF65-F5344CB8AC3E}">
        <p14:creationId xmlns:p14="http://schemas.microsoft.com/office/powerpoint/2010/main" val="306823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globalanalitika.com/nasilje-na-internetu/" TargetMode="External"/><Relationship Id="rId7" Type="http://schemas.openxmlformats.org/officeDocument/2006/relationships/hyperlink" Target="https://azop.hr/phishing-napadi-kako-ih-prepoznati-i-zastititi-se/" TargetMode="External"/><Relationship Id="rId2" Type="http://schemas.openxmlformats.org/officeDocument/2006/relationships/hyperlink" Target="https://hr.wikipedia.org/wiki/Ra&#269;unalni_virus" TargetMode="External"/><Relationship Id="rId1" Type="http://schemas.openxmlformats.org/officeDocument/2006/relationships/slideLayout" Target="../slideLayouts/slideLayout2.xml"/><Relationship Id="rId6" Type="http://schemas.openxmlformats.org/officeDocument/2006/relationships/hyperlink" Target="https://support.microsoft.com/hr-hr/windows/za%C5%A1tita-pc-ja-od-virusa-b2025ed1-02d5-1e87-ba5f-71999008e026" TargetMode="External"/><Relationship Id="rId5" Type="http://schemas.openxmlformats.org/officeDocument/2006/relationships/hyperlink" Target="https://policija.gov.hr/prevencija/racunalna-sigurnost/internet-prijevare/456" TargetMode="External"/><Relationship Id="rId4" Type="http://schemas.openxmlformats.org/officeDocument/2006/relationships/hyperlink" Target="https://pcchip.hr/helpdesk/kako-mozemo-znati-je-li-neka-internetska-stranica-legitimna-i-sigurna-za-koristenj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globe with lines and dots with 30 St Mary Axe in the background">
            <a:extLst>
              <a:ext uri="{FF2B5EF4-FFF2-40B4-BE49-F238E27FC236}">
                <a16:creationId xmlns:a16="http://schemas.microsoft.com/office/drawing/2014/main" id="{2AB529C7-EB2E-7288-238D-D2C20F50A31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1946" r="11166" b="1"/>
          <a:stretch/>
        </p:blipFill>
        <p:spPr>
          <a:xfrm>
            <a:off x="20" y="1"/>
            <a:ext cx="12191980" cy="6857999"/>
          </a:xfrm>
          <a:prstGeom prst="rect">
            <a:avLst/>
          </a:prstGeom>
        </p:spPr>
      </p:pic>
      <p:sp>
        <p:nvSpPr>
          <p:cNvPr id="2" name="Title 1">
            <a:extLst>
              <a:ext uri="{FF2B5EF4-FFF2-40B4-BE49-F238E27FC236}">
                <a16:creationId xmlns:a16="http://schemas.microsoft.com/office/drawing/2014/main" id="{7524353E-BE33-B79E-F93A-C5D63AE826A8}"/>
              </a:ext>
            </a:extLst>
          </p:cNvPr>
          <p:cNvSpPr>
            <a:spLocks noGrp="1"/>
          </p:cNvSpPr>
          <p:nvPr>
            <p:ph type="ctrTitle"/>
          </p:nvPr>
        </p:nvSpPr>
        <p:spPr>
          <a:xfrm>
            <a:off x="1524000" y="1122362"/>
            <a:ext cx="9144000" cy="2900518"/>
          </a:xfrm>
        </p:spPr>
        <p:txBody>
          <a:bodyPr>
            <a:normAutofit/>
          </a:bodyPr>
          <a:lstStyle/>
          <a:p>
            <a:r>
              <a:rPr lang="hr-HR" b="1">
                <a:solidFill>
                  <a:srgbClr val="FFFFFF"/>
                </a:solidFill>
                <a:latin typeface="Arial Black" panose="020B0A04020102020204" pitchFamily="34" charset="0"/>
              </a:rPr>
              <a:t>SIGURNOST NA INTERNETU</a:t>
            </a:r>
          </a:p>
        </p:txBody>
      </p:sp>
      <p:sp>
        <p:nvSpPr>
          <p:cNvPr id="3" name="Subtitle 2">
            <a:extLst>
              <a:ext uri="{FF2B5EF4-FFF2-40B4-BE49-F238E27FC236}">
                <a16:creationId xmlns:a16="http://schemas.microsoft.com/office/drawing/2014/main" id="{476276E3-8BBA-0620-A12E-64084ECA96EB}"/>
              </a:ext>
            </a:extLst>
          </p:cNvPr>
          <p:cNvSpPr>
            <a:spLocks noGrp="1"/>
          </p:cNvSpPr>
          <p:nvPr>
            <p:ph type="subTitle" idx="1"/>
          </p:nvPr>
        </p:nvSpPr>
        <p:spPr>
          <a:xfrm>
            <a:off x="1524000" y="4159404"/>
            <a:ext cx="9144000" cy="1098395"/>
          </a:xfrm>
        </p:spPr>
        <p:txBody>
          <a:bodyPr>
            <a:normAutofit fontScale="25000" lnSpcReduction="20000"/>
          </a:bodyPr>
          <a:lstStyle/>
          <a:p>
            <a:r>
              <a:rPr lang="hr-HR" sz="7400" b="1" dirty="0">
                <a:solidFill>
                  <a:srgbClr val="FFFFFF"/>
                </a:solidFill>
              </a:rPr>
              <a:t>HANA GORSKI</a:t>
            </a:r>
          </a:p>
          <a:p>
            <a:r>
              <a:rPr lang="hr-HR" sz="7400" b="1" dirty="0">
                <a:solidFill>
                  <a:srgbClr val="FFFFFF"/>
                </a:solidFill>
              </a:rPr>
              <a:t>7.B</a:t>
            </a:r>
          </a:p>
          <a:p>
            <a:r>
              <a:rPr lang="hr-HR" sz="7400" b="1" dirty="0">
                <a:solidFill>
                  <a:srgbClr val="FFFFFF"/>
                </a:solidFill>
              </a:rPr>
              <a:t>O.Š. ‘SPLIT3’</a:t>
            </a:r>
          </a:p>
          <a:p>
            <a:r>
              <a:rPr lang="hr-HR" sz="7400" b="1" dirty="0">
                <a:solidFill>
                  <a:srgbClr val="FFFFFF"/>
                </a:solidFill>
              </a:rPr>
              <a:t>23.01.2024.</a:t>
            </a:r>
          </a:p>
          <a:p>
            <a:endParaRPr lang="hr-HR" sz="1100" dirty="0">
              <a:solidFill>
                <a:srgbClr val="FFFFFF"/>
              </a:solidFill>
            </a:endParaRPr>
          </a:p>
        </p:txBody>
      </p:sp>
    </p:spTree>
    <p:extLst>
      <p:ext uri="{BB962C8B-B14F-4D97-AF65-F5344CB8AC3E}">
        <p14:creationId xmlns:p14="http://schemas.microsoft.com/office/powerpoint/2010/main" val="37254508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FF676-42EE-2B99-2614-E320475F47BE}"/>
              </a:ext>
            </a:extLst>
          </p:cNvPr>
          <p:cNvSpPr>
            <a:spLocks noGrp="1"/>
          </p:cNvSpPr>
          <p:nvPr>
            <p:ph type="title"/>
          </p:nvPr>
        </p:nvSpPr>
        <p:spPr>
          <a:xfrm>
            <a:off x="838200" y="557188"/>
            <a:ext cx="10515600" cy="1133499"/>
          </a:xfrm>
        </p:spPr>
        <p:txBody>
          <a:bodyPr>
            <a:normAutofit/>
          </a:bodyPr>
          <a:lstStyle/>
          <a:p>
            <a:pPr algn="ctr"/>
            <a:r>
              <a:rPr lang="hr-HR" sz="4000">
                <a:latin typeface="Arial Black" panose="020B0A04020102020204" pitchFamily="34" charset="0"/>
              </a:rPr>
              <a:t>MJERE ZA POVEĆANJE SIGURNOSTI</a:t>
            </a:r>
          </a:p>
        </p:txBody>
      </p:sp>
      <p:graphicFrame>
        <p:nvGraphicFramePr>
          <p:cNvPr id="5" name="Content Placeholder 2">
            <a:extLst>
              <a:ext uri="{FF2B5EF4-FFF2-40B4-BE49-F238E27FC236}">
                <a16:creationId xmlns:a16="http://schemas.microsoft.com/office/drawing/2014/main" id="{2FF647FC-FB2E-740B-0D71-E6424AA7B1DF}"/>
              </a:ext>
            </a:extLst>
          </p:cNvPr>
          <p:cNvGraphicFramePr>
            <a:graphicFrameLocks noGrp="1"/>
          </p:cNvGraphicFramePr>
          <p:nvPr>
            <p:ph idx="1"/>
            <p:extLst>
              <p:ext uri="{D42A27DB-BD31-4B8C-83A1-F6EECF244321}">
                <p14:modId xmlns:p14="http://schemas.microsoft.com/office/powerpoint/2010/main" val="364751125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21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8" name="Freeform: Shape 1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94B404E-BD48-E3D2-C3E1-311459B13BA7}"/>
              </a:ext>
            </a:extLst>
          </p:cNvPr>
          <p:cNvSpPr>
            <a:spLocks noGrp="1"/>
          </p:cNvSpPr>
          <p:nvPr>
            <p:ph type="title"/>
          </p:nvPr>
        </p:nvSpPr>
        <p:spPr>
          <a:xfrm>
            <a:off x="640080" y="1243013"/>
            <a:ext cx="3855720" cy="4371974"/>
          </a:xfrm>
        </p:spPr>
        <p:txBody>
          <a:bodyPr>
            <a:normAutofit/>
          </a:bodyPr>
          <a:lstStyle/>
          <a:p>
            <a:r>
              <a:rPr lang="hr-HR" sz="3600">
                <a:solidFill>
                  <a:schemeClr val="tx2"/>
                </a:solidFill>
              </a:rPr>
              <a:t>IZVORI</a:t>
            </a:r>
          </a:p>
        </p:txBody>
      </p:sp>
      <p:sp>
        <p:nvSpPr>
          <p:cNvPr id="3" name="Content Placeholder 2">
            <a:extLst>
              <a:ext uri="{FF2B5EF4-FFF2-40B4-BE49-F238E27FC236}">
                <a16:creationId xmlns:a16="http://schemas.microsoft.com/office/drawing/2014/main" id="{083EC57A-8F5E-886B-B9A3-23B5EE3D387F}"/>
              </a:ext>
            </a:extLst>
          </p:cNvPr>
          <p:cNvSpPr>
            <a:spLocks noGrp="1"/>
          </p:cNvSpPr>
          <p:nvPr>
            <p:ph idx="1"/>
          </p:nvPr>
        </p:nvSpPr>
        <p:spPr>
          <a:xfrm>
            <a:off x="6172200" y="804672"/>
            <a:ext cx="5221224" cy="5230368"/>
          </a:xfrm>
        </p:spPr>
        <p:txBody>
          <a:bodyPr anchor="ctr">
            <a:normAutofit/>
          </a:bodyPr>
          <a:lstStyle/>
          <a:p>
            <a:r>
              <a:rPr lang="hr-HR" sz="1800">
                <a:solidFill>
                  <a:schemeClr val="tx2"/>
                </a:solidFill>
                <a:hlinkClick r:id="rId2"/>
              </a:rPr>
              <a:t>https://hr.wikipedia.org/wiki/Računalni_virus</a:t>
            </a:r>
            <a:endParaRPr lang="hr-HR" sz="1800">
              <a:solidFill>
                <a:schemeClr val="tx2"/>
              </a:solidFill>
            </a:endParaRPr>
          </a:p>
          <a:p>
            <a:r>
              <a:rPr lang="hr-HR" sz="1800">
                <a:solidFill>
                  <a:schemeClr val="tx2"/>
                </a:solidFill>
                <a:hlinkClick r:id="rId3"/>
              </a:rPr>
              <a:t>https://globalanalitika.com/nasilje-na-internetu/</a:t>
            </a:r>
            <a:endParaRPr lang="hr-HR" sz="1800">
              <a:solidFill>
                <a:schemeClr val="tx2"/>
              </a:solidFill>
            </a:endParaRPr>
          </a:p>
          <a:p>
            <a:r>
              <a:rPr lang="hr-HR" sz="1800">
                <a:solidFill>
                  <a:schemeClr val="tx2"/>
                </a:solidFill>
                <a:hlinkClick r:id="rId4"/>
              </a:rPr>
              <a:t>https://pcchip.hr/helpdesk/kako-mozemo-znati-je-li-neka-internetska-stranica-legitimna-i-sigurna-za-koristenje/</a:t>
            </a:r>
            <a:endParaRPr lang="hr-HR" sz="1800">
              <a:solidFill>
                <a:schemeClr val="tx2"/>
              </a:solidFill>
            </a:endParaRPr>
          </a:p>
          <a:p>
            <a:r>
              <a:rPr lang="hr-HR" sz="1800">
                <a:solidFill>
                  <a:schemeClr val="tx2"/>
                </a:solidFill>
                <a:hlinkClick r:id="rId5"/>
              </a:rPr>
              <a:t>https://policija.gov.hr/prevencija/racunalna-sigurnost/internet-prijevare/456</a:t>
            </a:r>
            <a:endParaRPr lang="hr-HR" sz="1800">
              <a:solidFill>
                <a:schemeClr val="tx2"/>
              </a:solidFill>
            </a:endParaRPr>
          </a:p>
          <a:p>
            <a:r>
              <a:rPr lang="hr-HR" sz="1800">
                <a:solidFill>
                  <a:schemeClr val="tx2"/>
                </a:solidFill>
                <a:hlinkClick r:id="rId6"/>
              </a:rPr>
              <a:t>https://support.microsoft.com/hr-hr/windows/za%C5%A1tita-pc-ja-od-virusa-b2025ed1-02d5-1e87-ba5f-71999008e026</a:t>
            </a:r>
            <a:endParaRPr lang="hr-HR" sz="1800">
              <a:solidFill>
                <a:schemeClr val="tx2"/>
              </a:solidFill>
            </a:endParaRPr>
          </a:p>
          <a:p>
            <a:r>
              <a:rPr lang="hr-HR" sz="1800">
                <a:solidFill>
                  <a:schemeClr val="tx2"/>
                </a:solidFill>
                <a:hlinkClick r:id="rId7"/>
              </a:rPr>
              <a:t>https://azop.hr/phishing-napadi-kako-ih-prepoznati-i-zastititi-se/</a:t>
            </a:r>
            <a:endParaRPr lang="hr-HR" sz="1800">
              <a:solidFill>
                <a:schemeClr val="tx2"/>
              </a:solidFill>
            </a:endParaRPr>
          </a:p>
          <a:p>
            <a:endParaRPr lang="hr-HR" sz="1800">
              <a:solidFill>
                <a:schemeClr val="tx2"/>
              </a:solidFill>
            </a:endParaRPr>
          </a:p>
          <a:p>
            <a:endParaRPr lang="hr-HR" sz="1800">
              <a:solidFill>
                <a:schemeClr val="tx2"/>
              </a:solidFill>
            </a:endParaRPr>
          </a:p>
          <a:p>
            <a:endParaRPr lang="hr-HR" sz="1800">
              <a:solidFill>
                <a:schemeClr val="tx2"/>
              </a:solidFill>
            </a:endParaRPr>
          </a:p>
          <a:p>
            <a:endParaRPr lang="hr-HR" sz="1800">
              <a:solidFill>
                <a:schemeClr val="tx2"/>
              </a:solidFill>
            </a:endParaRPr>
          </a:p>
          <a:p>
            <a:endParaRPr lang="hr-HR" sz="1800">
              <a:solidFill>
                <a:schemeClr val="tx2"/>
              </a:solidFill>
            </a:endParaRPr>
          </a:p>
        </p:txBody>
      </p:sp>
    </p:spTree>
    <p:extLst>
      <p:ext uri="{BB962C8B-B14F-4D97-AF65-F5344CB8AC3E}">
        <p14:creationId xmlns:p14="http://schemas.microsoft.com/office/powerpoint/2010/main" val="418903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cket launch">
            <a:extLst>
              <a:ext uri="{FF2B5EF4-FFF2-40B4-BE49-F238E27FC236}">
                <a16:creationId xmlns:a16="http://schemas.microsoft.com/office/drawing/2014/main" id="{85E2640D-BF2F-82EA-5228-D8BE13A91887}"/>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763AD95-089E-9DA2-CC0F-67CE382E38D2}"/>
              </a:ext>
            </a:extLst>
          </p:cNvPr>
          <p:cNvSpPr>
            <a:spLocks noGrp="1"/>
          </p:cNvSpPr>
          <p:nvPr>
            <p:ph idx="1"/>
          </p:nvPr>
        </p:nvSpPr>
        <p:spPr>
          <a:xfrm>
            <a:off x="838200" y="1825625"/>
            <a:ext cx="10515600" cy="4351338"/>
          </a:xfrm>
        </p:spPr>
        <p:txBody>
          <a:bodyPr>
            <a:normAutofit/>
          </a:bodyPr>
          <a:lstStyle/>
          <a:p>
            <a:pPr marL="0" indent="0">
              <a:buNone/>
            </a:pPr>
            <a:r>
              <a:rPr lang="hr-HR" sz="7200" dirty="0">
                <a:solidFill>
                  <a:srgbClr val="FFFFFF"/>
                </a:solidFill>
                <a:latin typeface="Arial Black" panose="020B0A04020102020204" pitchFamily="34" charset="0"/>
              </a:rPr>
              <a:t>H  V  A  L  A</a:t>
            </a:r>
          </a:p>
        </p:txBody>
      </p:sp>
    </p:spTree>
    <p:extLst>
      <p:ext uri="{BB962C8B-B14F-4D97-AF65-F5344CB8AC3E}">
        <p14:creationId xmlns:p14="http://schemas.microsoft.com/office/powerpoint/2010/main" val="3786440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4B38B4-BCD2-4609-9A7E-27AEBBF15139}"/>
              </a:ext>
            </a:extLst>
          </p:cNvPr>
          <p:cNvPicPr>
            <a:picLocks noChangeAspect="1"/>
          </p:cNvPicPr>
          <p:nvPr/>
        </p:nvPicPr>
        <p:blipFill rotWithShape="1">
          <a:blip r:embed="rId2">
            <a:alphaModFix amt="35000"/>
          </a:blip>
          <a:srcRect t="1431" b="14299"/>
          <a:stretch/>
        </p:blipFill>
        <p:spPr>
          <a:xfrm>
            <a:off x="20" y="10"/>
            <a:ext cx="12191980" cy="6857990"/>
          </a:xfrm>
          <a:prstGeom prst="rect">
            <a:avLst/>
          </a:prstGeom>
        </p:spPr>
      </p:pic>
      <p:sp>
        <p:nvSpPr>
          <p:cNvPr id="2" name="Title 1">
            <a:extLst>
              <a:ext uri="{FF2B5EF4-FFF2-40B4-BE49-F238E27FC236}">
                <a16:creationId xmlns:a16="http://schemas.microsoft.com/office/drawing/2014/main" id="{0BC962BF-94D3-1C6C-C409-E5B9422E70AF}"/>
              </a:ext>
            </a:extLst>
          </p:cNvPr>
          <p:cNvSpPr>
            <a:spLocks noGrp="1"/>
          </p:cNvSpPr>
          <p:nvPr>
            <p:ph type="title"/>
          </p:nvPr>
        </p:nvSpPr>
        <p:spPr>
          <a:xfrm>
            <a:off x="838200" y="365125"/>
            <a:ext cx="10515600" cy="1325563"/>
          </a:xfrm>
        </p:spPr>
        <p:txBody>
          <a:bodyPr>
            <a:normAutofit/>
          </a:bodyPr>
          <a:lstStyle/>
          <a:p>
            <a:r>
              <a:rPr lang="hr-HR">
                <a:solidFill>
                  <a:srgbClr val="FFFFFF"/>
                </a:solidFill>
                <a:latin typeface="Arial Black" panose="020B0A04020102020204" pitchFamily="34" charset="0"/>
              </a:rPr>
              <a:t>SADRŽAJ</a:t>
            </a:r>
          </a:p>
        </p:txBody>
      </p:sp>
      <p:graphicFrame>
        <p:nvGraphicFramePr>
          <p:cNvPr id="5" name="Content Placeholder 2">
            <a:extLst>
              <a:ext uri="{FF2B5EF4-FFF2-40B4-BE49-F238E27FC236}">
                <a16:creationId xmlns:a16="http://schemas.microsoft.com/office/drawing/2014/main" id="{7E2E5A9D-FA72-2519-2D1E-7DFAB7B032ED}"/>
              </a:ext>
            </a:extLst>
          </p:cNvPr>
          <p:cNvGraphicFramePr>
            <a:graphicFrameLocks noGrp="1"/>
          </p:cNvGraphicFramePr>
          <p:nvPr>
            <p:ph idx="1"/>
            <p:extLst>
              <p:ext uri="{D42A27DB-BD31-4B8C-83A1-F6EECF244321}">
                <p14:modId xmlns:p14="http://schemas.microsoft.com/office/powerpoint/2010/main" val="1390244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232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96F6C-3DA0-7B62-E08F-15406485D7C9}"/>
              </a:ext>
            </a:extLst>
          </p:cNvPr>
          <p:cNvSpPr>
            <a:spLocks noGrp="1"/>
          </p:cNvSpPr>
          <p:nvPr>
            <p:ph type="title"/>
          </p:nvPr>
        </p:nvSpPr>
        <p:spPr>
          <a:xfrm>
            <a:off x="586478" y="1683756"/>
            <a:ext cx="3115265" cy="2396359"/>
          </a:xfrm>
        </p:spPr>
        <p:txBody>
          <a:bodyPr anchor="b">
            <a:normAutofit/>
          </a:bodyPr>
          <a:lstStyle/>
          <a:p>
            <a:pPr algn="r"/>
            <a:r>
              <a:rPr lang="hr-HR" sz="3400">
                <a:solidFill>
                  <a:srgbClr val="FFFFFF"/>
                </a:solidFill>
                <a:latin typeface="Arial Black" panose="020B0A04020102020204" pitchFamily="34" charset="0"/>
              </a:rPr>
              <a:t>OPASNOSTI NA INTERNETU</a:t>
            </a:r>
          </a:p>
        </p:txBody>
      </p:sp>
      <p:graphicFrame>
        <p:nvGraphicFramePr>
          <p:cNvPr id="5" name="Content Placeholder 2">
            <a:extLst>
              <a:ext uri="{FF2B5EF4-FFF2-40B4-BE49-F238E27FC236}">
                <a16:creationId xmlns:a16="http://schemas.microsoft.com/office/drawing/2014/main" id="{F4575E9A-2C90-CCDB-7031-F1C8160BB204}"/>
              </a:ext>
            </a:extLst>
          </p:cNvPr>
          <p:cNvGraphicFramePr>
            <a:graphicFrameLocks noGrp="1"/>
          </p:cNvGraphicFramePr>
          <p:nvPr>
            <p:ph idx="1"/>
            <p:extLst>
              <p:ext uri="{D42A27DB-BD31-4B8C-83A1-F6EECF244321}">
                <p14:modId xmlns:p14="http://schemas.microsoft.com/office/powerpoint/2010/main" val="3674212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29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searcher examining growth in a petrie dish">
            <a:extLst>
              <a:ext uri="{FF2B5EF4-FFF2-40B4-BE49-F238E27FC236}">
                <a16:creationId xmlns:a16="http://schemas.microsoft.com/office/drawing/2014/main" id="{50025B2C-9D75-DCE2-7E7C-C93696DB2338}"/>
              </a:ext>
            </a:extLst>
          </p:cNvPr>
          <p:cNvPicPr>
            <a:picLocks noChangeAspect="1"/>
          </p:cNvPicPr>
          <p:nvPr/>
        </p:nvPicPr>
        <p:blipFill rotWithShape="1">
          <a:blip r:embed="rId3"/>
          <a:srcRect l="2692" r="3191"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DEDEC-C7C5-1670-66CB-5655AAFF4C83}"/>
              </a:ext>
            </a:extLst>
          </p:cNvPr>
          <p:cNvSpPr>
            <a:spLocks noGrp="1"/>
          </p:cNvSpPr>
          <p:nvPr>
            <p:ph type="title"/>
          </p:nvPr>
        </p:nvSpPr>
        <p:spPr>
          <a:xfrm>
            <a:off x="7531610" y="365125"/>
            <a:ext cx="3822189" cy="1899912"/>
          </a:xfrm>
        </p:spPr>
        <p:txBody>
          <a:bodyPr>
            <a:normAutofit/>
          </a:bodyPr>
          <a:lstStyle/>
          <a:p>
            <a:r>
              <a:rPr lang="hr-HR" sz="4000">
                <a:latin typeface="Arial Black" panose="020B0A04020102020204" pitchFamily="34" charset="0"/>
              </a:rPr>
              <a:t>VIRUSI</a:t>
            </a:r>
          </a:p>
        </p:txBody>
      </p:sp>
      <p:sp>
        <p:nvSpPr>
          <p:cNvPr id="3" name="Content Placeholder 2">
            <a:extLst>
              <a:ext uri="{FF2B5EF4-FFF2-40B4-BE49-F238E27FC236}">
                <a16:creationId xmlns:a16="http://schemas.microsoft.com/office/drawing/2014/main" id="{31F6320A-59E5-9759-3317-3896E8FFF2D4}"/>
              </a:ext>
            </a:extLst>
          </p:cNvPr>
          <p:cNvSpPr>
            <a:spLocks noGrp="1"/>
          </p:cNvSpPr>
          <p:nvPr>
            <p:ph idx="1"/>
          </p:nvPr>
        </p:nvSpPr>
        <p:spPr>
          <a:xfrm>
            <a:off x="7531610" y="2434201"/>
            <a:ext cx="3822189" cy="3742762"/>
          </a:xfrm>
        </p:spPr>
        <p:txBody>
          <a:bodyPr>
            <a:normAutofit/>
          </a:bodyPr>
          <a:lstStyle/>
          <a:p>
            <a:pPr algn="just">
              <a:buFont typeface="Wingdings" panose="05000000000000000000" pitchFamily="2" charset="2"/>
              <a:buChar char="Ø"/>
            </a:pPr>
            <a:r>
              <a:rPr lang="hr-HR" sz="2000" b="1" dirty="0">
                <a:effectLst/>
                <a:latin typeface="Arial" panose="020B0604020202020204" pitchFamily="34" charset="0"/>
              </a:rPr>
              <a:t>Računalni virus</a:t>
            </a:r>
            <a:r>
              <a:rPr lang="hr-HR" sz="2000" b="0" dirty="0">
                <a:effectLst/>
                <a:latin typeface="Arial" panose="020B0604020202020204" pitchFamily="34" charset="0"/>
              </a:rPr>
              <a:t> je </a:t>
            </a:r>
            <a:r>
              <a:rPr lang="hr-HR" sz="2000" dirty="0">
                <a:latin typeface="Arial" panose="020B0604020202020204" pitchFamily="34" charset="0"/>
              </a:rPr>
              <a:t>računalni prog </a:t>
            </a:r>
            <a:r>
              <a:rPr lang="hr-HR" sz="2000" b="0" dirty="0">
                <a:effectLst/>
                <a:latin typeface="Arial" panose="020B0604020202020204" pitchFamily="34" charset="0"/>
              </a:rPr>
              <a:t>koji može "zaraziti" druge programe tako da u njih unese kopiju samog sebe (koja može biti modificirana)</a:t>
            </a:r>
          </a:p>
          <a:p>
            <a:pPr algn="just">
              <a:buFont typeface="Wingdings" panose="05000000000000000000" pitchFamily="2" charset="2"/>
              <a:buChar char="Ø"/>
            </a:pPr>
            <a:r>
              <a:rPr lang="hr-HR" sz="2000" b="0" i="0" dirty="0">
                <a:effectLst/>
                <a:latin typeface="Arial" panose="020B0604020202020204" pitchFamily="34" charset="0"/>
              </a:rPr>
              <a:t> Virus se može proširiti računalnim sustavom ili mrežom koristeći se ovlastima korisnika koji su zaraženi</a:t>
            </a:r>
          </a:p>
          <a:p>
            <a:pPr algn="just">
              <a:buFont typeface="Wingdings" panose="05000000000000000000" pitchFamily="2" charset="2"/>
              <a:buChar char="Ø"/>
            </a:pPr>
            <a:r>
              <a:rPr lang="hr-HR" sz="2000" b="0" i="0" dirty="0">
                <a:effectLst/>
                <a:latin typeface="Arial" panose="020B0604020202020204" pitchFamily="34" charset="0"/>
              </a:rPr>
              <a:t> Svaki program koji je zaražen postaje virus i tako zaraza raste</a:t>
            </a:r>
          </a:p>
          <a:p>
            <a:endParaRPr lang="hr-HR" sz="2000" dirty="0"/>
          </a:p>
        </p:txBody>
      </p:sp>
    </p:spTree>
    <p:extLst>
      <p:ext uri="{BB962C8B-B14F-4D97-AF65-F5344CB8AC3E}">
        <p14:creationId xmlns:p14="http://schemas.microsoft.com/office/powerpoint/2010/main" val="147801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8D9780F7-BFAA-45EC-3CDF-7257382B9E93}"/>
              </a:ext>
            </a:extLst>
          </p:cNvPr>
          <p:cNvPicPr>
            <a:picLocks noChangeAspect="1"/>
          </p:cNvPicPr>
          <p:nvPr/>
        </p:nvPicPr>
        <p:blipFill rotWithShape="1">
          <a:blip r:embed="rId2">
            <a:alphaModFix amt="35000"/>
          </a:blip>
          <a:srcRect t="1415" b="14315"/>
          <a:stretch/>
        </p:blipFill>
        <p:spPr>
          <a:xfrm>
            <a:off x="20" y="10"/>
            <a:ext cx="12191980" cy="6857990"/>
          </a:xfrm>
          <a:prstGeom prst="rect">
            <a:avLst/>
          </a:prstGeom>
        </p:spPr>
      </p:pic>
      <p:sp>
        <p:nvSpPr>
          <p:cNvPr id="2" name="Title 1">
            <a:extLst>
              <a:ext uri="{FF2B5EF4-FFF2-40B4-BE49-F238E27FC236}">
                <a16:creationId xmlns:a16="http://schemas.microsoft.com/office/drawing/2014/main" id="{5F735DAB-4138-0DAC-3BB3-2640AAF745F3}"/>
              </a:ext>
            </a:extLst>
          </p:cNvPr>
          <p:cNvSpPr>
            <a:spLocks noGrp="1"/>
          </p:cNvSpPr>
          <p:nvPr>
            <p:ph type="title"/>
          </p:nvPr>
        </p:nvSpPr>
        <p:spPr>
          <a:xfrm>
            <a:off x="838200" y="365125"/>
            <a:ext cx="10515600" cy="1325563"/>
          </a:xfrm>
        </p:spPr>
        <p:txBody>
          <a:bodyPr>
            <a:normAutofit/>
          </a:bodyPr>
          <a:lstStyle/>
          <a:p>
            <a:r>
              <a:rPr lang="hr-HR" dirty="0">
                <a:solidFill>
                  <a:srgbClr val="FFFFFF"/>
                </a:solidFill>
                <a:latin typeface="Arial Black" panose="020B0A04020102020204" pitchFamily="34" charset="0"/>
              </a:rPr>
              <a:t>CYBER-BULLING / NASILJE NA INTERNETU</a:t>
            </a:r>
          </a:p>
        </p:txBody>
      </p:sp>
      <p:sp>
        <p:nvSpPr>
          <p:cNvPr id="3" name="Content Placeholder 2">
            <a:extLst>
              <a:ext uri="{FF2B5EF4-FFF2-40B4-BE49-F238E27FC236}">
                <a16:creationId xmlns:a16="http://schemas.microsoft.com/office/drawing/2014/main" id="{D245A80B-7F01-316C-3B8E-F842618B5DD8}"/>
              </a:ext>
            </a:extLst>
          </p:cNvPr>
          <p:cNvSpPr>
            <a:spLocks noGrp="1"/>
          </p:cNvSpPr>
          <p:nvPr>
            <p:ph idx="1"/>
          </p:nvPr>
        </p:nvSpPr>
        <p:spPr>
          <a:xfrm>
            <a:off x="838200" y="1825625"/>
            <a:ext cx="10515600" cy="4351338"/>
          </a:xfrm>
        </p:spPr>
        <p:txBody>
          <a:bodyPr>
            <a:normAutofit lnSpcReduction="10000"/>
          </a:bodyPr>
          <a:lstStyle/>
          <a:p>
            <a:pPr algn="just"/>
            <a:r>
              <a:rPr lang="hr-HR" sz="2200" b="0" i="0" dirty="0">
                <a:solidFill>
                  <a:srgbClr val="FFFFFF"/>
                </a:solidFill>
                <a:effectLst/>
                <a:latin typeface="Open Sans" panose="020B0606030504020204" pitchFamily="34" charset="0"/>
              </a:rPr>
              <a:t>Cyberbullying uključuje slanje, objavljivanje ili dijeljenje negativnog, štetnog ili lažnog sadržaja o nekom drugom. To može uključivati ​​dijeljenje osobnih ili privatnih informacija o nekome, što uzrokuje neugodnost ili poniženje. </a:t>
            </a:r>
          </a:p>
          <a:p>
            <a:pPr algn="just"/>
            <a:r>
              <a:rPr lang="hr-HR" sz="2200" b="0" i="0" dirty="0">
                <a:solidFill>
                  <a:srgbClr val="FFFFFF"/>
                </a:solidFill>
                <a:effectLst/>
                <a:latin typeface="Open Sans" panose="020B0606030504020204" pitchFamily="34" charset="0"/>
              </a:rPr>
              <a:t>Ključne riječi koje se koriste za prepoznavanje internet nasilja su : elektronički kontakt, agresivan čin, namjera, ponavljanje. Posebno zabrinjava činjenica da sadržaj koji se jednom objavi na internet, postaje relativno trajan. Upravo to je jedna od specifičnosti problema cyberbullyinga, zajedno sa činjenicom da ga je teško primjetiti i da je cyberbullying oblik nasilja koji može biti kontinuiran, s obzirom na dostupnost interneta i digitalnih uređaja. </a:t>
            </a:r>
          </a:p>
          <a:p>
            <a:pPr algn="just"/>
            <a:r>
              <a:rPr lang="hr-HR" sz="2200" b="0" i="0" dirty="0">
                <a:solidFill>
                  <a:srgbClr val="FFFFFF"/>
                </a:solidFill>
                <a:effectLst/>
                <a:latin typeface="Open Sans" panose="020B0606030504020204" pitchFamily="34" charset="0"/>
              </a:rPr>
              <a:t>Tehnike kojima se zlostavljači putem interneta koriste uključuju: negativne komentare (uvredljive, glasine ili neistine), prijetnje, objavljivanje uvredljivih sadržaja, prozivanje nadimcima, doxing ili korištenje dokumenata u svrhu osvete, npr. objavljivanje osobnih podataka s namjerom da se ugrozi ili uništi žrtvina privatnost</a:t>
            </a:r>
            <a:endParaRPr lang="hr-HR" sz="2200" dirty="0">
              <a:solidFill>
                <a:srgbClr val="FFFFFF"/>
              </a:solidFill>
            </a:endParaRPr>
          </a:p>
        </p:txBody>
      </p:sp>
    </p:spTree>
    <p:extLst>
      <p:ext uri="{BB962C8B-B14F-4D97-AF65-F5344CB8AC3E}">
        <p14:creationId xmlns:p14="http://schemas.microsoft.com/office/powerpoint/2010/main" val="22486783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computer screen&#10;&#10;Description automatically generated">
            <a:extLst>
              <a:ext uri="{FF2B5EF4-FFF2-40B4-BE49-F238E27FC236}">
                <a16:creationId xmlns:a16="http://schemas.microsoft.com/office/drawing/2014/main" id="{ACA27253-441D-B77A-3CF5-DFED719B64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12192000" cy="6857999"/>
          </a:xfrm>
          <a:prstGeom prst="rect">
            <a:avLst/>
          </a:prstGeom>
        </p:spPr>
      </p:pic>
      <p:sp useBgFill="1">
        <p:nvSpPr>
          <p:cNvPr id="40" name="Freeform: Shape 39">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FD81EF-23AF-D306-446A-3D399A02B280}"/>
              </a:ext>
            </a:extLst>
          </p:cNvPr>
          <p:cNvSpPr>
            <a:spLocks noGrp="1"/>
          </p:cNvSpPr>
          <p:nvPr>
            <p:ph type="title"/>
          </p:nvPr>
        </p:nvSpPr>
        <p:spPr>
          <a:xfrm>
            <a:off x="1037809" y="1071350"/>
            <a:ext cx="4775162" cy="1339382"/>
          </a:xfrm>
        </p:spPr>
        <p:txBody>
          <a:bodyPr>
            <a:normAutofit/>
          </a:bodyPr>
          <a:lstStyle/>
          <a:p>
            <a:pPr algn="ctr"/>
            <a:r>
              <a:rPr lang="hr-HR" sz="2800">
                <a:latin typeface="Arial Black" panose="020B0A04020102020204" pitchFamily="34" charset="0"/>
              </a:rPr>
              <a:t>LAŽNE INTERNETSKE STRANICE</a:t>
            </a:r>
          </a:p>
        </p:txBody>
      </p:sp>
      <p:sp>
        <p:nvSpPr>
          <p:cNvPr id="4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59B132-ED6F-735D-9745-40209B05B6AC}"/>
              </a:ext>
            </a:extLst>
          </p:cNvPr>
          <p:cNvSpPr>
            <a:spLocks noGrp="1"/>
          </p:cNvSpPr>
          <p:nvPr>
            <p:ph idx="1"/>
          </p:nvPr>
        </p:nvSpPr>
        <p:spPr>
          <a:xfrm>
            <a:off x="1189319" y="2547257"/>
            <a:ext cx="4458446" cy="3109740"/>
          </a:xfrm>
        </p:spPr>
        <p:txBody>
          <a:bodyPr anchor="ctr">
            <a:normAutofit fontScale="92500" lnSpcReduction="20000"/>
          </a:bodyPr>
          <a:lstStyle/>
          <a:p>
            <a:pPr algn="just"/>
            <a:r>
              <a:rPr lang="hr-HR" sz="1900" b="0" i="0" dirty="0">
                <a:effectLst/>
                <a:latin typeface="Verdana" panose="020B0604030504040204" pitchFamily="34" charset="0"/>
              </a:rPr>
              <a:t>Kako internet nastavlja rasti i širiti se diljem svijeta, opasnosti od hakiranja i napada također se povećavaju </a:t>
            </a:r>
          </a:p>
          <a:p>
            <a:pPr algn="just"/>
            <a:r>
              <a:rPr lang="hr-HR" sz="1900" b="0" i="0" dirty="0">
                <a:effectLst/>
                <a:latin typeface="Verdana" panose="020B0604030504040204" pitchFamily="34" charset="0"/>
              </a:rPr>
              <a:t>Jedan popularan način na koji zlonamjerni akteri kradu podatke od ljudi je putem lažnih web stranica</a:t>
            </a:r>
          </a:p>
          <a:p>
            <a:pPr algn="just"/>
            <a:r>
              <a:rPr lang="hr-HR" sz="1900" b="0" i="0" dirty="0">
                <a:effectLst/>
                <a:latin typeface="Verdana" panose="020B0604030504040204" pitchFamily="34" charset="0"/>
              </a:rPr>
              <a:t>Milijuni ljudi postali su plijen različitih oblika internetskog kriminala, od hakiranja korisničkih računa, do krađe osobnih podataka</a:t>
            </a:r>
            <a:endParaRPr lang="hr-HR" sz="1900" dirty="0"/>
          </a:p>
        </p:txBody>
      </p:sp>
    </p:spTree>
    <p:extLst>
      <p:ext uri="{BB962C8B-B14F-4D97-AF65-F5344CB8AC3E}">
        <p14:creationId xmlns:p14="http://schemas.microsoft.com/office/powerpoint/2010/main" val="25160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657EF-527A-BCB5-50F1-2DF21C55D3BE}"/>
              </a:ext>
            </a:extLst>
          </p:cNvPr>
          <p:cNvSpPr>
            <a:spLocks noGrp="1"/>
          </p:cNvSpPr>
          <p:nvPr>
            <p:ph type="title"/>
          </p:nvPr>
        </p:nvSpPr>
        <p:spPr>
          <a:xfrm>
            <a:off x="761800" y="762001"/>
            <a:ext cx="5334197" cy="1708242"/>
          </a:xfrm>
        </p:spPr>
        <p:txBody>
          <a:bodyPr anchor="ctr">
            <a:normAutofit/>
          </a:bodyPr>
          <a:lstStyle/>
          <a:p>
            <a:r>
              <a:rPr lang="hr-HR" sz="4000">
                <a:latin typeface="Arial Black" panose="020B0A04020102020204" pitchFamily="34" charset="0"/>
              </a:rPr>
              <a:t>LAŽNE E-MAIL PORUKE</a:t>
            </a:r>
          </a:p>
        </p:txBody>
      </p:sp>
      <p:sp>
        <p:nvSpPr>
          <p:cNvPr id="3" name="Content Placeholder 2">
            <a:extLst>
              <a:ext uri="{FF2B5EF4-FFF2-40B4-BE49-F238E27FC236}">
                <a16:creationId xmlns:a16="http://schemas.microsoft.com/office/drawing/2014/main" id="{3B1D537A-F41E-CD42-7896-646250614F7E}"/>
              </a:ext>
            </a:extLst>
          </p:cNvPr>
          <p:cNvSpPr>
            <a:spLocks noGrp="1"/>
          </p:cNvSpPr>
          <p:nvPr>
            <p:ph idx="1"/>
          </p:nvPr>
        </p:nvSpPr>
        <p:spPr>
          <a:xfrm>
            <a:off x="761800" y="2470244"/>
            <a:ext cx="5334197" cy="3769835"/>
          </a:xfrm>
        </p:spPr>
        <p:txBody>
          <a:bodyPr anchor="ctr">
            <a:normAutofit/>
          </a:bodyPr>
          <a:lstStyle/>
          <a:p>
            <a:pPr algn="just"/>
            <a:r>
              <a:rPr lang="hr-HR" sz="1900" dirty="0">
                <a:latin typeface="Lucida Grande"/>
              </a:rPr>
              <a:t>I</a:t>
            </a:r>
            <a:r>
              <a:rPr lang="hr-HR" sz="1900" b="0" i="0" dirty="0">
                <a:effectLst/>
                <a:latin typeface="Lucida Grande"/>
              </a:rPr>
              <a:t>nternet je postao vrlo privlačan za kibernetičke kriminalce. Napadači se koriste vrlo profinjenim trikovima i obećanjima kako bi od vas izvukli novac ili vrijedne financijske informacije. Prijevare u kojima glavnu ulogu igraju davno preminuli rođak ili nigerijski princ nisu više jedini trikovi zanata. Taktike koje koriste kibernetički kriminalci postaju sve inovativnije i teže za otkriti.  Od pretvaranja da su voditelji vaše organizacije do toga da su zainteresirani za romantičnu vezu, online prevaranti današnjice učinit će sve što je potrebno da dobiju što žele - vaš novac i/ili bankovne podatke</a:t>
            </a:r>
            <a:endParaRPr lang="hr-HR" sz="1900" dirty="0"/>
          </a:p>
        </p:txBody>
      </p:sp>
      <p:pic>
        <p:nvPicPr>
          <p:cNvPr id="6" name="Picture 5" descr="A person touching a tablet&#10;&#10;Description automatically generated">
            <a:extLst>
              <a:ext uri="{FF2B5EF4-FFF2-40B4-BE49-F238E27FC236}">
                <a16:creationId xmlns:a16="http://schemas.microsoft.com/office/drawing/2014/main" id="{AC40F2BC-0E7B-13D7-813C-987B3FD41F73}"/>
              </a:ext>
            </a:extLst>
          </p:cNvPr>
          <p:cNvPicPr>
            <a:picLocks noChangeAspect="1"/>
          </p:cNvPicPr>
          <p:nvPr/>
        </p:nvPicPr>
        <p:blipFill rotWithShape="1">
          <a:blip r:embed="rId2">
            <a:extLst>
              <a:ext uri="{28A0092B-C50C-407E-A947-70E740481C1C}">
                <a14:useLocalDpi xmlns:a14="http://schemas.microsoft.com/office/drawing/2010/main" val="0"/>
              </a:ext>
            </a:extLst>
          </a:blip>
          <a:srcRect l="39428" r="2562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8911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74AD82-56C4-274F-B3FE-DF9C18312D70}"/>
              </a:ext>
            </a:extLst>
          </p:cNvPr>
          <p:cNvPicPr>
            <a:picLocks noChangeAspect="1"/>
          </p:cNvPicPr>
          <p:nvPr/>
        </p:nvPicPr>
        <p:blipFill rotWithShape="1">
          <a:blip r:embed="rId2">
            <a:duotone>
              <a:schemeClr val="bg2">
                <a:shade val="45000"/>
                <a:satMod val="135000"/>
              </a:schemeClr>
              <a:prstClr val="white"/>
            </a:duotone>
          </a:blip>
          <a:srcRect r="9091" b="14773"/>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6E22C-5150-BBD4-50FD-461CAFBE78C4}"/>
              </a:ext>
            </a:extLst>
          </p:cNvPr>
          <p:cNvSpPr>
            <a:spLocks noGrp="1"/>
          </p:cNvSpPr>
          <p:nvPr>
            <p:ph type="title"/>
          </p:nvPr>
        </p:nvSpPr>
        <p:spPr>
          <a:xfrm>
            <a:off x="838200" y="365125"/>
            <a:ext cx="10515600" cy="1325563"/>
          </a:xfrm>
        </p:spPr>
        <p:txBody>
          <a:bodyPr>
            <a:normAutofit/>
          </a:bodyPr>
          <a:lstStyle/>
          <a:p>
            <a:r>
              <a:rPr lang="hr-HR">
                <a:latin typeface="Arial Black" panose="020B0A04020102020204" pitchFamily="34" charset="0"/>
              </a:rPr>
              <a:t>MJERE ZA POVEĆANJE SIGURNOSTI</a:t>
            </a:r>
          </a:p>
        </p:txBody>
      </p:sp>
      <p:graphicFrame>
        <p:nvGraphicFramePr>
          <p:cNvPr id="11" name="Content Placeholder 2">
            <a:extLst>
              <a:ext uri="{FF2B5EF4-FFF2-40B4-BE49-F238E27FC236}">
                <a16:creationId xmlns:a16="http://schemas.microsoft.com/office/drawing/2014/main" id="{6C448230-D7F3-A919-B32A-FDB9A459912F}"/>
              </a:ext>
            </a:extLst>
          </p:cNvPr>
          <p:cNvGraphicFramePr>
            <a:graphicFrameLocks noGrp="1"/>
          </p:cNvGraphicFramePr>
          <p:nvPr>
            <p:ph idx="1"/>
            <p:extLst>
              <p:ext uri="{D42A27DB-BD31-4B8C-83A1-F6EECF244321}">
                <p14:modId xmlns:p14="http://schemas.microsoft.com/office/powerpoint/2010/main" val="3362495517"/>
              </p:ext>
            </p:extLst>
          </p:nvPr>
        </p:nvGraphicFramePr>
        <p:xfrm>
          <a:off x="117987" y="1140542"/>
          <a:ext cx="11887199" cy="560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8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etal tic-tac-toe game pieces">
            <a:extLst>
              <a:ext uri="{FF2B5EF4-FFF2-40B4-BE49-F238E27FC236}">
                <a16:creationId xmlns:a16="http://schemas.microsoft.com/office/drawing/2014/main" id="{532E7F0A-2D34-38D1-B478-161B933C4277}"/>
              </a:ext>
            </a:extLst>
          </p:cNvPr>
          <p:cNvPicPr>
            <a:picLocks noChangeAspect="1"/>
          </p:cNvPicPr>
          <p:nvPr/>
        </p:nvPicPr>
        <p:blipFill rotWithShape="1">
          <a:blip r:embed="rId2">
            <a:duotone>
              <a:prstClr val="black"/>
              <a:schemeClr val="tx2">
                <a:tint val="45000"/>
                <a:satMod val="400000"/>
              </a:schemeClr>
            </a:duotone>
            <a:alphaModFix amt="25000"/>
          </a:blip>
          <a:srcRect t="19239" b="5761"/>
          <a:stretch/>
        </p:blipFill>
        <p:spPr>
          <a:xfrm>
            <a:off x="20" y="10"/>
            <a:ext cx="12191980" cy="6857990"/>
          </a:xfrm>
          <a:prstGeom prst="rect">
            <a:avLst/>
          </a:prstGeom>
        </p:spPr>
      </p:pic>
      <p:sp>
        <p:nvSpPr>
          <p:cNvPr id="2" name="Title 1">
            <a:extLst>
              <a:ext uri="{FF2B5EF4-FFF2-40B4-BE49-F238E27FC236}">
                <a16:creationId xmlns:a16="http://schemas.microsoft.com/office/drawing/2014/main" id="{AC51D831-F86A-4D36-8E07-28D95F2069E6}"/>
              </a:ext>
            </a:extLst>
          </p:cNvPr>
          <p:cNvSpPr>
            <a:spLocks noGrp="1"/>
          </p:cNvSpPr>
          <p:nvPr>
            <p:ph type="title"/>
          </p:nvPr>
        </p:nvSpPr>
        <p:spPr>
          <a:xfrm>
            <a:off x="757881" y="365125"/>
            <a:ext cx="10595919" cy="1892043"/>
          </a:xfrm>
        </p:spPr>
        <p:txBody>
          <a:bodyPr>
            <a:normAutofit fontScale="90000"/>
          </a:bodyPr>
          <a:lstStyle/>
          <a:p>
            <a:r>
              <a:rPr kumimoji="0" lang="hr-HR" b="0" i="0" u="none" strike="noStrike" kern="1200" cap="none" spc="0" normalizeH="0" baseline="0" noProof="0" dirty="0">
                <a:ln>
                  <a:noFill/>
                </a:ln>
                <a:effectLst/>
                <a:uLnTx/>
                <a:uFillTx/>
                <a:latin typeface="Arial Black" panose="020B0A04020102020204" pitchFamily="34" charset="0"/>
              </a:rPr>
              <a:t>MJERE ZA POVEĆANJE SIGURNOSTI PROTIV LAŽNIH INTERNETSKIH STRANICA</a:t>
            </a:r>
            <a:br>
              <a:rPr kumimoji="0" lang="hr-HR" b="0" i="0" u="none" strike="noStrike" kern="1200" cap="none" spc="0" normalizeH="0" baseline="0" noProof="0" dirty="0">
                <a:ln>
                  <a:noFill/>
                </a:ln>
                <a:effectLst/>
                <a:uLnTx/>
                <a:uFillTx/>
                <a:latin typeface="Arial Black" panose="020B0A04020102020204" pitchFamily="34" charset="0"/>
              </a:rPr>
            </a:br>
            <a:endParaRPr lang="hr-HR" dirty="0">
              <a:latin typeface="Arial Black" panose="020B0A04020102020204" pitchFamily="34" charset="0"/>
            </a:endParaRPr>
          </a:p>
        </p:txBody>
      </p:sp>
      <p:sp>
        <p:nvSpPr>
          <p:cNvPr id="3" name="Content Placeholder 2">
            <a:extLst>
              <a:ext uri="{FF2B5EF4-FFF2-40B4-BE49-F238E27FC236}">
                <a16:creationId xmlns:a16="http://schemas.microsoft.com/office/drawing/2014/main" id="{5B234548-6AE8-3F04-D145-B60F20C51EA6}"/>
              </a:ext>
            </a:extLst>
          </p:cNvPr>
          <p:cNvSpPr>
            <a:spLocks noGrp="1"/>
          </p:cNvSpPr>
          <p:nvPr>
            <p:ph idx="1"/>
          </p:nvPr>
        </p:nvSpPr>
        <p:spPr>
          <a:xfrm>
            <a:off x="757881" y="2578443"/>
            <a:ext cx="10595919" cy="3598520"/>
          </a:xfrm>
        </p:spPr>
        <p:txBody>
          <a:bodyPr>
            <a:normAutofit/>
          </a:bodyPr>
          <a:lstStyle/>
          <a:p>
            <a:r>
              <a:rPr lang="it-IT" i="0" dirty="0">
                <a:effectLst/>
              </a:rPr>
              <a:t>Provjerite postoje li HTTPS i SSL certifikati</a:t>
            </a:r>
            <a:endParaRPr lang="hr-HR" i="0" dirty="0">
              <a:effectLst/>
            </a:endParaRPr>
          </a:p>
          <a:p>
            <a:r>
              <a:rPr lang="hr-HR" i="0" dirty="0">
                <a:effectLst/>
              </a:rPr>
              <a:t>Provjerite reputaciju internetske stranice</a:t>
            </a:r>
          </a:p>
          <a:p>
            <a:r>
              <a:rPr lang="hr-HR" i="0" dirty="0">
                <a:effectLst/>
              </a:rPr>
              <a:t>Provjerite naziv domene internetske stranice</a:t>
            </a:r>
          </a:p>
          <a:p>
            <a:r>
              <a:rPr lang="hr-HR" i="0" dirty="0">
                <a:effectLst/>
              </a:rPr>
              <a:t>Potražite dio stranice koji govori o privatnosti korištenja</a:t>
            </a:r>
          </a:p>
          <a:p>
            <a:r>
              <a:rPr lang="hr-HR" i="0" dirty="0">
                <a:effectLst/>
              </a:rPr>
              <a:t>Koristite sigurnosne alate koji se nalaze unutar vašeg internetskog preglednika</a:t>
            </a:r>
          </a:p>
          <a:p>
            <a:pPr lvl="1"/>
            <a:endParaRPr lang="hr-HR" dirty="0"/>
          </a:p>
          <a:p>
            <a:pPr lvl="1"/>
            <a:endParaRPr lang="hr-HR" dirty="0"/>
          </a:p>
        </p:txBody>
      </p:sp>
    </p:spTree>
    <p:extLst>
      <p:ext uri="{BB962C8B-B14F-4D97-AF65-F5344CB8AC3E}">
        <p14:creationId xmlns:p14="http://schemas.microsoft.com/office/powerpoint/2010/main" val="36795636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729</Words>
  <Application>Microsoft Office PowerPoint</Application>
  <PresentationFormat>Široki zaslon</PresentationFormat>
  <Paragraphs>53</Paragraphs>
  <Slides>12</Slides>
  <Notes>1</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12</vt:i4>
      </vt:variant>
    </vt:vector>
  </HeadingPairs>
  <TitlesOfParts>
    <vt:vector size="21" baseType="lpstr">
      <vt:lpstr>Arial</vt:lpstr>
      <vt:lpstr>Arial Black</vt:lpstr>
      <vt:lpstr>Calibri</vt:lpstr>
      <vt:lpstr>Calibri Light</vt:lpstr>
      <vt:lpstr>Lucida Grande</vt:lpstr>
      <vt:lpstr>Open Sans</vt:lpstr>
      <vt:lpstr>Verdana</vt:lpstr>
      <vt:lpstr>Wingdings</vt:lpstr>
      <vt:lpstr>Office Theme</vt:lpstr>
      <vt:lpstr>SIGURNOST NA INTERNETU</vt:lpstr>
      <vt:lpstr>SADRŽAJ</vt:lpstr>
      <vt:lpstr>OPASNOSTI NA INTERNETU</vt:lpstr>
      <vt:lpstr>VIRUSI</vt:lpstr>
      <vt:lpstr>CYBER-BULLING / NASILJE NA INTERNETU</vt:lpstr>
      <vt:lpstr>LAŽNE INTERNETSKE STRANICE</vt:lpstr>
      <vt:lpstr>LAŽNE E-MAIL PORUKE</vt:lpstr>
      <vt:lpstr>MJERE ZA POVEĆANJE SIGURNOSTI</vt:lpstr>
      <vt:lpstr>MJERE ZA POVEĆANJE SIGURNOSTI PROTIV LAŽNIH INTERNETSKIH STRANICA </vt:lpstr>
      <vt:lpstr>MJERE ZA POVEĆANJE SIGURNOSTI</vt:lpstr>
      <vt:lpstr>IZVORI</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SIGURNOST NA INTERNETU</dc:title>
  <dc:creator>ANDRO GORSKI</dc:creator>
  <cp:lastModifiedBy>SVJETLANA KOMIĆ</cp:lastModifiedBy>
  <cp:revision>13</cp:revision>
  <dcterms:created xsi:type="dcterms:W3CDTF">2024-01-23T19:15:30Z</dcterms:created>
  <dcterms:modified xsi:type="dcterms:W3CDTF">2024-02-07T17:01:57Z</dcterms:modified>
</cp:coreProperties>
</file>