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1" r:id="rId8"/>
    <p:sldId id="265" r:id="rId9"/>
    <p:sldId id="270" r:id="rId10"/>
    <p:sldId id="266" r:id="rId11"/>
    <p:sldId id="268" r:id="rId12"/>
    <p:sldId id="269" r:id="rId13"/>
    <p:sldId id="263" r:id="rId1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BD795436-7CED-4173-831F-FBA0C36B1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="" xmlns:a16="http://schemas.microsoft.com/office/drawing/2014/main" id="{F85A9306-7A88-436C-81F7-30FD290957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="" xmlns:a16="http://schemas.microsoft.com/office/drawing/2014/main" id="{155C8D3C-1596-4991-B474-5D069C2D3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pPr/>
              <a:t>5.5.2020.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="" xmlns:a16="http://schemas.microsoft.com/office/drawing/2014/main" id="{06C2E4B5-154A-4BAF-A8B8-227272DDF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="" xmlns:a16="http://schemas.microsoft.com/office/drawing/2014/main" id="{27CC620B-75A3-4D16-BD20-1AB5E0DA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355333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A354BAD3-98A4-4FF3-BEE2-6E9C769BA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="" xmlns:a16="http://schemas.microsoft.com/office/drawing/2014/main" id="{6EA5FCA3-6DAC-4996-9679-B46EBDD2E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="" xmlns:a16="http://schemas.microsoft.com/office/drawing/2014/main" id="{C31C9A48-FE78-4FF8-863F-6B796CC3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pPr/>
              <a:t>5.5.2020.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="" xmlns:a16="http://schemas.microsoft.com/office/drawing/2014/main" id="{E4207BCD-A861-402A-B336-0F564AF5E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="" xmlns:a16="http://schemas.microsoft.com/office/drawing/2014/main" id="{71E93465-A704-4D2F-802E-70DB7888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260680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="" xmlns:a16="http://schemas.microsoft.com/office/drawing/2014/main" id="{C042D34C-1AC0-49B7-AB34-A83E268207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="" xmlns:a16="http://schemas.microsoft.com/office/drawing/2014/main" id="{052CF0BE-BDF5-4E28-A61E-A416C74C1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="" xmlns:a16="http://schemas.microsoft.com/office/drawing/2014/main" id="{F1B9354B-569E-4E9A-B06E-438835E18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pPr/>
              <a:t>5.5.2020.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="" xmlns:a16="http://schemas.microsoft.com/office/drawing/2014/main" id="{9FCAD5B8-3E76-42A1-8EB3-D8C241043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="" xmlns:a16="http://schemas.microsoft.com/office/drawing/2014/main" id="{EF5180BF-2980-4D78-BE98-B742A8850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70472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309AAB2B-13E4-48EA-A98A-8F213DEBF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72511D18-250F-4D12-A5DC-09CA9EFD4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="" xmlns:a16="http://schemas.microsoft.com/office/drawing/2014/main" id="{A08F47E5-5BA8-482E-9AD4-B4D5FAD93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pPr/>
              <a:t>5.5.2020.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="" xmlns:a16="http://schemas.microsoft.com/office/drawing/2014/main" id="{0299582F-0B8D-4814-B510-4F13C2836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="" xmlns:a16="http://schemas.microsoft.com/office/drawing/2014/main" id="{2203EDAE-C6AC-45E6-A8AA-D36241F32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115769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80A40458-EE94-496A-B199-AB22117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="" xmlns:a16="http://schemas.microsoft.com/office/drawing/2014/main" id="{8A424DE6-CA5A-482E-85FD-839FB1D78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="" xmlns:a16="http://schemas.microsoft.com/office/drawing/2014/main" id="{92B53D09-2A38-43CF-AD33-FB294404E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pPr/>
              <a:t>5.5.2020.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="" xmlns:a16="http://schemas.microsoft.com/office/drawing/2014/main" id="{84649282-885D-4943-9FF5-A9B2E837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="" xmlns:a16="http://schemas.microsoft.com/office/drawing/2014/main" id="{A24E12D4-4039-493D-A30F-99D73EEAC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556851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4853E51E-5F0D-4A5A-A5BB-8E83EC5F4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F593BA33-4419-4434-94EB-E40E2BBAE6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="" xmlns:a16="http://schemas.microsoft.com/office/drawing/2014/main" id="{B2297D13-F68A-451A-8DA7-A82CA30FE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="" xmlns:a16="http://schemas.microsoft.com/office/drawing/2014/main" id="{6DB3BCBA-93AF-4041-83F1-DE616D8C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pPr/>
              <a:t>5.5.2020.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="" xmlns:a16="http://schemas.microsoft.com/office/drawing/2014/main" id="{0DC7B16D-8906-4514-A2D6-3A132BCC6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="" xmlns:a16="http://schemas.microsoft.com/office/drawing/2014/main" id="{9B671BC3-8ACC-4FFF-8172-EE01A50A5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872523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B047BC8C-9B47-40D3-A72F-9E8BB3EF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="" xmlns:a16="http://schemas.microsoft.com/office/drawing/2014/main" id="{EF78537E-9C99-4CB1-934B-1D50EA64A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="" xmlns:a16="http://schemas.microsoft.com/office/drawing/2014/main" id="{A27DA8B4-F9E7-42CC-AB8E-A0669F5505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="" xmlns:a16="http://schemas.microsoft.com/office/drawing/2014/main" id="{5E9B7F36-D45E-44F9-B8E4-F2007866B5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="" xmlns:a16="http://schemas.microsoft.com/office/drawing/2014/main" id="{F725D273-C5D2-412A-8D85-4D3FFC2DFC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="" xmlns:a16="http://schemas.microsoft.com/office/drawing/2014/main" id="{9A54E59B-32C9-435F-A833-6FF46B83A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pPr/>
              <a:t>5.5.2020.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="" xmlns:a16="http://schemas.microsoft.com/office/drawing/2014/main" id="{1C073749-71FB-49D1-A203-5B7D81BA0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="" xmlns:a16="http://schemas.microsoft.com/office/drawing/2014/main" id="{5E856D65-578A-46CE-B411-6B0F3DB9E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63005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D08ABAB3-948D-43E9-A49B-A2DD9970F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="" xmlns:a16="http://schemas.microsoft.com/office/drawing/2014/main" id="{0C6AF574-DC76-4082-842B-0D12EA941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pPr/>
              <a:t>5.5.2020.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="" xmlns:a16="http://schemas.microsoft.com/office/drawing/2014/main" id="{8BDFE8C9-4B09-4CF3-93E4-706494D21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="" xmlns:a16="http://schemas.microsoft.com/office/drawing/2014/main" id="{84B149BE-DF65-4FA9-9296-1490E8C59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789650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="" xmlns:a16="http://schemas.microsoft.com/office/drawing/2014/main" id="{50DBE2FC-6CC0-4195-899E-EA0925F29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pPr/>
              <a:t>5.5.2020.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="" xmlns:a16="http://schemas.microsoft.com/office/drawing/2014/main" id="{31EBF403-073F-414E-8849-F174B40AC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="" xmlns:a16="http://schemas.microsoft.com/office/drawing/2014/main" id="{AA6782BA-55F7-43AF-AD01-298258418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51819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B3227A0F-043C-4D8F-82A0-945E933B3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7BB4D14A-FE52-4572-A7EE-FF9826CA4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="" xmlns:a16="http://schemas.microsoft.com/office/drawing/2014/main" id="{B40FE4E2-1CAB-43C1-8060-C829627BD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="" xmlns:a16="http://schemas.microsoft.com/office/drawing/2014/main" id="{827405F1-33AA-40DC-AC8F-7ACE0BE56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pPr/>
              <a:t>5.5.2020.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="" xmlns:a16="http://schemas.microsoft.com/office/drawing/2014/main" id="{A1751CDC-31DA-4E01-910C-BC0AEE3DC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="" xmlns:a16="http://schemas.microsoft.com/office/drawing/2014/main" id="{3DC4B9E0-BC89-4D32-AF04-9543E00C9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446470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37D2E2FB-24E6-4BB4-8E8E-BADDF6EF6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="" xmlns:a16="http://schemas.microsoft.com/office/drawing/2014/main" id="{4C09CF84-36B2-4B97-92F6-7877C61BF3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="" xmlns:a16="http://schemas.microsoft.com/office/drawing/2014/main" id="{58D1C337-4F92-4E69-902F-35385DF04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="" xmlns:a16="http://schemas.microsoft.com/office/drawing/2014/main" id="{C5537A48-828A-4661-8DFF-A5AF05698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24D5-621B-49D8-890F-70C34EC3523A}" type="datetimeFigureOut">
              <a:rPr lang="hr-HR" smtClean="0"/>
              <a:pPr/>
              <a:t>5.5.2020.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="" xmlns:a16="http://schemas.microsoft.com/office/drawing/2014/main" id="{C9137E01-D6A2-412C-B771-BC6F7CEF1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="" xmlns:a16="http://schemas.microsoft.com/office/drawing/2014/main" id="{FA9B5A30-D222-4AC9-9960-00324116C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C7CD-B31E-45FB-A422-E0CDA6BACF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91212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="" xmlns:a16="http://schemas.microsoft.com/office/drawing/2014/main" id="{C15EC97C-DCF1-4C72-A8D0-F153EE652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="" xmlns:a16="http://schemas.microsoft.com/office/drawing/2014/main" id="{7439EC03-E188-43E1-8AE3-E396A1810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="" xmlns:a16="http://schemas.microsoft.com/office/drawing/2014/main" id="{34A8BC16-C610-4F3D-B1B8-54399953F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124D5-621B-49D8-890F-70C34EC3523A}" type="datetimeFigureOut">
              <a:rPr lang="hr-HR" smtClean="0"/>
              <a:pPr/>
              <a:t>5.5.2020.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="" xmlns:a16="http://schemas.microsoft.com/office/drawing/2014/main" id="{79282981-7357-45D5-B708-44D38ECBE0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="" xmlns:a16="http://schemas.microsoft.com/office/drawing/2014/main" id="{3625C574-CAE3-4B42-81C2-8695755B32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CC7CD-B31E-45FB-A422-E0CDA6BACF7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19137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ppopx.com/hr/bouquet-flowers-cloves-bank-floral-greeting-birthday-mother-s-day-125502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dnevnik.hr/najljepsezelje/2014/08/1631786942/za-valentinovo.html" TargetMode="Externa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hyperlink" Target="http://all-for-ladie-s.blogspot.com/2012/09/vunene-i-pamucne-haljine-tko-bi-im.html" TargetMode="External"/><Relationship Id="rId3" Type="http://schemas.openxmlformats.org/officeDocument/2006/relationships/hyperlink" Target="https://libela.org/sa-stavom/6838-kako-ubijene-zene-mozda-i-nisu-ubijene-zene/" TargetMode="External"/><Relationship Id="rId7" Type="http://schemas.openxmlformats.org/officeDocument/2006/relationships/hyperlink" Target="https://lepotica.rs/sminka/ugledajte-se-na-poznate-odmorite-lice-od-sminke" TargetMode="External"/><Relationship Id="rId12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hyperlink" Target="https://www.libela.org/vijesti/5276-zene-se-ne-bi-trebale-glasno-smijati-na-javnom-mjestu/" TargetMode="External"/><Relationship Id="rId5" Type="http://schemas.openxmlformats.org/officeDocument/2006/relationships/hyperlink" Target="http://hr.wikipedia.org/wiki/nikab" TargetMode="External"/><Relationship Id="rId10" Type="http://schemas.openxmlformats.org/officeDocument/2006/relationships/image" Target="../media/image6.jpeg"/><Relationship Id="rId4" Type="http://schemas.openxmlformats.org/officeDocument/2006/relationships/image" Target="../media/image3.jpeg"/><Relationship Id="rId9" Type="http://schemas.openxmlformats.org/officeDocument/2006/relationships/hyperlink" Target="https://hr.wikipedia.org/wiki/%C5%BDene_u_Hrvatskoj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ppopx.com/hr/child-field-girl-grass-mother-people-359373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Slika na kojoj se prikazuje medvjed, sjedenje, smeđe, medvjedić&#10;&#10;Opis je automatski generiran">
            <a:extLst>
              <a:ext uri="{FF2B5EF4-FFF2-40B4-BE49-F238E27FC236}">
                <a16:creationId xmlns="" xmlns:a16="http://schemas.microsoft.com/office/drawing/2014/main" id="{83B888FC-34B5-4901-B8B8-B1574609D27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rcRect l="31467" r="-1" b="-1"/>
          <a:stretch/>
        </p:blipFill>
        <p:spPr>
          <a:xfrm>
            <a:off x="5101771" y="10"/>
            <a:ext cx="7094361" cy="6857989"/>
          </a:xfrm>
          <a:prstGeom prst="rect">
            <a:avLst/>
          </a:prstGeom>
        </p:spPr>
      </p:pic>
      <p:sp>
        <p:nvSpPr>
          <p:cNvPr id="15" name="Rectangle 9">
            <a:extLst>
              <a:ext uri="{FF2B5EF4-FFF2-40B4-BE49-F238E27FC236}">
                <a16:creationId xmlns="" xmlns:a16="http://schemas.microsoft.com/office/drawing/2014/main" id="{A34066D6-1B59-4642-A86D-39464CEE97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4"/>
            <a:ext cx="527208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1">
            <a:extLst>
              <a:ext uri="{FF2B5EF4-FFF2-40B4-BE49-F238E27FC236}">
                <a16:creationId xmlns="" xmlns:a16="http://schemas.microsoft.com/office/drawing/2014/main" id="{18E928D9-3091-4385-B979-265D55AD02C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303011">
            <a:off x="1718653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7C38347B-39CF-41C7-856A-4D9D63B1D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795509"/>
            <a:ext cx="4092525" cy="2798604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FFFFFF"/>
                </a:solidFill>
              </a:rPr>
              <a:t>MAJČIN DAN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7D602432-D774-4CF5-94E8-7D52D01059D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01186" y="4626633"/>
            <a:ext cx="491961" cy="49196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="" xmlns:a16="http://schemas.microsoft.com/office/drawing/2014/main" id="{1772D6B9-2886-4604-921F-701C12868B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3686187"/>
            <a:ext cx="4092525" cy="2292581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rgbClr val="FFFFFF"/>
                </a:solidFill>
              </a:rPr>
              <a:t>10.5.2020.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CBF9EBB4-5078-47B2-AAA0-DF4A88D8182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927932" y="5011563"/>
            <a:ext cx="731558" cy="731558"/>
          </a:xfrm>
          <a:prstGeom prst="rect">
            <a:avLst/>
          </a:prstGeom>
          <a:noFill/>
          <a:ln w="12700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9647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oželjela sam i dobila sam - Ja sam samohrana majka! - Index.hr">
            <a:extLst>
              <a:ext uri="{FF2B5EF4-FFF2-40B4-BE49-F238E27FC236}">
                <a16:creationId xmlns="" xmlns:a16="http://schemas.microsoft.com/office/drawing/2014/main" id="{41F2EC6E-A383-4AD4-B080-A7D7AEAE3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0" y="1792432"/>
            <a:ext cx="6819900" cy="46863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niOkvir 1">
            <a:extLst>
              <a:ext uri="{FF2B5EF4-FFF2-40B4-BE49-F238E27FC236}">
                <a16:creationId xmlns="" xmlns:a16="http://schemas.microsoft.com/office/drawing/2014/main" id="{2ECB92A8-BAA7-4414-B2C0-793FC0A35F49}"/>
              </a:ext>
            </a:extLst>
          </p:cNvPr>
          <p:cNvSpPr txBox="1"/>
          <p:nvPr/>
        </p:nvSpPr>
        <p:spPr>
          <a:xfrm>
            <a:off x="2909456" y="568036"/>
            <a:ext cx="6596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Pokušaj majci napisati pjesmu. Ne mora biti duga . Jedna je kitica dovoljna ako su riječi iskrene . </a:t>
            </a:r>
          </a:p>
        </p:txBody>
      </p:sp>
    </p:spTree>
    <p:extLst>
      <p:ext uri="{BB962C8B-B14F-4D97-AF65-F5344CB8AC3E}">
        <p14:creationId xmlns="" xmlns:p14="http://schemas.microsoft.com/office/powerpoint/2010/main" val="2688511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456E9277-E333-419F-80EC-97583E1DD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8368" y="4921823"/>
            <a:ext cx="4937937" cy="11471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Kreativne ideje</a:t>
            </a:r>
          </a:p>
        </p:txBody>
      </p:sp>
      <p:sp>
        <p:nvSpPr>
          <p:cNvPr id="81" name="Freeform: Shape 80">
            <a:extLst>
              <a:ext uri="{FF2B5EF4-FFF2-40B4-BE49-F238E27FC236}">
                <a16:creationId xmlns="" xmlns:a16="http://schemas.microsoft.com/office/drawing/2014/main" id="{F6E384F5-137A-40B1-97F0-694CC6ECD59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2122218"/>
            <a:ext cx="3730752" cy="4735782"/>
          </a:xfrm>
          <a:custGeom>
            <a:avLst/>
            <a:gdLst>
              <a:gd name="connsiteX0" fmla="*/ 640080 w 3730752"/>
              <a:gd name="connsiteY0" fmla="*/ 0 h 4735782"/>
              <a:gd name="connsiteX1" fmla="*/ 3730752 w 3730752"/>
              <a:gd name="connsiteY1" fmla="*/ 3090672 h 4735782"/>
              <a:gd name="connsiteX2" fmla="*/ 3357725 w 3730752"/>
              <a:gd name="connsiteY2" fmla="*/ 4563870 h 4735782"/>
              <a:gd name="connsiteX3" fmla="*/ 3253285 w 3730752"/>
              <a:gd name="connsiteY3" fmla="*/ 4735782 h 4735782"/>
              <a:gd name="connsiteX4" fmla="*/ 0 w 3730752"/>
              <a:gd name="connsiteY4" fmla="*/ 4735782 h 4735782"/>
              <a:gd name="connsiteX5" fmla="*/ 0 w 3730752"/>
              <a:gd name="connsiteY5" fmla="*/ 67215 h 4735782"/>
              <a:gd name="connsiteX6" fmla="*/ 17202 w 3730752"/>
              <a:gd name="connsiteY6" fmla="*/ 62792 h 4735782"/>
              <a:gd name="connsiteX7" fmla="*/ 640080 w 3730752"/>
              <a:gd name="connsiteY7" fmla="*/ 0 h 4735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0752" h="4735782">
                <a:moveTo>
                  <a:pt x="640080" y="0"/>
                </a:moveTo>
                <a:cubicBezTo>
                  <a:pt x="2347011" y="0"/>
                  <a:pt x="3730752" y="1383741"/>
                  <a:pt x="3730752" y="3090672"/>
                </a:cubicBezTo>
                <a:cubicBezTo>
                  <a:pt x="3730752" y="3624088"/>
                  <a:pt x="3595621" y="4125943"/>
                  <a:pt x="3357725" y="4563870"/>
                </a:cubicBezTo>
                <a:lnTo>
                  <a:pt x="3253285" y="4735782"/>
                </a:lnTo>
                <a:lnTo>
                  <a:pt x="0" y="4735782"/>
                </a:lnTo>
                <a:lnTo>
                  <a:pt x="0" y="67215"/>
                </a:lnTo>
                <a:lnTo>
                  <a:pt x="17202" y="62792"/>
                </a:lnTo>
                <a:cubicBezTo>
                  <a:pt x="218397" y="21621"/>
                  <a:pt x="426714" y="0"/>
                  <a:pt x="64008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Freeform: Shape 82">
            <a:extLst>
              <a:ext uri="{FF2B5EF4-FFF2-40B4-BE49-F238E27FC236}">
                <a16:creationId xmlns="" xmlns:a16="http://schemas.microsoft.com/office/drawing/2014/main" id="{9DBC4630-03DA-474F-BBCB-BA3AE6B317A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81982" y="-4332"/>
            <a:ext cx="4242816" cy="2454158"/>
          </a:xfrm>
          <a:custGeom>
            <a:avLst/>
            <a:gdLst>
              <a:gd name="connsiteX0" fmla="*/ 28633 w 4242816"/>
              <a:gd name="connsiteY0" fmla="*/ 0 h 2454158"/>
              <a:gd name="connsiteX1" fmla="*/ 4214183 w 4242816"/>
              <a:gd name="connsiteY1" fmla="*/ 0 h 2454158"/>
              <a:gd name="connsiteX2" fmla="*/ 4231864 w 4242816"/>
              <a:gd name="connsiteY2" fmla="*/ 115848 h 2454158"/>
              <a:gd name="connsiteX3" fmla="*/ 4242816 w 4242816"/>
              <a:gd name="connsiteY3" fmla="*/ 332750 h 2454158"/>
              <a:gd name="connsiteX4" fmla="*/ 2121408 w 4242816"/>
              <a:gd name="connsiteY4" fmla="*/ 2454158 h 2454158"/>
              <a:gd name="connsiteX5" fmla="*/ 0 w 4242816"/>
              <a:gd name="connsiteY5" fmla="*/ 332750 h 2454158"/>
              <a:gd name="connsiteX6" fmla="*/ 10953 w 4242816"/>
              <a:gd name="connsiteY6" fmla="*/ 115848 h 2454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42816" h="2454158">
                <a:moveTo>
                  <a:pt x="28633" y="0"/>
                </a:moveTo>
                <a:lnTo>
                  <a:pt x="4214183" y="0"/>
                </a:lnTo>
                <a:lnTo>
                  <a:pt x="4231864" y="115848"/>
                </a:lnTo>
                <a:cubicBezTo>
                  <a:pt x="4239106" y="187164"/>
                  <a:pt x="4242816" y="259524"/>
                  <a:pt x="4242816" y="332750"/>
                </a:cubicBezTo>
                <a:cubicBezTo>
                  <a:pt x="4242816" y="1504371"/>
                  <a:pt x="3293029" y="2454158"/>
                  <a:pt x="2121408" y="2454158"/>
                </a:cubicBezTo>
                <a:cubicBezTo>
                  <a:pt x="949787" y="2454158"/>
                  <a:pt x="0" y="1504371"/>
                  <a:pt x="0" y="332750"/>
                </a:cubicBezTo>
                <a:cubicBezTo>
                  <a:pt x="0" y="259524"/>
                  <a:pt x="3710" y="187164"/>
                  <a:pt x="10953" y="115848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52" name="Picture 8" descr="Majčin dan: &quot;uradi sam&quot; ideje za poklon najdražoj mami - Klinfo.hr">
            <a:extLst>
              <a:ext uri="{FF2B5EF4-FFF2-40B4-BE49-F238E27FC236}">
                <a16:creationId xmlns="" xmlns:a16="http://schemas.microsoft.com/office/drawing/2014/main" id="{C22D7895-4D50-40A7-9EBF-5487B84565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6113" r="3" b="4209"/>
          <a:stretch/>
        </p:blipFill>
        <p:spPr bwMode="auto">
          <a:xfrm>
            <a:off x="1246572" y="10"/>
            <a:ext cx="3913632" cy="2285224"/>
          </a:xfrm>
          <a:custGeom>
            <a:avLst/>
            <a:gdLst/>
            <a:ahLst/>
            <a:cxnLst/>
            <a:rect l="l" t="t" r="r" b="b"/>
            <a:pathLst>
              <a:path w="3913632" h="2285234">
                <a:moveTo>
                  <a:pt x="29691" y="0"/>
                </a:moveTo>
                <a:lnTo>
                  <a:pt x="3883942" y="0"/>
                </a:lnTo>
                <a:lnTo>
                  <a:pt x="3903529" y="128345"/>
                </a:lnTo>
                <a:cubicBezTo>
                  <a:pt x="3910210" y="194127"/>
                  <a:pt x="3913632" y="260873"/>
                  <a:pt x="3913632" y="328418"/>
                </a:cubicBezTo>
                <a:cubicBezTo>
                  <a:pt x="3913632" y="1409138"/>
                  <a:pt x="3037536" y="2285234"/>
                  <a:pt x="1956816" y="2285234"/>
                </a:cubicBezTo>
                <a:cubicBezTo>
                  <a:pt x="876096" y="2285234"/>
                  <a:pt x="0" y="1409138"/>
                  <a:pt x="0" y="328418"/>
                </a:cubicBezTo>
                <a:cubicBezTo>
                  <a:pt x="0" y="260873"/>
                  <a:pt x="3422" y="194127"/>
                  <a:pt x="10103" y="12834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Čestitka za majčin dan čest6 – Praktičan život">
            <a:extLst>
              <a:ext uri="{FF2B5EF4-FFF2-40B4-BE49-F238E27FC236}">
                <a16:creationId xmlns="" xmlns:a16="http://schemas.microsoft.com/office/drawing/2014/main" id="{0643D25D-B68D-44E5-B488-9E6C8D41B4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9999" r="15761" b="-2"/>
          <a:stretch/>
        </p:blipFill>
        <p:spPr bwMode="auto">
          <a:xfrm>
            <a:off x="-1" y="2288330"/>
            <a:ext cx="3564638" cy="4569668"/>
          </a:xfrm>
          <a:custGeom>
            <a:avLst/>
            <a:gdLst/>
            <a:ahLst/>
            <a:cxnLst/>
            <a:rect l="l" t="t" r="r" b="b"/>
            <a:pathLst>
              <a:path w="3564638" h="4569668">
                <a:moveTo>
                  <a:pt x="640080" y="0"/>
                </a:moveTo>
                <a:cubicBezTo>
                  <a:pt x="2255269" y="0"/>
                  <a:pt x="3564638" y="1309369"/>
                  <a:pt x="3564638" y="2924558"/>
                </a:cubicBezTo>
                <a:cubicBezTo>
                  <a:pt x="3564638" y="3530254"/>
                  <a:pt x="3380508" y="4092944"/>
                  <a:pt x="3065170" y="4559707"/>
                </a:cubicBezTo>
                <a:lnTo>
                  <a:pt x="3057720" y="4569668"/>
                </a:lnTo>
                <a:lnTo>
                  <a:pt x="0" y="4569668"/>
                </a:lnTo>
                <a:lnTo>
                  <a:pt x="0" y="72448"/>
                </a:lnTo>
                <a:lnTo>
                  <a:pt x="50679" y="59417"/>
                </a:lnTo>
                <a:cubicBezTo>
                  <a:pt x="241061" y="20459"/>
                  <a:pt x="438181" y="0"/>
                  <a:pt x="64008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Oval 84">
            <a:extLst>
              <a:ext uri="{FF2B5EF4-FFF2-40B4-BE49-F238E27FC236}">
                <a16:creationId xmlns="" xmlns:a16="http://schemas.microsoft.com/office/drawing/2014/main" id="{78418A25-6EAC-4140-BFE6-284E1925B5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429207" y="303879"/>
            <a:ext cx="3182112" cy="3182112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="" xmlns:a16="http://schemas.microsoft.com/office/drawing/2014/main" id="{C20267F5-D4E6-477A-A590-81F2ABD1B86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85109" y="2382976"/>
            <a:ext cx="1920240" cy="1920240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56" name="Picture 12" descr="Obrt za Majčin dan s vlastitim rukama za vrtić i školu. Ideje ...">
            <a:extLst>
              <a:ext uri="{FF2B5EF4-FFF2-40B4-BE49-F238E27FC236}">
                <a16:creationId xmlns="" xmlns:a16="http://schemas.microsoft.com/office/drawing/2014/main" id="{DADABF7C-4635-4CEF-B47C-18381E7F63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683" r="5" b="35845"/>
          <a:stretch/>
        </p:blipFill>
        <p:spPr bwMode="auto">
          <a:xfrm>
            <a:off x="3749701" y="2547568"/>
            <a:ext cx="1591056" cy="1591056"/>
          </a:xfrm>
          <a:custGeom>
            <a:avLst/>
            <a:gdLst/>
            <a:ahLst/>
            <a:cxnLst/>
            <a:rect l="l" t="t" r="r" b="b"/>
            <a:pathLst>
              <a:path w="1591056" h="1591056">
                <a:moveTo>
                  <a:pt x="795528" y="0"/>
                </a:moveTo>
                <a:cubicBezTo>
                  <a:pt x="1234886" y="0"/>
                  <a:pt x="1591056" y="356170"/>
                  <a:pt x="1591056" y="795528"/>
                </a:cubicBezTo>
                <a:cubicBezTo>
                  <a:pt x="1591056" y="1234886"/>
                  <a:pt x="1234886" y="1591056"/>
                  <a:pt x="795528" y="1591056"/>
                </a:cubicBezTo>
                <a:cubicBezTo>
                  <a:pt x="356170" y="1591056"/>
                  <a:pt x="0" y="1234886"/>
                  <a:pt x="0" y="795528"/>
                </a:cubicBezTo>
                <a:cubicBezTo>
                  <a:pt x="0" y="356170"/>
                  <a:pt x="356170" y="0"/>
                  <a:pt x="79552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izrada poklona i za majčin dan dječji 936e87b1 - ammansport.com">
            <a:extLst>
              <a:ext uri="{FF2B5EF4-FFF2-40B4-BE49-F238E27FC236}">
                <a16:creationId xmlns="" xmlns:a16="http://schemas.microsoft.com/office/drawing/2014/main" id="{F651B49F-135F-412B-BDEB-B0EA3CC0AE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" b="25097"/>
          <a:stretch/>
        </p:blipFill>
        <p:spPr bwMode="auto">
          <a:xfrm>
            <a:off x="5593799" y="468471"/>
            <a:ext cx="2852928" cy="2852928"/>
          </a:xfrm>
          <a:custGeom>
            <a:avLst/>
            <a:gdLst/>
            <a:ahLst/>
            <a:cxnLst/>
            <a:rect l="l" t="t" r="r" b="b"/>
            <a:pathLst>
              <a:path w="2852928" h="2852928">
                <a:moveTo>
                  <a:pt x="1426464" y="0"/>
                </a:moveTo>
                <a:cubicBezTo>
                  <a:pt x="2214278" y="0"/>
                  <a:pt x="2852928" y="638650"/>
                  <a:pt x="2852928" y="1426464"/>
                </a:cubicBezTo>
                <a:cubicBezTo>
                  <a:pt x="2852928" y="2214278"/>
                  <a:pt x="2214278" y="2852928"/>
                  <a:pt x="1426464" y="2852928"/>
                </a:cubicBezTo>
                <a:cubicBezTo>
                  <a:pt x="638650" y="2852928"/>
                  <a:pt x="0" y="2214278"/>
                  <a:pt x="0" y="1426464"/>
                </a:cubicBezTo>
                <a:cubicBezTo>
                  <a:pt x="0" y="638650"/>
                  <a:pt x="638650" y="0"/>
                  <a:pt x="142646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Freeform: Shape 88">
            <a:extLst>
              <a:ext uri="{FF2B5EF4-FFF2-40B4-BE49-F238E27FC236}">
                <a16:creationId xmlns="" xmlns:a16="http://schemas.microsoft.com/office/drawing/2014/main" id="{6B9D64DB-4D5C-4A91-B45F-F301E3174F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752568" y="-4332"/>
            <a:ext cx="3439432" cy="3550083"/>
          </a:xfrm>
          <a:custGeom>
            <a:avLst/>
            <a:gdLst>
              <a:gd name="connsiteX0" fmla="*/ 115336 w 3439432"/>
              <a:gd name="connsiteY0" fmla="*/ 0 h 3550083"/>
              <a:gd name="connsiteX1" fmla="*/ 3439432 w 3439432"/>
              <a:gd name="connsiteY1" fmla="*/ 0 h 3550083"/>
              <a:gd name="connsiteX2" fmla="*/ 3439432 w 3439432"/>
              <a:gd name="connsiteY2" fmla="*/ 3462762 h 3550083"/>
              <a:gd name="connsiteX3" fmla="*/ 3318024 w 3439432"/>
              <a:gd name="connsiteY3" fmla="*/ 3493980 h 3550083"/>
              <a:gd name="connsiteX4" fmla="*/ 2761488 w 3439432"/>
              <a:gd name="connsiteY4" fmla="*/ 3550083 h 3550083"/>
              <a:gd name="connsiteX5" fmla="*/ 0 w 3439432"/>
              <a:gd name="connsiteY5" fmla="*/ 788595 h 3550083"/>
              <a:gd name="connsiteX6" fmla="*/ 70713 w 3439432"/>
              <a:gd name="connsiteY6" fmla="*/ 164949 h 355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39432" h="3550083">
                <a:moveTo>
                  <a:pt x="115336" y="0"/>
                </a:moveTo>
                <a:lnTo>
                  <a:pt x="3439432" y="0"/>
                </a:lnTo>
                <a:lnTo>
                  <a:pt x="3439432" y="3462762"/>
                </a:lnTo>
                <a:lnTo>
                  <a:pt x="3318024" y="3493980"/>
                </a:lnTo>
                <a:cubicBezTo>
                  <a:pt x="3138258" y="3530765"/>
                  <a:pt x="2952129" y="3550083"/>
                  <a:pt x="2761488" y="3550083"/>
                </a:cubicBezTo>
                <a:cubicBezTo>
                  <a:pt x="1236360" y="3550083"/>
                  <a:pt x="0" y="2313723"/>
                  <a:pt x="0" y="788595"/>
                </a:cubicBezTo>
                <a:cubicBezTo>
                  <a:pt x="0" y="574124"/>
                  <a:pt x="24450" y="365364"/>
                  <a:pt x="70713" y="164949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50" name="Picture 6" descr="Zlatna djeca: KREATIVNE IDEJE">
            <a:extLst>
              <a:ext uri="{FF2B5EF4-FFF2-40B4-BE49-F238E27FC236}">
                <a16:creationId xmlns="" xmlns:a16="http://schemas.microsoft.com/office/drawing/2014/main" id="{DB9B4DBF-7F9E-4E7C-A8A1-39852DBD18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044" r="6835" b="2"/>
          <a:stretch/>
        </p:blipFill>
        <p:spPr bwMode="auto">
          <a:xfrm>
            <a:off x="8918761" y="-4330"/>
            <a:ext cx="3273238" cy="3383891"/>
          </a:xfrm>
          <a:custGeom>
            <a:avLst/>
            <a:gdLst/>
            <a:ahLst/>
            <a:cxnLst/>
            <a:rect l="l" t="t" r="r" b="b"/>
            <a:pathLst>
              <a:path w="3273238" h="3383891">
                <a:moveTo>
                  <a:pt x="122841" y="0"/>
                </a:moveTo>
                <a:lnTo>
                  <a:pt x="3273238" y="0"/>
                </a:lnTo>
                <a:lnTo>
                  <a:pt x="3273238" y="3291335"/>
                </a:lnTo>
                <a:lnTo>
                  <a:pt x="3118338" y="3331164"/>
                </a:lnTo>
                <a:cubicBezTo>
                  <a:pt x="2949390" y="3365736"/>
                  <a:pt x="2774463" y="3383891"/>
                  <a:pt x="2595295" y="3383891"/>
                </a:cubicBezTo>
                <a:cubicBezTo>
                  <a:pt x="1161953" y="3383891"/>
                  <a:pt x="0" y="2221938"/>
                  <a:pt x="0" y="788596"/>
                </a:cubicBezTo>
                <a:cubicBezTo>
                  <a:pt x="0" y="519845"/>
                  <a:pt x="40850" y="260634"/>
                  <a:pt x="116679" y="1683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Freeform: Shape 90">
            <a:extLst>
              <a:ext uri="{FF2B5EF4-FFF2-40B4-BE49-F238E27FC236}">
                <a16:creationId xmlns="" xmlns:a16="http://schemas.microsoft.com/office/drawing/2014/main" id="{CB14CE1B-4BC5-4EF2-BE3D-05E4F580B3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199331" y="3907418"/>
            <a:ext cx="2992669" cy="2950582"/>
          </a:xfrm>
          <a:custGeom>
            <a:avLst/>
            <a:gdLst>
              <a:gd name="connsiteX0" fmla="*/ 2052140 w 2992669"/>
              <a:gd name="connsiteY0" fmla="*/ 0 h 2950582"/>
              <a:gd name="connsiteX1" fmla="*/ 2850926 w 2992669"/>
              <a:gd name="connsiteY1" fmla="*/ 161267 h 2950582"/>
              <a:gd name="connsiteX2" fmla="*/ 2992669 w 2992669"/>
              <a:gd name="connsiteY2" fmla="*/ 229549 h 2950582"/>
              <a:gd name="connsiteX3" fmla="*/ 2992669 w 2992669"/>
              <a:gd name="connsiteY3" fmla="*/ 2950582 h 2950582"/>
              <a:gd name="connsiteX4" fmla="*/ 209274 w 2992669"/>
              <a:gd name="connsiteY4" fmla="*/ 2950582 h 2950582"/>
              <a:gd name="connsiteX5" fmla="*/ 161267 w 2992669"/>
              <a:gd name="connsiteY5" fmla="*/ 2850926 h 2950582"/>
              <a:gd name="connsiteX6" fmla="*/ 0 w 2992669"/>
              <a:gd name="connsiteY6" fmla="*/ 2052140 h 2950582"/>
              <a:gd name="connsiteX7" fmla="*/ 2052140 w 2992669"/>
              <a:gd name="connsiteY7" fmla="*/ 0 h 2950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92669" h="2950582">
                <a:moveTo>
                  <a:pt x="2052140" y="0"/>
                </a:moveTo>
                <a:cubicBezTo>
                  <a:pt x="2335482" y="0"/>
                  <a:pt x="2605411" y="57424"/>
                  <a:pt x="2850926" y="161267"/>
                </a:cubicBezTo>
                <a:lnTo>
                  <a:pt x="2992669" y="229549"/>
                </a:lnTo>
                <a:lnTo>
                  <a:pt x="2992669" y="2950582"/>
                </a:lnTo>
                <a:lnTo>
                  <a:pt x="209274" y="2950582"/>
                </a:lnTo>
                <a:lnTo>
                  <a:pt x="161267" y="2850926"/>
                </a:lnTo>
                <a:cubicBezTo>
                  <a:pt x="57423" y="2605411"/>
                  <a:pt x="0" y="2335482"/>
                  <a:pt x="0" y="2052140"/>
                </a:cubicBezTo>
                <a:cubicBezTo>
                  <a:pt x="0" y="918774"/>
                  <a:pt x="918774" y="0"/>
                  <a:pt x="205214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46" name="Picture 2" descr="Bliži se Majčin dan (11.5) – Donosimo ti 10 ideja za “uradi sam ...">
            <a:extLst>
              <a:ext uri="{FF2B5EF4-FFF2-40B4-BE49-F238E27FC236}">
                <a16:creationId xmlns="" xmlns:a16="http://schemas.microsoft.com/office/drawing/2014/main" id="{313620C5-5B07-4A04-954A-BA5D611D2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-1" b="3656"/>
          <a:stretch/>
        </p:blipFill>
        <p:spPr bwMode="auto">
          <a:xfrm>
            <a:off x="9363238" y="4071322"/>
            <a:ext cx="2828765" cy="2786678"/>
          </a:xfrm>
          <a:custGeom>
            <a:avLst/>
            <a:gdLst/>
            <a:ahLst/>
            <a:cxnLst/>
            <a:rect l="l" t="t" r="r" b="b"/>
            <a:pathLst>
              <a:path w="2828765" h="2786678">
                <a:moveTo>
                  <a:pt x="1888236" y="0"/>
                </a:moveTo>
                <a:cubicBezTo>
                  <a:pt x="2214125" y="0"/>
                  <a:pt x="2520731" y="82558"/>
                  <a:pt x="2788281" y="227900"/>
                </a:cubicBezTo>
                <a:lnTo>
                  <a:pt x="2828765" y="252495"/>
                </a:lnTo>
                <a:lnTo>
                  <a:pt x="2828765" y="2786678"/>
                </a:lnTo>
                <a:lnTo>
                  <a:pt x="227128" y="2786678"/>
                </a:lnTo>
                <a:lnTo>
                  <a:pt x="148387" y="2623223"/>
                </a:lnTo>
                <a:cubicBezTo>
                  <a:pt x="52837" y="2397318"/>
                  <a:pt x="0" y="2148947"/>
                  <a:pt x="0" y="1888236"/>
                </a:cubicBezTo>
                <a:cubicBezTo>
                  <a:pt x="0" y="845392"/>
                  <a:pt x="845392" y="0"/>
                  <a:pt x="188823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785372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="" xmlns:a16="http://schemas.microsoft.com/office/drawing/2014/main" id="{460B0EFB-53ED-4F35-B05D-F658EA021C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Slika 4">
            <a:extLst>
              <a:ext uri="{FF2B5EF4-FFF2-40B4-BE49-F238E27FC236}">
                <a16:creationId xmlns="" xmlns:a16="http://schemas.microsoft.com/office/drawing/2014/main" id="{D1137CE5-CDEB-4A3A-A109-66193FA6CD9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rcRect l="13729" r="451"/>
          <a:stretch/>
        </p:blipFill>
        <p:spPr>
          <a:xfrm>
            <a:off x="-7366" y="10"/>
            <a:ext cx="4855591" cy="6857990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3" name="Arc 12">
            <a:extLst>
              <a:ext uri="{FF2B5EF4-FFF2-40B4-BE49-F238E27FC236}">
                <a16:creationId xmlns="" xmlns:a16="http://schemas.microsoft.com/office/drawing/2014/main" id="{835EF3DD-7D43-4A27-8967-A92FD8CC93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38D7852E-4886-431C-9EB1-012493EBF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180108"/>
            <a:ext cx="5721484" cy="942110"/>
          </a:xfrm>
        </p:spPr>
        <p:txBody>
          <a:bodyPr>
            <a:normAutofit fontScale="90000"/>
          </a:bodyPr>
          <a:lstStyle/>
          <a:p>
            <a:r>
              <a:rPr lang="hr-HR" dirty="0"/>
              <a:t>I na kraju ako misliš da nisi kreativan, upamti 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C88AB08C-C5BB-4112-8B1E-AB1B2783A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48" y="1868487"/>
            <a:ext cx="572148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Majkama nisu potrebni pokloni. Dovoljno će biti da u nedjelju ujutro čvrsto zagrliš mamu ,poljubiš je i glasno kažeš:</a:t>
            </a:r>
          </a:p>
          <a:p>
            <a:pPr marL="0" indent="0">
              <a:buNone/>
            </a:pPr>
            <a:r>
              <a:rPr lang="hr-HR" dirty="0"/>
              <a:t>„Volim te najviše na svijetu. Sretan ti Majčin dan”</a:t>
            </a:r>
          </a:p>
          <a:p>
            <a:endParaRPr lang="hr-HR" dirty="0"/>
          </a:p>
        </p:txBody>
      </p:sp>
      <p:sp>
        <p:nvSpPr>
          <p:cNvPr id="6" name="TekstniOkvir 5">
            <a:extLst>
              <a:ext uri="{FF2B5EF4-FFF2-40B4-BE49-F238E27FC236}">
                <a16:creationId xmlns="" xmlns:a16="http://schemas.microsoft.com/office/drawing/2014/main" id="{CDC04DD1-71F1-4C2C-AB5B-170FA40114E6}"/>
              </a:ext>
            </a:extLst>
          </p:cNvPr>
          <p:cNvSpPr txBox="1"/>
          <p:nvPr/>
        </p:nvSpPr>
        <p:spPr>
          <a:xfrm>
            <a:off x="11956038" y="6657945"/>
            <a:ext cx="23596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hr-HR" sz="700" dirty="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A</a:t>
            </a:r>
            <a:endParaRPr lang="hr-HR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4001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n on Najlepše izreke i citati o majkama">
            <a:extLst>
              <a:ext uri="{FF2B5EF4-FFF2-40B4-BE49-F238E27FC236}">
                <a16:creationId xmlns="" xmlns:a16="http://schemas.microsoft.com/office/drawing/2014/main" id="{D0A90610-6EE3-4643-BB80-85F9BF65F02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0634" b="31819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78217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4367AFEB-046E-4DC2-AA7C-929EAA7E2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7254" y="525439"/>
            <a:ext cx="3336545" cy="165761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3600" kern="1200">
                <a:latin typeface="+mj-lt"/>
                <a:ea typeface="+mj-ea"/>
                <a:cs typeface="+mj-cs"/>
              </a:rPr>
              <a:t> </a:t>
            </a:r>
            <a:r>
              <a:rPr lang="en-US" sz="3600" kern="1200">
                <a:latin typeface="+mj-lt"/>
                <a:ea typeface="+mj-ea"/>
                <a:cs typeface="+mj-cs"/>
              </a:rPr>
              <a:t>                        </a:t>
            </a:r>
          </a:p>
        </p:txBody>
      </p:sp>
      <p:pic>
        <p:nvPicPr>
          <p:cNvPr id="5" name="Rezervirano mjesto sadržaja 4" descr="Slika na kojoj se prikazuje osoba, žena, na zatvorenom, gledanje&#10;&#10;Opis je automatski generiran">
            <a:extLst>
              <a:ext uri="{FF2B5EF4-FFF2-40B4-BE49-F238E27FC236}">
                <a16:creationId xmlns="" xmlns:a16="http://schemas.microsoft.com/office/drawing/2014/main" id="{B45E0920-D870-46C6-A55E-C6FD2D67BD6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rcRect t="1094" r="-4" b="9289"/>
          <a:stretch/>
        </p:blipFill>
        <p:spPr>
          <a:xfrm>
            <a:off x="1" y="-1"/>
            <a:ext cx="3719750" cy="2225041"/>
          </a:xfrm>
          <a:prstGeom prst="rect">
            <a:avLst/>
          </a:prstGeom>
        </p:spPr>
      </p:pic>
      <p:pic>
        <p:nvPicPr>
          <p:cNvPr id="17" name="Slika 16" descr="Slika na kojoj se prikazuje odjeća&#10;&#10;Opis je automatski generiran">
            <a:extLst>
              <a:ext uri="{FF2B5EF4-FFF2-40B4-BE49-F238E27FC236}">
                <a16:creationId xmlns="" xmlns:a16="http://schemas.microsoft.com/office/drawing/2014/main" id="{45A6B3EA-F7CC-4AAB-9E65-01D318DF377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5"/>
              </a:ext>
            </a:extLst>
          </a:blip>
          <a:srcRect t="15715" r="-1" b="44363"/>
          <a:stretch/>
        </p:blipFill>
        <p:spPr>
          <a:xfrm>
            <a:off x="3811189" y="-16426"/>
            <a:ext cx="3719752" cy="2267032"/>
          </a:xfrm>
          <a:prstGeom prst="rect">
            <a:avLst/>
          </a:prstGeom>
        </p:spPr>
      </p:pic>
      <p:pic>
        <p:nvPicPr>
          <p:cNvPr id="14" name="Slika 13" descr="Slika na kojoj se prikazuje na zatvorenom, odjeća, žena, fotografija&#10;&#10;Opis je automatski generiran">
            <a:extLst>
              <a:ext uri="{FF2B5EF4-FFF2-40B4-BE49-F238E27FC236}">
                <a16:creationId xmlns="" xmlns:a16="http://schemas.microsoft.com/office/drawing/2014/main" id="{AA0CB673-A816-4729-BE96-9C1488B7B07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7"/>
              </a:ext>
            </a:extLst>
          </a:blip>
          <a:srcRect r="-3" b="1855"/>
          <a:stretch/>
        </p:blipFill>
        <p:spPr>
          <a:xfrm>
            <a:off x="20" y="2316480"/>
            <a:ext cx="3719729" cy="2208616"/>
          </a:xfrm>
          <a:prstGeom prst="rect">
            <a:avLst/>
          </a:prstGeom>
        </p:spPr>
      </p:pic>
      <p:pic>
        <p:nvPicPr>
          <p:cNvPr id="11" name="Slika 10" descr="Slika na kojoj se prikazuje osoba, na otvorenom, plesač, sport&#10;&#10;Opis je automatski generiran">
            <a:extLst>
              <a:ext uri="{FF2B5EF4-FFF2-40B4-BE49-F238E27FC236}">
                <a16:creationId xmlns="" xmlns:a16="http://schemas.microsoft.com/office/drawing/2014/main" id="{0B445733-49BF-4E86-86EA-201D4C0DA2BC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9"/>
              </a:ext>
            </a:extLst>
          </a:blip>
          <a:srcRect t="6551" r="1" b="19561"/>
          <a:stretch/>
        </p:blipFill>
        <p:spPr>
          <a:xfrm>
            <a:off x="3811189" y="2316480"/>
            <a:ext cx="3719748" cy="2208617"/>
          </a:xfrm>
          <a:prstGeom prst="rect">
            <a:avLst/>
          </a:prstGeom>
        </p:spPr>
      </p:pic>
      <p:pic>
        <p:nvPicPr>
          <p:cNvPr id="20" name="Slika 19" descr="Slika na kojoj se prikazuje osoba, na otvorenom, muškarac, poziranje&#10;&#10;Opis je automatski generiran">
            <a:extLst>
              <a:ext uri="{FF2B5EF4-FFF2-40B4-BE49-F238E27FC236}">
                <a16:creationId xmlns="" xmlns:a16="http://schemas.microsoft.com/office/drawing/2014/main" id="{B37BD974-E679-4F6C-92DE-306425E61FC8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rcRect r="-4" b="7646"/>
          <a:stretch/>
        </p:blipFill>
        <p:spPr>
          <a:xfrm>
            <a:off x="1" y="4616536"/>
            <a:ext cx="3719748" cy="2241464"/>
          </a:xfrm>
          <a:prstGeom prst="rect">
            <a:avLst/>
          </a:prstGeom>
        </p:spPr>
      </p:pic>
      <p:pic>
        <p:nvPicPr>
          <p:cNvPr id="8" name="Slika 7" descr="Slika na kojoj se prikazuje odjeća, osoba, žena, poziranje&#10;&#10;Opis je automatski generiran">
            <a:extLst>
              <a:ext uri="{FF2B5EF4-FFF2-40B4-BE49-F238E27FC236}">
                <a16:creationId xmlns="" xmlns:a16="http://schemas.microsoft.com/office/drawing/2014/main" id="{F36C634A-DE6B-4723-A0D4-E5701FB3F396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3"/>
              </a:ext>
            </a:extLst>
          </a:blip>
          <a:srcRect r="-4" b="6553"/>
          <a:stretch/>
        </p:blipFill>
        <p:spPr>
          <a:xfrm>
            <a:off x="3811189" y="4607394"/>
            <a:ext cx="3719752" cy="2250607"/>
          </a:xfrm>
          <a:prstGeom prst="rect">
            <a:avLst/>
          </a:prstGeom>
        </p:spPr>
      </p:pic>
      <p:sp>
        <p:nvSpPr>
          <p:cNvPr id="25" name="Content Placeholder 24">
            <a:extLst>
              <a:ext uri="{FF2B5EF4-FFF2-40B4-BE49-F238E27FC236}">
                <a16:creationId xmlns="" xmlns:a16="http://schemas.microsoft.com/office/drawing/2014/main" id="{6D930613-99FE-47EA-99BA-08D70888B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7254" y="2274491"/>
            <a:ext cx="3336546" cy="3902472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kern="1200" dirty="0">
                <a:latin typeface="+mn-lt"/>
                <a:ea typeface="+mn-ea"/>
                <a:cs typeface="+mn-cs"/>
              </a:rPr>
              <a:t>Na </a:t>
            </a:r>
            <a:r>
              <a:rPr lang="en-US" sz="3600" kern="1200" dirty="0" err="1">
                <a:latin typeface="+mn-lt"/>
                <a:ea typeface="+mn-ea"/>
                <a:cs typeface="+mn-cs"/>
              </a:rPr>
              <a:t>svijetu</a:t>
            </a:r>
            <a:r>
              <a:rPr lang="en-US" sz="3600" kern="1200" dirty="0">
                <a:latin typeface="+mn-lt"/>
                <a:ea typeface="+mn-ea"/>
                <a:cs typeface="+mn-cs"/>
              </a:rPr>
              <a:t> je </a:t>
            </a:r>
            <a:r>
              <a:rPr lang="en-US" sz="3600" kern="1200" dirty="0" err="1">
                <a:latin typeface="+mn-lt"/>
                <a:ea typeface="+mn-ea"/>
                <a:cs typeface="+mn-cs"/>
              </a:rPr>
              <a:t>mnogo</a:t>
            </a:r>
            <a:r>
              <a:rPr lang="en-US" sz="3600" kern="1200" dirty="0">
                <a:latin typeface="+mn-lt"/>
                <a:ea typeface="+mn-ea"/>
                <a:cs typeface="+mn-cs"/>
              </a:rPr>
              <a:t> </a:t>
            </a:r>
            <a:r>
              <a:rPr lang="en-US" sz="3600" kern="1200" dirty="0" err="1">
                <a:latin typeface="+mn-lt"/>
                <a:ea typeface="+mn-ea"/>
                <a:cs typeface="+mn-cs"/>
              </a:rPr>
              <a:t>žena</a:t>
            </a:r>
            <a:r>
              <a:rPr lang="hr-HR" sz="3600" dirty="0"/>
              <a:t>.</a:t>
            </a:r>
          </a:p>
          <a:p>
            <a:pPr marL="0" indent="0">
              <a:buNone/>
            </a:pPr>
            <a:r>
              <a:rPr lang="hr-HR" sz="3600" kern="1200" dirty="0">
                <a:latin typeface="+mn-lt"/>
                <a:ea typeface="+mn-ea"/>
                <a:cs typeface="+mn-cs"/>
              </a:rPr>
              <a:t>Razlikuju se izgledom, sredinom u kojoj žive, osobinama , zanimanjima…</a:t>
            </a:r>
          </a:p>
          <a:p>
            <a:pPr marL="0" indent="0">
              <a:buNone/>
            </a:pPr>
            <a:endParaRPr lang="hr-HR" sz="2000" kern="1200" dirty="0"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sz="2000" kern="1200" dirty="0">
                <a:latin typeface="+mn-lt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5391737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zervirano mjesto slike 5" descr="Slika na kojoj se prikazuje osoba, na zatvorenom, djetešce, sjedenje&#10;&#10;Opis je automatski generiran">
            <a:extLst>
              <a:ext uri="{FF2B5EF4-FFF2-40B4-BE49-F238E27FC236}">
                <a16:creationId xmlns="" xmlns:a16="http://schemas.microsoft.com/office/drawing/2014/main" id="{BB1422D3-4A41-40A4-AA5C-63A5C9A0A11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rcRect t="5461" b="1027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2B1D4F77-A17C-43D7-B7FA-545148E4E9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4332307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6DBA778B-665A-4E40-B255-CFF1420A0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5" y="640263"/>
            <a:ext cx="3759240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z="4000" dirty="0"/>
              <a:t>MAJKA</a:t>
            </a:r>
            <a:endParaRPr lang="en-US" sz="4000" dirty="0"/>
          </a:p>
        </p:txBody>
      </p:sp>
      <p:sp>
        <p:nvSpPr>
          <p:cNvPr id="4" name="Rezervirano mjesto teksta 3">
            <a:extLst>
              <a:ext uri="{FF2B5EF4-FFF2-40B4-BE49-F238E27FC236}">
                <a16:creationId xmlns="" xmlns:a16="http://schemas.microsoft.com/office/drawing/2014/main" id="{F1C3E53B-27C8-4A9B-A02C-604F84254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4110" y="2121763"/>
            <a:ext cx="3764826" cy="37730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600" dirty="0" err="1"/>
              <a:t>Među</a:t>
            </a:r>
            <a:r>
              <a:rPr lang="en-US" sz="3600" dirty="0"/>
              <a:t> </a:t>
            </a:r>
            <a:r>
              <a:rPr lang="en-US" sz="3600" dirty="0" err="1"/>
              <a:t>njima</a:t>
            </a:r>
            <a:r>
              <a:rPr lang="en-US" sz="3600" dirty="0"/>
              <a:t> je </a:t>
            </a:r>
            <a:r>
              <a:rPr lang="en-US" sz="3600" dirty="0" err="1"/>
              <a:t>samo</a:t>
            </a:r>
            <a:r>
              <a:rPr lang="en-US" sz="3600" dirty="0"/>
              <a:t> </a:t>
            </a:r>
            <a:r>
              <a:rPr lang="en-US" sz="3600" dirty="0" err="1"/>
              <a:t>jedna</a:t>
            </a:r>
            <a:r>
              <a:rPr lang="en-US" sz="3600" dirty="0"/>
              <a:t> </a:t>
            </a:r>
            <a:r>
              <a:rPr lang="en-US" sz="3600" dirty="0" err="1"/>
              <a:t>žena</a:t>
            </a:r>
            <a:r>
              <a:rPr lang="en-US" sz="3600" dirty="0"/>
              <a:t> </a:t>
            </a:r>
            <a:r>
              <a:rPr lang="en-US" sz="3600" dirty="0" err="1"/>
              <a:t>koja</a:t>
            </a:r>
            <a:r>
              <a:rPr lang="en-US" sz="3600" dirty="0"/>
              <a:t> je </a:t>
            </a:r>
            <a:r>
              <a:rPr lang="en-US" sz="3600" dirty="0" err="1"/>
              <a:t>nama</a:t>
            </a:r>
            <a:r>
              <a:rPr lang="en-US" sz="3600" dirty="0"/>
              <a:t> </a:t>
            </a:r>
            <a:r>
              <a:rPr lang="en-US" sz="3600" dirty="0" err="1"/>
              <a:t>posebna</a:t>
            </a:r>
            <a:r>
              <a:rPr lang="en-US" sz="3600" dirty="0"/>
              <a:t>, </a:t>
            </a:r>
            <a:r>
              <a:rPr lang="en-US" sz="3600" dirty="0" err="1"/>
              <a:t>jedinstvena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nezamjenjiva</a:t>
            </a:r>
            <a:r>
              <a:rPr lang="hr-HR" sz="3600" dirty="0"/>
              <a:t>.</a:t>
            </a:r>
            <a:endParaRPr lang="en-US" sz="36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="" xmlns:p14="http://schemas.microsoft.com/office/powerpoint/2010/main" val="2666517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="" xmlns:a16="http://schemas.microsoft.com/office/drawing/2014/main" id="{F98ED85F-DCEE-4B50-802E-71A6E3E12B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FA11B80B-09B5-4579-86BB-39474AE61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hr-HR"/>
              <a:t>Druga nedjelja u svibnju posvećena je                             majkama.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65ED6516-42C2-4B64-8DB7-371DC9B9D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hr-HR" sz="2400" dirty="0"/>
              <a:t>O povijesti obilježavanju Majčinog dana piše Juraj Kolarić u svojoj knjizi „Majčin dan u povijesti i tradiciji hrvatskog naroda“.</a:t>
            </a:r>
          </a:p>
          <a:p>
            <a:r>
              <a:rPr lang="hr-HR" sz="2400" dirty="0"/>
              <a:t>„ Anna </a:t>
            </a:r>
            <a:r>
              <a:rPr lang="hr-HR" sz="2400" dirty="0" err="1"/>
              <a:t>Jarvis</a:t>
            </a:r>
            <a:r>
              <a:rPr lang="hr-HR" sz="2400" dirty="0"/>
              <a:t> početkom 20. stoljeća, prva je uspjela inaugurirati Spomendan svih majki u </a:t>
            </a:r>
            <a:r>
              <a:rPr lang="hr-HR" sz="2400" dirty="0" err="1"/>
              <a:t>Graftonu</a:t>
            </a:r>
            <a:r>
              <a:rPr lang="hr-HR" sz="2400" dirty="0"/>
              <a:t>, malom gradu u Zapadnoj Virginiji. Taj je dan trebao ljude podsjetiti na njezinu majku Ann Reeves </a:t>
            </a:r>
            <a:r>
              <a:rPr lang="hr-HR" sz="2400" dirty="0" err="1"/>
              <a:t>Jarvis</a:t>
            </a:r>
            <a:r>
              <a:rPr lang="hr-HR" sz="2400" dirty="0"/>
              <a:t> koja se, zajedno za svojom djecom, borila za emancipaciju žena, a umrla je drugu nedjelju u svibnju. Američki je kongres 1914.  „Majčin dan“ proglasio državnim blagdanom, kao „javni izričaj ljubavi i poštovanja prema majkama SAD-a“. </a:t>
            </a:r>
          </a:p>
        </p:txBody>
      </p:sp>
    </p:spTree>
    <p:extLst>
      <p:ext uri="{BB962C8B-B14F-4D97-AF65-F5344CB8AC3E}">
        <p14:creationId xmlns="" xmlns:p14="http://schemas.microsoft.com/office/powerpoint/2010/main" val="683732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3">
            <a:extLst>
              <a:ext uri="{FF2B5EF4-FFF2-40B4-BE49-F238E27FC236}">
                <a16:creationId xmlns="" xmlns:a16="http://schemas.microsoft.com/office/drawing/2014/main" id="{88294908-8B00-4F58-BBBA-20F71A40AA9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15">
            <a:extLst>
              <a:ext uri="{FF2B5EF4-FFF2-40B4-BE49-F238E27FC236}">
                <a16:creationId xmlns="" xmlns:a16="http://schemas.microsoft.com/office/drawing/2014/main" id="{4364C879-1404-4203-8E9D-CC5DE0A621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84617302-4B0D-4351-A6BB-6F0930D943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: Shape 19">
            <a:extLst>
              <a:ext uri="{FF2B5EF4-FFF2-40B4-BE49-F238E27FC236}">
                <a16:creationId xmlns="" xmlns:a16="http://schemas.microsoft.com/office/drawing/2014/main" id="{DA2C7802-C2E0-4218-8F89-8DD7CCD2CD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A6D7111A-21E5-4EE9-8A78-10E5530F011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="" xmlns:a16="http://schemas.microsoft.com/office/drawing/2014/main" id="{A3969E80-A77B-49FC-9122-D89AFD5EE1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1849CA57-76BD-4CF2-80BA-D7A46A01B7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="" xmlns:a16="http://schemas.microsoft.com/office/drawing/2014/main" id="{35E9085E-E730-4768-83D4-6CB7E98971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="" xmlns:a16="http://schemas.microsoft.com/office/drawing/2014/main" id="{973272FE-A474-4CAE-8CA2-BCC8B476C3F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A56B0CE3-58D4-46F6-BEE5-1DE117FAA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4642" y="2353641"/>
            <a:ext cx="5782716" cy="2150719"/>
          </a:xfrm>
          <a:noFill/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3200" dirty="0">
                <a:solidFill>
                  <a:srgbClr val="080808"/>
                </a:solidFill>
              </a:rPr>
              <a:t>Po </a:t>
            </a:r>
            <a:r>
              <a:rPr lang="en-US" sz="3200" dirty="0" err="1">
                <a:solidFill>
                  <a:srgbClr val="080808"/>
                </a:solidFill>
              </a:rPr>
              <a:t>čemu</a:t>
            </a:r>
            <a:r>
              <a:rPr lang="en-US" sz="3200" dirty="0">
                <a:solidFill>
                  <a:srgbClr val="080808"/>
                </a:solidFill>
              </a:rPr>
              <a:t> je </a:t>
            </a:r>
            <a:r>
              <a:rPr lang="en-US" sz="3200" dirty="0" err="1">
                <a:solidFill>
                  <a:srgbClr val="080808"/>
                </a:solidFill>
              </a:rPr>
              <a:t>tvoja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majka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slična</a:t>
            </a:r>
            <a:r>
              <a:rPr lang="en-US" sz="3200" dirty="0">
                <a:solidFill>
                  <a:srgbClr val="080808"/>
                </a:solidFill>
              </a:rPr>
              <a:t> ,a po </a:t>
            </a:r>
            <a:r>
              <a:rPr lang="en-US" sz="3200" dirty="0" err="1">
                <a:solidFill>
                  <a:srgbClr val="080808"/>
                </a:solidFill>
              </a:rPr>
              <a:t>čemu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različita</a:t>
            </a:r>
            <a:r>
              <a:rPr lang="en-US" sz="3200" dirty="0">
                <a:solidFill>
                  <a:srgbClr val="080808"/>
                </a:solidFill>
              </a:rPr>
              <a:t> od </a:t>
            </a:r>
            <a:r>
              <a:rPr lang="en-US" sz="3200" dirty="0" err="1">
                <a:solidFill>
                  <a:srgbClr val="080808"/>
                </a:solidFill>
              </a:rPr>
              <a:t>drugih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majki</a:t>
            </a:r>
            <a:r>
              <a:rPr lang="en-US" sz="3200" dirty="0">
                <a:solidFill>
                  <a:srgbClr val="080808"/>
                </a:solidFill>
              </a:rPr>
              <a:t>?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 err="1">
                <a:solidFill>
                  <a:srgbClr val="080808"/>
                </a:solidFill>
              </a:rPr>
              <a:t>Prisjeti</a:t>
            </a:r>
            <a:r>
              <a:rPr lang="en-US" sz="3200" dirty="0">
                <a:solidFill>
                  <a:srgbClr val="080808"/>
                </a:solidFill>
              </a:rPr>
              <a:t> se </a:t>
            </a:r>
            <a:r>
              <a:rPr lang="en-US" sz="3200" dirty="0" err="1">
                <a:solidFill>
                  <a:srgbClr val="080808"/>
                </a:solidFill>
              </a:rPr>
              <a:t>ili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napiši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na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papir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koje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stvari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čine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tvoju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majku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sretnom</a:t>
            </a:r>
            <a:r>
              <a:rPr lang="en-US" sz="3200" dirty="0">
                <a:solidFill>
                  <a:srgbClr val="080808"/>
                </a:solidFill>
              </a:rPr>
              <a:t>. </a:t>
            </a:r>
            <a:r>
              <a:rPr lang="hr-HR" sz="3200" dirty="0">
                <a:solidFill>
                  <a:srgbClr val="080808"/>
                </a:solidFill>
              </a:rPr>
              <a:t/>
            </a:r>
            <a:br>
              <a:rPr lang="hr-HR" sz="3200" dirty="0">
                <a:solidFill>
                  <a:srgbClr val="080808"/>
                </a:solidFill>
              </a:rPr>
            </a:br>
            <a:r>
              <a:rPr lang="hr-HR" sz="3200" dirty="0">
                <a:solidFill>
                  <a:srgbClr val="080808"/>
                </a:solidFill>
              </a:rPr>
              <a:t>Razmisli k</a:t>
            </a:r>
            <a:r>
              <a:rPr lang="en-US" sz="3200" dirty="0" err="1">
                <a:solidFill>
                  <a:srgbClr val="080808"/>
                </a:solidFill>
              </a:rPr>
              <a:t>oje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joj</a:t>
            </a:r>
            <a:r>
              <a:rPr lang="en-US" sz="3200" dirty="0">
                <a:solidFill>
                  <a:srgbClr val="080808"/>
                </a:solidFill>
              </a:rPr>
              <a:t> je :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 err="1">
                <a:solidFill>
                  <a:srgbClr val="080808"/>
                </a:solidFill>
              </a:rPr>
              <a:t>omiljeno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jelo</a:t>
            </a:r>
            <a:r>
              <a:rPr lang="en-US" sz="3200" dirty="0">
                <a:solidFill>
                  <a:srgbClr val="080808"/>
                </a:solidFill>
              </a:rPr>
              <a:t>,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 err="1">
                <a:solidFill>
                  <a:srgbClr val="080808"/>
                </a:solidFill>
              </a:rPr>
              <a:t>omiljena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boja</a:t>
            </a:r>
            <a:r>
              <a:rPr lang="en-US" sz="3200" dirty="0">
                <a:solidFill>
                  <a:srgbClr val="080808"/>
                </a:solidFill>
              </a:rPr>
              <a:t>,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 err="1">
                <a:solidFill>
                  <a:srgbClr val="080808"/>
                </a:solidFill>
              </a:rPr>
              <a:t>omiljeni</a:t>
            </a:r>
            <a:r>
              <a:rPr lang="en-US" sz="3200" dirty="0">
                <a:solidFill>
                  <a:srgbClr val="080808"/>
                </a:solidFill>
              </a:rPr>
              <a:t> sport</a:t>
            </a:r>
            <a:r>
              <a:rPr lang="hr-HR" sz="3200" dirty="0">
                <a:solidFill>
                  <a:srgbClr val="080808"/>
                </a:solidFill>
              </a:rPr>
              <a:t> ili </a:t>
            </a:r>
            <a:r>
              <a:rPr lang="en-US" sz="3200" dirty="0">
                <a:solidFill>
                  <a:srgbClr val="080808"/>
                </a:solidFill>
              </a:rPr>
              <a:t/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hr-HR" sz="3200" dirty="0">
                <a:solidFill>
                  <a:srgbClr val="080808"/>
                </a:solidFill>
              </a:rPr>
              <a:t>koji </a:t>
            </a:r>
            <a:r>
              <a:rPr lang="en-US" sz="3200" dirty="0" err="1">
                <a:solidFill>
                  <a:srgbClr val="080808"/>
                </a:solidFill>
              </a:rPr>
              <a:t>broj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cipela</a:t>
            </a:r>
            <a:r>
              <a:rPr lang="hr-HR" sz="3200" dirty="0">
                <a:solidFill>
                  <a:srgbClr val="080808"/>
                </a:solidFill>
              </a:rPr>
              <a:t> nosi</a:t>
            </a:r>
            <a:r>
              <a:rPr lang="en-US" sz="3200" dirty="0">
                <a:solidFill>
                  <a:srgbClr val="080808"/>
                </a:solidFill>
              </a:rPr>
              <a:t>…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 err="1">
                <a:solidFill>
                  <a:srgbClr val="080808"/>
                </a:solidFill>
              </a:rPr>
              <a:t>Što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najviše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voli</a:t>
            </a:r>
            <a:r>
              <a:rPr lang="en-US" sz="3200" dirty="0">
                <a:solidFill>
                  <a:srgbClr val="080808"/>
                </a:solidFill>
              </a:rPr>
              <a:t> </a:t>
            </a:r>
            <a:r>
              <a:rPr lang="en-US" sz="3200" dirty="0" err="1">
                <a:solidFill>
                  <a:srgbClr val="080808"/>
                </a:solidFill>
              </a:rPr>
              <a:t>raditi</a:t>
            </a:r>
            <a:r>
              <a:rPr lang="en-US" sz="3200" dirty="0">
                <a:solidFill>
                  <a:srgbClr val="080808"/>
                </a:solidFill>
              </a:rPr>
              <a:t>?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2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</a:br>
            <a:r>
              <a:rPr lang="en-US" sz="14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4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</a:br>
            <a:endParaRPr lang="en-US" sz="1400" kern="1200" dirty="0">
              <a:solidFill>
                <a:srgbClr val="080808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="" xmlns:a16="http://schemas.microsoft.com/office/drawing/2014/main" id="{E07981EA-05A6-437C-88D7-B377B92B031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15E3C750-986E-4769-B1AE-49289FBEE7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49661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6" name="Rectangle 70">
            <a:extLst>
              <a:ext uri="{FF2B5EF4-FFF2-40B4-BE49-F238E27FC236}">
                <a16:creationId xmlns="" xmlns:a16="http://schemas.microsoft.com/office/drawing/2014/main" id="{F4C0B10B-D2C4-4A54-AFAD-3D27DF88BB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77" name="Group 72">
            <a:extLst>
              <a:ext uri="{FF2B5EF4-FFF2-40B4-BE49-F238E27FC236}">
                <a16:creationId xmlns="" xmlns:a16="http://schemas.microsoft.com/office/drawing/2014/main" id="{B6BADB90-C74B-40D6-86DC-503F65FCE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74" name="Freeform 44">
              <a:extLst>
                <a:ext uri="{FF2B5EF4-FFF2-40B4-BE49-F238E27FC236}">
                  <a16:creationId xmlns="" xmlns:a16="http://schemas.microsoft.com/office/drawing/2014/main" id="{6559431D-1886-4AE0-9B87-9AD2ECAB843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45">
              <a:extLst>
                <a:ext uri="{FF2B5EF4-FFF2-40B4-BE49-F238E27FC236}">
                  <a16:creationId xmlns="" xmlns:a16="http://schemas.microsoft.com/office/drawing/2014/main" id="{373850A5-B04A-4FCD-9E73-EE322167FB3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6">
              <a:extLst>
                <a:ext uri="{FF2B5EF4-FFF2-40B4-BE49-F238E27FC236}">
                  <a16:creationId xmlns="" xmlns:a16="http://schemas.microsoft.com/office/drawing/2014/main" id="{82C18C67-80FA-4738-AA53-0AF2419F98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7">
              <a:extLst>
                <a:ext uri="{FF2B5EF4-FFF2-40B4-BE49-F238E27FC236}">
                  <a16:creationId xmlns="" xmlns:a16="http://schemas.microsoft.com/office/drawing/2014/main" id="{48543B1A-8BF5-4C63-8404-41B2EA70B3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="" xmlns:a16="http://schemas.microsoft.com/office/drawing/2014/main" id="{92DF5096-E051-498C-A3ED-CBA77A813AA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FD4F88C3-9C0E-4902-B430-D2D03BFE6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rgbClr val="FFFFFF"/>
                </a:solidFill>
              </a:rPr>
              <a:t>Razmisli…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D89E2B58-08F6-4B9F-8857-C53B09846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/>
              <a:t>Majka je osoba koja nas voli, potiče, usmjerava, raduje se našim uspjesima . Ne mora to biti naša biološka majka. </a:t>
            </a:r>
          </a:p>
          <a:p>
            <a:pPr marL="0" indent="0">
              <a:buNone/>
            </a:pPr>
            <a:r>
              <a:rPr lang="hr-HR" sz="2400"/>
              <a:t>Poznaješ li nekoga tko je posvojen ili živi s bakom ?</a:t>
            </a:r>
          </a:p>
          <a:p>
            <a:pPr marL="0" indent="0">
              <a:buNone/>
            </a:pPr>
            <a:endParaRPr lang="hr-HR" sz="2400"/>
          </a:p>
          <a:p>
            <a:pPr marL="0" indent="0">
              <a:buNone/>
            </a:pPr>
            <a:endParaRPr lang="hr-HR" sz="2400"/>
          </a:p>
        </p:txBody>
      </p:sp>
      <p:pic>
        <p:nvPicPr>
          <p:cNvPr id="3074" name="Picture 2" descr="Majka je jedna jedina: Prelepi citati o mamama | BesnoPile.rs">
            <a:extLst>
              <a:ext uri="{FF2B5EF4-FFF2-40B4-BE49-F238E27FC236}">
                <a16:creationId xmlns="" xmlns:a16="http://schemas.microsoft.com/office/drawing/2014/main" id="{EB82ADA5-9B17-414A-B6D8-E341034EF9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0316"/>
          <a:stretch/>
        </p:blipFill>
        <p:spPr bwMode="auto">
          <a:xfrm>
            <a:off x="6098892" y="2492376"/>
            <a:ext cx="4802404" cy="35633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11321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0 prilično dubokih citata Medvjedića Winniea Pooha">
            <a:extLst>
              <a:ext uri="{FF2B5EF4-FFF2-40B4-BE49-F238E27FC236}">
                <a16:creationId xmlns="" xmlns:a16="http://schemas.microsoft.com/office/drawing/2014/main" id="{57D390C2-3334-427A-9FDF-CF86CA28C5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692" y="1336963"/>
            <a:ext cx="5446136" cy="41840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81112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0">
            <a:extLst>
              <a:ext uri="{FF2B5EF4-FFF2-40B4-BE49-F238E27FC236}">
                <a16:creationId xmlns="" xmlns:a16="http://schemas.microsoft.com/office/drawing/2014/main" id="{4038CB10-1F5C-4D54-9DF7-12586DE5B0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7B493D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03762EA6-1414-4526-894A-3AABF95CD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hr-HR">
                <a:solidFill>
                  <a:srgbClr val="FFFFFF"/>
                </a:solidFill>
              </a:rPr>
              <a:t>Svim majkama sretan Majčin dan!</a:t>
            </a:r>
          </a:p>
        </p:txBody>
      </p:sp>
      <p:pic>
        <p:nvPicPr>
          <p:cNvPr id="4098" name="Picture 2" descr="Citati o nesretnoj ljubavi – Top 30 citata o koji govore o ...">
            <a:extLst>
              <a:ext uri="{FF2B5EF4-FFF2-40B4-BE49-F238E27FC236}">
                <a16:creationId xmlns="" xmlns:a16="http://schemas.microsoft.com/office/drawing/2014/main" id="{8DB4B160-3557-45D0-8387-852039D600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4637" r="2" b="7917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="" xmlns:a16="http://schemas.microsoft.com/office/drawing/2014/main" id="{73ED6512-6858-4552-B699-9A97FE9A4E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350DCF20-E6D6-4991-8EAC-669049E3B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hr-HR" sz="2000">
                <a:solidFill>
                  <a:srgbClr val="FFFFFF"/>
                </a:solidFill>
              </a:rPr>
              <a:t>Mami nisu potrebni skupi pokloni. Dovoljan je mali znak pažnje kojim ćete pokazati da volite mamu i mislite na nju.</a:t>
            </a:r>
          </a:p>
          <a:p>
            <a:r>
              <a:rPr lang="hr-HR" sz="2000">
                <a:solidFill>
                  <a:srgbClr val="FFFFFF"/>
                </a:solidFill>
              </a:rPr>
              <a:t>Napišite joj čestitku, snimite video ili ju iznenadite poklonom koji ste sami napravili.</a:t>
            </a:r>
          </a:p>
          <a:p>
            <a:endParaRPr lang="hr-HR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1133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8FE0CAB8-329A-4DDD-B149-4B8ADD1D7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Mamin osmijeh srce mi grije</a:t>
            </a:r>
            <a:br>
              <a:rPr lang="hr-HR" sz="2400" dirty="0"/>
            </a:br>
            <a:r>
              <a:rPr lang="hr-HR" sz="2400" dirty="0"/>
              <a:t>najsretnija ja sam</a:t>
            </a:r>
            <a:br>
              <a:rPr lang="hr-HR" sz="2400" dirty="0"/>
            </a:br>
            <a:r>
              <a:rPr lang="hr-HR" sz="2400" dirty="0"/>
              <a:t>kad se majka smije (Nada Iveljiće)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1A422D30-D3FA-46E7-BF90-E1657A9B90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/>
              <a:t>MAJKA I SUNCE</a:t>
            </a:r>
            <a:br>
              <a:rPr lang="hr-HR" dirty="0"/>
            </a:br>
            <a:r>
              <a:rPr lang="hr-HR" dirty="0"/>
              <a:t>TIN KOLUMBIĆ</a:t>
            </a:r>
          </a:p>
          <a:p>
            <a:pPr marL="0" indent="0">
              <a:buNone/>
            </a:pPr>
            <a:r>
              <a:rPr lang="hr-HR" dirty="0"/>
              <a:t/>
            </a:r>
            <a:br>
              <a:rPr lang="hr-HR" dirty="0"/>
            </a:br>
            <a:r>
              <a:rPr lang="hr-HR" dirty="0"/>
              <a:t>Kad majka hoda,</a:t>
            </a:r>
            <a:br>
              <a:rPr lang="hr-HR" dirty="0"/>
            </a:br>
            <a:r>
              <a:rPr lang="hr-HR" dirty="0"/>
              <a:t>Sunce blista</a:t>
            </a:r>
            <a:br>
              <a:rPr lang="hr-HR" dirty="0"/>
            </a:br>
            <a:r>
              <a:rPr lang="hr-HR" dirty="0"/>
              <a:t>u svakoj njenoj kretnji.</a:t>
            </a:r>
          </a:p>
          <a:p>
            <a:pPr marL="0" indent="0">
              <a:buNone/>
            </a:pPr>
            <a:r>
              <a:rPr lang="hr-HR" dirty="0"/>
              <a:t>Ne znam da li je</a:t>
            </a:r>
            <a:br>
              <a:rPr lang="hr-HR" dirty="0"/>
            </a:br>
            <a:r>
              <a:rPr lang="hr-HR" dirty="0"/>
              <a:t>majka ili sunce</a:t>
            </a:r>
            <a:br>
              <a:rPr lang="hr-HR" dirty="0"/>
            </a:br>
            <a:r>
              <a:rPr lang="hr-HR" dirty="0"/>
              <a:t>u šetnji.</a:t>
            </a:r>
          </a:p>
          <a:p>
            <a:pPr marL="0" indent="0">
              <a:buNone/>
            </a:pPr>
            <a:r>
              <a:rPr lang="hr-HR" dirty="0"/>
              <a:t>I majka i sunce</a:t>
            </a:r>
            <a:br>
              <a:rPr lang="hr-HR" dirty="0"/>
            </a:br>
            <a:r>
              <a:rPr lang="hr-HR" dirty="0"/>
              <a:t>griju svijet.</a:t>
            </a:r>
          </a:p>
          <a:p>
            <a:pPr marL="0" indent="0">
              <a:buNone/>
            </a:pPr>
            <a:r>
              <a:rPr lang="hr-HR" dirty="0"/>
              <a:t>Zagrljeni oni su cvijet.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="" xmlns:a16="http://schemas.microsoft.com/office/drawing/2014/main" id="{B2969869-C57F-4A70-9F49-E0CE4F43C10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/>
              <a:t>MOJA MAMA</a:t>
            </a:r>
          </a:p>
          <a:p>
            <a:pPr marL="0" indent="0">
              <a:buNone/>
            </a:pPr>
            <a:r>
              <a:rPr lang="hr-HR" dirty="0"/>
              <a:t>ENES KIŠEVIĆ</a:t>
            </a:r>
          </a:p>
          <a:p>
            <a:pPr marL="0" indent="0">
              <a:buNone/>
            </a:pPr>
            <a:r>
              <a:rPr lang="hr-HR" dirty="0"/>
              <a:t/>
            </a:r>
            <a:br>
              <a:rPr lang="hr-HR" dirty="0"/>
            </a:br>
            <a:r>
              <a:rPr lang="hr-HR" dirty="0"/>
              <a:t>Sve se okreće oko moje Mame,</a:t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>sve se okreće zbog ljepote njene:</a:t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>Tata se okreće,</a:t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>Zemlja se okreće,</a:t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>Sunce se okreće</a:t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>A Mama se okreće samo oko mene.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42623703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9426576D111BB499178D44BEC45F97A" ma:contentTypeVersion="4" ma:contentTypeDescription="Stvaranje novog dokumenta." ma:contentTypeScope="" ma:versionID="87bdd81ca0212eaad83635ea42c5cc78">
  <xsd:schema xmlns:xsd="http://www.w3.org/2001/XMLSchema" xmlns:xs="http://www.w3.org/2001/XMLSchema" xmlns:p="http://schemas.microsoft.com/office/2006/metadata/properties" xmlns:ns2="b8fc4958-fd40-4466-8261-bcfed5936183" targetNamespace="http://schemas.microsoft.com/office/2006/metadata/properties" ma:root="true" ma:fieldsID="9a228b0e4f7c8e62126fe5fd2abe49a8" ns2:_="">
    <xsd:import namespace="b8fc4958-fd40-4466-8261-bcfed59361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fc4958-fd40-4466-8261-bcfed59361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D527734-FD47-45D5-A1BA-747A8601E59C}"/>
</file>

<file path=customXml/itemProps2.xml><?xml version="1.0" encoding="utf-8"?>
<ds:datastoreItem xmlns:ds="http://schemas.openxmlformats.org/officeDocument/2006/customXml" ds:itemID="{6A3A631C-137B-4DB7-B209-BA56DD42C5AF}"/>
</file>

<file path=customXml/itemProps3.xml><?xml version="1.0" encoding="utf-8"?>
<ds:datastoreItem xmlns:ds="http://schemas.openxmlformats.org/officeDocument/2006/customXml" ds:itemID="{BC5662CF-FF15-4F19-8DD5-B3C5AFF111C0}"/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306</Words>
  <Application>Microsoft Office PowerPoint</Application>
  <PresentationFormat>Custom</PresentationFormat>
  <Paragraphs>34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Tema sustava Office</vt:lpstr>
      <vt:lpstr>MAJČIN DAN</vt:lpstr>
      <vt:lpstr>                         </vt:lpstr>
      <vt:lpstr>MAJKA</vt:lpstr>
      <vt:lpstr>Druga nedjelja u svibnju posvećena je                             majkama.</vt:lpstr>
      <vt:lpstr>Po čemu je tvoja majka slična ,a po čemu različita od drugih majki? Prisjeti se ili napiši na papir koje stvari čine tvoju majku sretnom.  Razmisli koje joj je : omiljeno jelo, omiljena boja, omiljeni sport ili  koji broj cipela nosi… Što najviše voli raditi?   </vt:lpstr>
      <vt:lpstr>Razmisli…</vt:lpstr>
      <vt:lpstr>Slide 7</vt:lpstr>
      <vt:lpstr>Svim majkama sretan Majčin dan!</vt:lpstr>
      <vt:lpstr>Mamin osmijeh srce mi grije najsretnija ja sam kad se majka smije (Nada Iveljiće)</vt:lpstr>
      <vt:lpstr>Slide 10</vt:lpstr>
      <vt:lpstr>Kreativne ideje</vt:lpstr>
      <vt:lpstr>I na kraju ako misliš da nisi kreativan, upamti :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MAJČIN DAN</dc:title>
  <dc:creator>Snježana Matak</dc:creator>
  <cp:lastModifiedBy>Korisnik</cp:lastModifiedBy>
  <cp:revision>6</cp:revision>
  <dcterms:created xsi:type="dcterms:W3CDTF">2020-05-04T05:24:35Z</dcterms:created>
  <dcterms:modified xsi:type="dcterms:W3CDTF">2020-05-05T07:44:53Z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0x010100B9426576D111BB499178D44BEC45F97A</vt:lpwstr>
  </property>
</Properties>
</file>