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3" r:id="rId11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3091" autoAdjust="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9BE3FF1C-E29F-415F-AEAB-BD1DD284F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68BAF8B-3FDE-49EA-A355-2A5227B88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E6002-0750-44FE-B569-0684B8EFF964}" type="datetime1">
              <a:rPr lang="hr-HR" smtClean="0"/>
              <a:t>15.6.2020.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799C6FA-3934-414E-A657-5EFBA3FB8C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7C5A4AF-BBF7-4D8C-AF02-D840FF06CA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F4431-7720-4791-8706-FFFBD039A9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741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B1FE-35FB-48AB-805C-962E63863623}" type="datetime1">
              <a:rPr lang="hr-HR" smtClean="0"/>
              <a:pPr/>
              <a:t>15.6.2020.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E71D-24CC-4598-940F-206A2EB74E38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392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E71D-24CC-4598-940F-206A2EB74E3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23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E71D-24CC-4598-940F-206A2EB74E3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1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D47AE208-3A5A-4568-9CAD-940C06040E41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E6E1F-43AB-422A-AFF3-460322970786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7D455DB-5C33-4731-8FDB-B1937B4EBE4F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12" name="Rezervirano mjesto za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C270E7C-AECA-427E-BB5F-E38C1B2F961B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9" name="Tekstni okvir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kstni okvir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9C3DA1D-9C66-484F-9E5B-2366F3E43C3D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7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9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0" name="Rezervirano mjesto za tekst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1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2" name="Rezervirano mjesto za tekst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F47C8-FA6F-40F8-863D-7B90728D9FB9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ac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19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0" name="Rezervirano mjesto za sli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1" name="Rezervirano mjesto za tekst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2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3" name="Rezervirano mjesto za sli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4" name="Rezervirano mjesto za tekst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5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6" name="Rezervirano mjesto za sli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7" name="Rezervirano mjesto za tekst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97EA7-D398-4C22-8954-A86CF667D454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2224C5-3BFA-4EAB-9E71-369F8E6B81F3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27B0E05-BF24-4CE1-8A78-34814089E3FE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7FD61B-5419-4C9A-B5E0-AB81E81AA186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396A8EA-52A2-4703-AF41-6540EDBDC4F7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F87D8-08AE-4F84-ACEF-5AA6AF9F3239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56504D-5306-417C-A17D-9717E6045060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9D433C-25BB-4B04-82B1-3F4F35DB97A6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CE9B0-E018-44B5-8717-EFDD61FE7C57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A8518-C144-4823-AF86-44561ECAAB85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0ED6FF-8105-4ED4-8E1D-91D91C28168F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4DBB0F4-7D23-49BA-A1D1-855567A5C552}" type="datetime1">
              <a:rPr lang="hr-HR" noProof="0" smtClean="0"/>
              <a:t>15.6.2020.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hyperlink" Target="https://www.youtube.com/watch?v=W0DM5lcj6m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avokutnik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pic>
        <p:nvPicPr>
          <p:cNvPr id="8" name="Slika 7" descr="Cvijet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 fontScale="90000"/>
          </a:bodyPr>
          <a:lstStyle/>
          <a:p>
            <a:r>
              <a:rPr lang="hr-HR" dirty="0"/>
              <a:t>Projekt </a:t>
            </a:r>
            <a:br>
              <a:rPr lang="hr-HR" dirty="0"/>
            </a:br>
            <a:r>
              <a:rPr lang="hr-HR" dirty="0"/>
              <a:t>„Moj književni </a:t>
            </a:r>
            <a:r>
              <a:rPr lang="hr-HR" dirty="0" err="1"/>
              <a:t>superjunak</a:t>
            </a:r>
            <a:r>
              <a:rPr lang="hr-HR" dirty="0"/>
              <a:t>“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marL="1544638" rtl="0"/>
            <a:r>
              <a:rPr lang="hr-HR" noProof="1"/>
              <a:t>Luka Vuksan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Mika</a:t>
            </a:r>
            <a:r>
              <a:rPr lang="hr-HR" dirty="0"/>
              <a:t> je književni lik iz priče Vjenceslava Novaka „Iz velegradskog podzemlja”.</a:t>
            </a:r>
          </a:p>
          <a:p>
            <a:r>
              <a:rPr lang="hr-HR" dirty="0"/>
              <a:t>Njegova zaštitna pjesma je: </a:t>
            </a:r>
            <a:r>
              <a:rPr lang="hr-HR" dirty="0" err="1"/>
              <a:t>Imagine</a:t>
            </a:r>
            <a:r>
              <a:rPr lang="hr-HR" dirty="0"/>
              <a:t> </a:t>
            </a:r>
            <a:r>
              <a:rPr lang="hr-HR" dirty="0" err="1"/>
              <a:t>Dragons</a:t>
            </a:r>
            <a:r>
              <a:rPr lang="hr-HR" dirty="0"/>
              <a:t> - </a:t>
            </a:r>
            <a:r>
              <a:rPr lang="hr-HR" dirty="0" err="1"/>
              <a:t>Believer</a:t>
            </a:r>
            <a:r>
              <a:rPr lang="hr-HR" dirty="0"/>
              <a:t> </a:t>
            </a:r>
            <a:r>
              <a:rPr lang="hr-HR" dirty="0">
                <a:hlinkClick r:id="rId2"/>
              </a:rPr>
              <a:t>https://www.youtube.com/watch?v=W0DM5lcj6mw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99" y="2825240"/>
            <a:ext cx="2820801" cy="339344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42" y="40755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Mika</a:t>
            </a:r>
            <a:r>
              <a:rPr lang="hr-HR" dirty="0"/>
              <a:t> je sam dizajnirao svoj logo. Siva je njegova zaštitna boja zato jer je živio u Zagrebu. On je živio u podzemlju gdje je malo svjetlosti s ulice osvjetljavalo unutrašnjost prostora u kojima je boravio. Značenje loga: Zagreb - siva boja, alkoholna boca - zelena boja, </a:t>
            </a:r>
            <a:r>
              <a:rPr lang="hr-HR" dirty="0" err="1"/>
              <a:t>Mika</a:t>
            </a:r>
            <a:r>
              <a:rPr lang="hr-HR" dirty="0"/>
              <a:t> - M. I tako je nastao njegov logo.</a:t>
            </a:r>
          </a:p>
          <a:p>
            <a:endParaRPr lang="hr-HR" dirty="0"/>
          </a:p>
        </p:txBody>
      </p:sp>
      <p:grpSp>
        <p:nvGrpSpPr>
          <p:cNvPr id="4" name="Grupa 3"/>
          <p:cNvGrpSpPr/>
          <p:nvPr/>
        </p:nvGrpSpPr>
        <p:grpSpPr>
          <a:xfrm>
            <a:off x="3770811" y="4061012"/>
            <a:ext cx="2244507" cy="1446641"/>
            <a:chOff x="3770811" y="4061012"/>
            <a:chExt cx="2244507" cy="1446641"/>
          </a:xfrm>
        </p:grpSpPr>
        <p:sp>
          <p:nvSpPr>
            <p:cNvPr id="5" name="Elipsa 4"/>
            <p:cNvSpPr/>
            <p:nvPr/>
          </p:nvSpPr>
          <p:spPr>
            <a:xfrm>
              <a:off x="3770811" y="4061012"/>
              <a:ext cx="1756056" cy="1446641"/>
            </a:xfrm>
            <a:prstGeom prst="ellipse">
              <a:avLst/>
            </a:prstGeom>
            <a:solidFill>
              <a:srgbClr val="99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Naslov 1">
              <a:extLst>
                <a:ext uri="{FF2B5EF4-FFF2-40B4-BE49-F238E27FC236}">
                  <a16:creationId xmlns:a16="http://schemas.microsoft.com/office/drawing/2014/main" id="{748EE035-F12D-47A1-BB66-DD1E996E27D6}"/>
                </a:ext>
              </a:extLst>
            </p:cNvPr>
            <p:cNvSpPr txBox="1">
              <a:spLocks/>
            </p:cNvSpPr>
            <p:nvPr/>
          </p:nvSpPr>
          <p:spPr>
            <a:xfrm>
              <a:off x="4036423" y="4061012"/>
              <a:ext cx="1978895" cy="14466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r-HR" sz="9600" b="1" dirty="0">
                  <a:solidFill>
                    <a:schemeClr val="accent4">
                      <a:lumMod val="50000"/>
                    </a:schemeClr>
                  </a:solidFill>
                  <a:latin typeface="Goudy Old Style" panose="02020502050305020303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0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Budući da je </a:t>
            </a:r>
            <a:r>
              <a:rPr lang="hr-HR" dirty="0" err="1"/>
              <a:t>Mika</a:t>
            </a:r>
            <a:r>
              <a:rPr lang="hr-HR" dirty="0"/>
              <a:t> bio u borbi s alkoholom, htio je da njegov slogan ima poruku protiv te ovisnosti: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„Jedna kap manje, uvijek poboljšava stanje.”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„I jedna kap šteti, životu prijeti.”</a:t>
            </a:r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8726780" y="881345"/>
            <a:ext cx="1336680" cy="948915"/>
            <a:chOff x="3770811" y="4037397"/>
            <a:chExt cx="2194329" cy="1470256"/>
          </a:xfrm>
        </p:grpSpPr>
        <p:sp>
          <p:nvSpPr>
            <p:cNvPr id="9" name="Elipsa 8"/>
            <p:cNvSpPr/>
            <p:nvPr/>
          </p:nvSpPr>
          <p:spPr>
            <a:xfrm>
              <a:off x="3770811" y="4061012"/>
              <a:ext cx="1756056" cy="1446641"/>
            </a:xfrm>
            <a:prstGeom prst="ellipse">
              <a:avLst/>
            </a:prstGeom>
            <a:solidFill>
              <a:srgbClr val="99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Naslov 1">
              <a:extLst>
                <a:ext uri="{FF2B5EF4-FFF2-40B4-BE49-F238E27FC236}">
                  <a16:creationId xmlns:a16="http://schemas.microsoft.com/office/drawing/2014/main" id="{748EE035-F12D-47A1-BB66-DD1E996E27D6}"/>
                </a:ext>
              </a:extLst>
            </p:cNvPr>
            <p:cNvSpPr txBox="1">
              <a:spLocks/>
            </p:cNvSpPr>
            <p:nvPr/>
          </p:nvSpPr>
          <p:spPr>
            <a:xfrm>
              <a:off x="3986245" y="4037397"/>
              <a:ext cx="1978895" cy="14466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r-HR" sz="5400" b="1" dirty="0">
                  <a:solidFill>
                    <a:schemeClr val="accent4">
                      <a:lumMod val="50000"/>
                    </a:schemeClr>
                  </a:solidFill>
                  <a:latin typeface="Goudy Old Style" panose="02020502050305020303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6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Mikini</a:t>
            </a:r>
            <a:r>
              <a:rPr lang="hr-HR" dirty="0"/>
              <a:t> pomoćnici su njegovi prijatelji s kojima je nekada radio. Kada ih je </a:t>
            </a:r>
            <a:r>
              <a:rPr lang="hr-HR" dirty="0" err="1"/>
              <a:t>Mika</a:t>
            </a:r>
            <a:r>
              <a:rPr lang="hr-HR" dirty="0"/>
              <a:t> izbavio iz ovisnosti i pokazao im istinsku ljepotu života, nisu znali kako bi mu se odužili. Nakon mnogobrojnih predlaganja, </a:t>
            </a:r>
            <a:r>
              <a:rPr lang="hr-HR" dirty="0" err="1"/>
              <a:t>Mika</a:t>
            </a:r>
            <a:r>
              <a:rPr lang="hr-HR" dirty="0"/>
              <a:t> nije htio ništa zauzvrat. Odlučili su krenuti s njim na misiju da spase sve koji se još mogu spasiti od te ovisnosti. Rekli su mu da mu duguju svoj život.</a:t>
            </a:r>
          </a:p>
          <a:p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8697092" y="851657"/>
            <a:ext cx="1336680" cy="948915"/>
            <a:chOff x="3770811" y="4037397"/>
            <a:chExt cx="2194329" cy="1470256"/>
          </a:xfrm>
        </p:grpSpPr>
        <p:sp>
          <p:nvSpPr>
            <p:cNvPr id="8" name="Elipsa 7"/>
            <p:cNvSpPr/>
            <p:nvPr/>
          </p:nvSpPr>
          <p:spPr>
            <a:xfrm>
              <a:off x="3770811" y="4061012"/>
              <a:ext cx="1756056" cy="1446641"/>
            </a:xfrm>
            <a:prstGeom prst="ellipse">
              <a:avLst/>
            </a:prstGeom>
            <a:solidFill>
              <a:srgbClr val="99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Naslov 1">
              <a:extLst>
                <a:ext uri="{FF2B5EF4-FFF2-40B4-BE49-F238E27FC236}">
                  <a16:creationId xmlns:a16="http://schemas.microsoft.com/office/drawing/2014/main" id="{748EE035-F12D-47A1-BB66-DD1E996E27D6}"/>
                </a:ext>
              </a:extLst>
            </p:cNvPr>
            <p:cNvSpPr txBox="1">
              <a:spLocks/>
            </p:cNvSpPr>
            <p:nvPr/>
          </p:nvSpPr>
          <p:spPr>
            <a:xfrm>
              <a:off x="3986245" y="4037397"/>
              <a:ext cx="1978895" cy="14466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r-HR" sz="5400" b="1" dirty="0">
                  <a:solidFill>
                    <a:schemeClr val="accent4">
                      <a:lumMod val="50000"/>
                    </a:schemeClr>
                  </a:solidFill>
                  <a:latin typeface="Goudy Old Style" panose="02020502050305020303" pitchFamily="18" charset="0"/>
                </a:rPr>
                <a:t>M</a:t>
              </a:r>
            </a:p>
          </p:txBody>
        </p:sp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70" y="4397952"/>
            <a:ext cx="3219450" cy="1885950"/>
          </a:xfrm>
          <a:prstGeom prst="rect">
            <a:avLst/>
          </a:prstGeom>
        </p:spPr>
      </p:pic>
      <p:sp>
        <p:nvSpPr>
          <p:cNvPr id="11" name="&quot;Ne&quot;-simbol 10"/>
          <p:cNvSpPr/>
          <p:nvPr/>
        </p:nvSpPr>
        <p:spPr>
          <a:xfrm>
            <a:off x="3954483" y="3990109"/>
            <a:ext cx="3996048" cy="2713512"/>
          </a:xfrm>
          <a:prstGeom prst="noSmoking">
            <a:avLst>
              <a:gd name="adj" fmla="val 14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0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Mika</a:t>
            </a:r>
            <a:r>
              <a:rPr lang="hr-HR" dirty="0"/>
              <a:t> i njegovi pomoćnici su održavali javne govore o borbi protiv alkohola. Na jednom od njegovih nastupa se potajno našla njegova bivša žena Lucija koja ga je tada primila natrag u obitelj. Zajedno su nastavili živjeti.  </a:t>
            </a:r>
          </a:p>
          <a:p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8697092" y="851657"/>
            <a:ext cx="1336680" cy="948915"/>
            <a:chOff x="3770811" y="4037397"/>
            <a:chExt cx="2194329" cy="1470256"/>
          </a:xfrm>
        </p:grpSpPr>
        <p:sp>
          <p:nvSpPr>
            <p:cNvPr id="8" name="Elipsa 7"/>
            <p:cNvSpPr/>
            <p:nvPr/>
          </p:nvSpPr>
          <p:spPr>
            <a:xfrm>
              <a:off x="3770811" y="4061012"/>
              <a:ext cx="1756056" cy="1446641"/>
            </a:xfrm>
            <a:prstGeom prst="ellipse">
              <a:avLst/>
            </a:prstGeom>
            <a:solidFill>
              <a:srgbClr val="99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Naslov 1">
              <a:extLst>
                <a:ext uri="{FF2B5EF4-FFF2-40B4-BE49-F238E27FC236}">
                  <a16:creationId xmlns:a16="http://schemas.microsoft.com/office/drawing/2014/main" id="{748EE035-F12D-47A1-BB66-DD1E996E27D6}"/>
                </a:ext>
              </a:extLst>
            </p:cNvPr>
            <p:cNvSpPr txBox="1">
              <a:spLocks/>
            </p:cNvSpPr>
            <p:nvPr/>
          </p:nvSpPr>
          <p:spPr>
            <a:xfrm>
              <a:off x="3986245" y="4037397"/>
              <a:ext cx="1978895" cy="14466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r-HR" sz="5400" b="1" dirty="0">
                  <a:solidFill>
                    <a:schemeClr val="accent4">
                      <a:lumMod val="50000"/>
                    </a:schemeClr>
                  </a:solidFill>
                  <a:latin typeface="Goudy Old Style" panose="02020502050305020303" pitchFamily="18" charset="0"/>
                </a:rPr>
                <a:t>M</a:t>
              </a:r>
            </a:p>
          </p:txBody>
        </p:sp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70" y="4397952"/>
            <a:ext cx="3219450" cy="1885950"/>
          </a:xfrm>
          <a:prstGeom prst="rect">
            <a:avLst/>
          </a:prstGeom>
        </p:spPr>
      </p:pic>
      <p:sp>
        <p:nvSpPr>
          <p:cNvPr id="11" name="&quot;Ne&quot;-simbol 10"/>
          <p:cNvSpPr/>
          <p:nvPr/>
        </p:nvSpPr>
        <p:spPr>
          <a:xfrm>
            <a:off x="3954483" y="3990109"/>
            <a:ext cx="3996048" cy="2713512"/>
          </a:xfrm>
          <a:prstGeom prst="noSmoking">
            <a:avLst>
              <a:gd name="adj" fmla="val 14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Slika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Slika 6" descr="Lišće kao crtež olovkom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hr-HR" sz="6000" b="1" dirty="0"/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ag cigaretnog dim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11068-54FB-4183-BE8D-9A5F0DE062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Dizajn umjetničkog traga isparavanja </Template>
  <TotalTime>0</TotalTime>
  <Words>262</Words>
  <Application>Microsoft Office PowerPoint</Application>
  <PresentationFormat>Široki zaslon</PresentationFormat>
  <Paragraphs>24</Paragraphs>
  <Slides>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Goudy Old Style</vt:lpstr>
      <vt:lpstr>Trag cigaretnog dima</vt:lpstr>
      <vt:lpstr>Projekt  „Moj književni superjunak“</vt:lpstr>
      <vt:lpstr>Mika</vt:lpstr>
      <vt:lpstr>Mika</vt:lpstr>
      <vt:lpstr>Mika</vt:lpstr>
      <vt:lpstr>Mika</vt:lpstr>
      <vt:lpstr>Mika</vt:lpstr>
      <vt:lpstr>Hvala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2020-05-16T16:42:14Z</dcterms:created>
  <dcterms:modified xsi:type="dcterms:W3CDTF">2020-06-15T18:40:00Z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