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2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4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zi Radović" userId="4afdbde7-4b76-4353-b3bc-bb630f88e2af" providerId="ADAL" clId="{E4C52B80-2885-4BD4-AA9E-C1B0DACB32A3}"/>
    <pc:docChg chg="custSel delSld modSld">
      <pc:chgData name="Suzi Radović" userId="4afdbde7-4b76-4353-b3bc-bb630f88e2af" providerId="ADAL" clId="{E4C52B80-2885-4BD4-AA9E-C1B0DACB32A3}" dt="2024-05-26T18:04:35.101" v="1" actId="122"/>
      <pc:docMkLst>
        <pc:docMk/>
      </pc:docMkLst>
      <pc:sldChg chg="del">
        <pc:chgData name="Suzi Radović" userId="4afdbde7-4b76-4353-b3bc-bb630f88e2af" providerId="ADAL" clId="{E4C52B80-2885-4BD4-AA9E-C1B0DACB32A3}" dt="2024-05-26T18:04:31.920" v="0" actId="2696"/>
        <pc:sldMkLst>
          <pc:docMk/>
          <pc:sldMk cId="1381005381" sldId="256"/>
        </pc:sldMkLst>
      </pc:sldChg>
      <pc:sldChg chg="modSp">
        <pc:chgData name="Suzi Radović" userId="4afdbde7-4b76-4353-b3bc-bb630f88e2af" providerId="ADAL" clId="{E4C52B80-2885-4BD4-AA9E-C1B0DACB32A3}" dt="2024-05-26T18:04:35.101" v="1" actId="122"/>
        <pc:sldMkLst>
          <pc:docMk/>
          <pc:sldMk cId="0" sldId="262"/>
        </pc:sldMkLst>
        <pc:spChg chg="mod">
          <ac:chgData name="Suzi Radović" userId="4afdbde7-4b76-4353-b3bc-bb630f88e2af" providerId="ADAL" clId="{E4C52B80-2885-4BD4-AA9E-C1B0DACB32A3}" dt="2024-05-26T18:04:35.101" v="1" actId="122"/>
          <ac:spMkLst>
            <pc:docMk/>
            <pc:sldMk cId="0" sldId="262"/>
            <ac:spMk id="4098" creationId="{2CE58C95-C3D4-433B-AFD1-C26DC10DD71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5A537E4-FF4C-424D-9E7B-81B42886B3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F3DA42E-6FA0-4C1A-B90A-B3F1373992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4CAE42D-7ADD-4AAF-B920-B4EDA8921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63BA-A4A3-4B64-ABA7-871533747C7D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EDC118D-9FA1-40E8-B64F-3BB855D77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F526646-927C-42C9-BA1F-AE133981B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A37E-EC7A-46D3-832A-5F4E7A1E24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7759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BEAF85C-4872-4DF4-8F0D-DA24AA3E7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749336F3-4F50-498B-859D-30BC7BD15E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AF29771-9725-4CE4-B456-655A98464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63BA-A4A3-4B64-ABA7-871533747C7D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B18C148-07E4-4134-93E6-D2CBAC76D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B55F837-0CA9-49CD-92CC-C95F3B1C2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A37E-EC7A-46D3-832A-5F4E7A1E24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6005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0A9F213B-46DE-402F-83B2-D4D34E3F66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B5D58AD6-64BE-4147-9103-CBEB58F3FD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5A8F6B3-D016-4BA8-9CAB-93A406F2E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63BA-A4A3-4B64-ABA7-871533747C7D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ED14664-9E35-48C3-A782-2F39E2991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24A9CED-ECB1-4B1F-A813-CBD9F6A0A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A37E-EC7A-46D3-832A-5F4E7A1E24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8397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828800" y="999462"/>
            <a:ext cx="8534400" cy="4859079"/>
          </a:xfrm>
        </p:spPr>
        <p:txBody>
          <a:bodyPr anchor="ctr"/>
          <a:lstStyle>
            <a:lvl1pPr marL="0" indent="0" algn="ctr">
              <a:buNone/>
              <a:defRPr sz="6000" b="1">
                <a:solidFill>
                  <a:srgbClr val="2C519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 dirty="0"/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85D7407E-6CA5-484D-86AB-51CA272F5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dirty="0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C0752EA7-F787-4428-B9E0-2FBE2FDE4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00516C4F-CE51-41AE-BB88-C3A667C94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F353E2-628A-42DF-85F9-2F391395213D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930331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08BC943-35F0-49CB-BD23-27B6D965A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21C0644-5AFE-4919-88A8-BE76EE69E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32B8719-6643-4140-933A-F9DD815EE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63BA-A4A3-4B64-ABA7-871533747C7D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5502E46-F67A-4270-B562-E85A040F8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CAB1E06-3FE6-4A5F-AC2C-B45849FAB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A37E-EC7A-46D3-832A-5F4E7A1E24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8300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89681A0-1DAF-4B8B-8881-1C57ADAEE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93162CE7-6EA0-4DFF-AFA1-2EA0083256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5C83022-E335-4E59-BAED-031306172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63BA-A4A3-4B64-ABA7-871533747C7D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338A12B-018E-48BD-B682-C3E90FE09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F595385-C831-4062-BF14-E4D5C70DD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A37E-EC7A-46D3-832A-5F4E7A1E24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1608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61CD23D-5F65-4B1D-BA78-D2FE100AF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9EEE44D-541E-4A0B-8817-9F3080E791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78F0C5BA-9767-4FA6-B0AF-1654652EDE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B71D6400-1184-41CD-8F7C-27ABE3F91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63BA-A4A3-4B64-ABA7-871533747C7D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046A38DD-77D5-4683-9A87-C412916D4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ECFBBCB2-AA89-4AB9-B53E-0EF31D611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A37E-EC7A-46D3-832A-5F4E7A1E24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2983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61C43CF-30CD-4DAD-9415-F7768BC3B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A9CEBE77-3ABF-4DD1-AC3C-2BCB29C02A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71267113-5354-4A04-9E54-875C04C80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B0789E6E-68B5-4971-8640-E6D155ED7C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99AA6E0E-0047-44E4-8E74-6FCEFFDF03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36C86125-F0CD-48E6-B059-56575A207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63BA-A4A3-4B64-ABA7-871533747C7D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7153875A-3B26-413F-A759-C774DF25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B530091C-9AAF-499C-8C1C-065D32FBA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A37E-EC7A-46D3-832A-5F4E7A1E24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47767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95E4C2B-3402-4CAB-8F1C-193FC2EB2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0CA91E74-85E5-44A6-8BF0-9AF7F9721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63BA-A4A3-4B64-ABA7-871533747C7D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C3C8A6C8-AE08-42F4-84C4-AF8465103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D366FB73-F174-4084-9E0A-016508A3D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A37E-EC7A-46D3-832A-5F4E7A1E24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4478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2AC02E5A-7266-4964-93FF-C39487252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63BA-A4A3-4B64-ABA7-871533747C7D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091EE632-A55F-4F9E-B53C-8415CA9B9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A1483573-37C8-45C9-9188-FEB00B41A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A37E-EC7A-46D3-832A-5F4E7A1E24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920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A9138C4-3116-4D29-B00F-397F7E9D5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D5E78BA-E035-4288-8C19-B4641A33A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0C116A2E-E049-42FB-870C-3ED0CA274A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4EF86745-1D46-4B5E-8D25-5726A7405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63BA-A4A3-4B64-ABA7-871533747C7D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F1C42998-7F38-44D7-B7DC-8CFCF88BB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8BD3CC96-2173-4E03-A6D5-83B9F4B51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A37E-EC7A-46D3-832A-5F4E7A1E24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1073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20CAD8C-5813-4BFA-9C11-E473E51E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8308A77C-44CD-4D91-8A7B-F50F56E359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7392980F-D162-45FA-B4CE-1596F87310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7EE8F7BD-CF78-4933-B130-14B8FB6D9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63BA-A4A3-4B64-ABA7-871533747C7D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DE932820-7388-4211-8EBC-9A8899FEA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190250BB-AFE9-48B3-99CC-09B4C847B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A37E-EC7A-46D3-832A-5F4E7A1E24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52819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449C0995-4524-4388-BD11-FD4383A03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9018C60-043C-45DE-A339-C94CACB185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6B3791B-C347-47A2-95EE-EC93B3C122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C63BA-A4A3-4B64-ABA7-871533747C7D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1DF4C55-DF94-4E35-83AD-703211A1F1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F7F8581-58A2-4676-899A-CD6BB06277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6A37E-EC7A-46D3-832A-5F4E7A1E24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1211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2CE58C95-C3D4-433B-AFD1-C26DC10DD71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063552" y="152637"/>
            <a:ext cx="7772400" cy="1470025"/>
          </a:xfrm>
        </p:spPr>
        <p:txBody>
          <a:bodyPr/>
          <a:lstStyle/>
          <a:p>
            <a:pPr marL="358775" algn="ctr"/>
            <a:r>
              <a:rPr lang="pl-PL" altLang="sr-Latn-RS" dirty="0"/>
              <a:t>TOČKE, PRAVCI I RAVNINE U PROSTORU</a:t>
            </a:r>
            <a:endParaRPr lang="hr-HR" altLang="sr-Latn-RS" dirty="0"/>
          </a:p>
        </p:txBody>
      </p:sp>
      <p:sp>
        <p:nvSpPr>
          <p:cNvPr id="4099" name="Subtitle 2">
            <a:extLst>
              <a:ext uri="{FF2B5EF4-FFF2-40B4-BE49-F238E27FC236}">
                <a16:creationId xmlns:a16="http://schemas.microsoft.com/office/drawing/2014/main" id="{95976C4D-EA94-4A0A-AEC0-FFC92D92D6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0" y="1000125"/>
            <a:ext cx="6400800" cy="4857750"/>
          </a:xfrm>
        </p:spPr>
        <p:txBody>
          <a:bodyPr/>
          <a:lstStyle/>
          <a:p>
            <a:r>
              <a:rPr lang="hr-HR" altLang="sr-Latn-RS"/>
              <a:t>Međusobni položaj dvaju pravaca u prostoru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>
            <a:extLst>
              <a:ext uri="{FF2B5EF4-FFF2-40B4-BE49-F238E27FC236}">
                <a16:creationId xmlns:a16="http://schemas.microsoft.com/office/drawing/2014/main" id="{08CE1E7C-451A-4723-892F-B5B1EF071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371475"/>
            <a:ext cx="41408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2000" b="1" dirty="0"/>
              <a:t>Pravci pripadaju istoj ravnini</a:t>
            </a:r>
          </a:p>
        </p:txBody>
      </p:sp>
      <p:sp>
        <p:nvSpPr>
          <p:cNvPr id="3077" name="Freeform 5">
            <a:extLst>
              <a:ext uri="{FF2B5EF4-FFF2-40B4-BE49-F238E27FC236}">
                <a16:creationId xmlns:a16="http://schemas.microsoft.com/office/drawing/2014/main" id="{7004F2D4-6394-47DA-B2B1-0607C936BDF7}"/>
              </a:ext>
            </a:extLst>
          </p:cNvPr>
          <p:cNvSpPr>
            <a:spLocks/>
          </p:cNvSpPr>
          <p:nvPr/>
        </p:nvSpPr>
        <p:spPr bwMode="auto">
          <a:xfrm>
            <a:off x="1862139" y="4625975"/>
            <a:ext cx="4295775" cy="1073150"/>
          </a:xfrm>
          <a:custGeom>
            <a:avLst/>
            <a:gdLst>
              <a:gd name="T0" fmla="*/ 0 w 2706"/>
              <a:gd name="T1" fmla="*/ 2147483647 h 676"/>
              <a:gd name="T2" fmla="*/ 2147483647 w 2706"/>
              <a:gd name="T3" fmla="*/ 2147483647 h 676"/>
              <a:gd name="T4" fmla="*/ 2147483647 w 2706"/>
              <a:gd name="T5" fmla="*/ 0 h 676"/>
              <a:gd name="T6" fmla="*/ 2147483647 w 2706"/>
              <a:gd name="T7" fmla="*/ 0 h 676"/>
              <a:gd name="T8" fmla="*/ 0 w 2706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06"/>
              <a:gd name="T16" fmla="*/ 0 h 676"/>
              <a:gd name="T17" fmla="*/ 2706 w 2706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06" h="676">
                <a:moveTo>
                  <a:pt x="0" y="676"/>
                </a:moveTo>
                <a:lnTo>
                  <a:pt x="1688" y="676"/>
                </a:lnTo>
                <a:lnTo>
                  <a:pt x="2706" y="0"/>
                </a:lnTo>
                <a:lnTo>
                  <a:pt x="1018" y="0"/>
                </a:lnTo>
                <a:lnTo>
                  <a:pt x="0" y="676"/>
                </a:lnTo>
                <a:close/>
              </a:path>
            </a:pathLst>
          </a:custGeom>
          <a:solidFill>
            <a:srgbClr val="FFFF00">
              <a:alpha val="45097"/>
            </a:srgbClr>
          </a:solidFill>
          <a:ln w="0">
            <a:solidFill>
              <a:srgbClr val="FFFF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grpSp>
        <p:nvGrpSpPr>
          <p:cNvPr id="2" name="Group 38">
            <a:extLst>
              <a:ext uri="{FF2B5EF4-FFF2-40B4-BE49-F238E27FC236}">
                <a16:creationId xmlns:a16="http://schemas.microsoft.com/office/drawing/2014/main" id="{30FD05DF-E1C4-4B31-B426-CF56237D1E17}"/>
              </a:ext>
            </a:extLst>
          </p:cNvPr>
          <p:cNvGrpSpPr>
            <a:grpSpLocks/>
          </p:cNvGrpSpPr>
          <p:nvPr/>
        </p:nvGrpSpPr>
        <p:grpSpPr bwMode="auto">
          <a:xfrm>
            <a:off x="1862139" y="1628775"/>
            <a:ext cx="4295775" cy="4076700"/>
            <a:chOff x="226" y="1259"/>
            <a:chExt cx="2706" cy="2568"/>
          </a:xfrm>
        </p:grpSpPr>
        <p:sp>
          <p:nvSpPr>
            <p:cNvPr id="5137" name="Line 6">
              <a:extLst>
                <a:ext uri="{FF2B5EF4-FFF2-40B4-BE49-F238E27FC236}">
                  <a16:creationId xmlns:a16="http://schemas.microsoft.com/office/drawing/2014/main" id="{50546866-5ED5-49F1-9673-1DC80A6D6B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1" y="3684"/>
              <a:ext cx="1126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38" name="Line 7">
              <a:extLst>
                <a:ext uri="{FF2B5EF4-FFF2-40B4-BE49-F238E27FC236}">
                  <a16:creationId xmlns:a16="http://schemas.microsoft.com/office/drawing/2014/main" id="{1DDA297E-B038-43B6-9331-85FEB2C15A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1" y="1870"/>
              <a:ext cx="1" cy="181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39" name="Line 8">
              <a:extLst>
                <a:ext uri="{FF2B5EF4-FFF2-40B4-BE49-F238E27FC236}">
                  <a16:creationId xmlns:a16="http://schemas.microsoft.com/office/drawing/2014/main" id="{9401BD6B-78A2-4B19-B68A-AE8C7C8B77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1" y="1870"/>
              <a:ext cx="1126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40" name="Line 9">
              <a:extLst>
                <a:ext uri="{FF2B5EF4-FFF2-40B4-BE49-F238E27FC236}">
                  <a16:creationId xmlns:a16="http://schemas.microsoft.com/office/drawing/2014/main" id="{E1BE8819-C445-48BA-8C4C-EC2F9A345B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07" y="1870"/>
              <a:ext cx="1" cy="181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41" name="Line 10">
              <a:extLst>
                <a:ext uri="{FF2B5EF4-FFF2-40B4-BE49-F238E27FC236}">
                  <a16:creationId xmlns:a16="http://schemas.microsoft.com/office/drawing/2014/main" id="{1E22C25B-D2D2-4FED-B090-2237355CB6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07" y="3235"/>
              <a:ext cx="676" cy="449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42" name="Line 11">
              <a:extLst>
                <a:ext uri="{FF2B5EF4-FFF2-40B4-BE49-F238E27FC236}">
                  <a16:creationId xmlns:a16="http://schemas.microsoft.com/office/drawing/2014/main" id="{9FE52374-83EF-4C02-80F6-81F102C5AD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07" y="1421"/>
              <a:ext cx="676" cy="449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43" name="Line 12">
              <a:extLst>
                <a:ext uri="{FF2B5EF4-FFF2-40B4-BE49-F238E27FC236}">
                  <a16:creationId xmlns:a16="http://schemas.microsoft.com/office/drawing/2014/main" id="{39DD4199-00D5-4D67-AF2F-770BDC3BCA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83" y="1421"/>
              <a:ext cx="1" cy="181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44" name="Line 13">
              <a:extLst>
                <a:ext uri="{FF2B5EF4-FFF2-40B4-BE49-F238E27FC236}">
                  <a16:creationId xmlns:a16="http://schemas.microsoft.com/office/drawing/2014/main" id="{0C57F562-77A3-4A1D-9A5F-B9AD666DA8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1421"/>
              <a:ext cx="1126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45" name="Line 14">
              <a:extLst>
                <a:ext uri="{FF2B5EF4-FFF2-40B4-BE49-F238E27FC236}">
                  <a16:creationId xmlns:a16="http://schemas.microsoft.com/office/drawing/2014/main" id="{DEF6522B-FE03-4912-84F5-719FCF73E6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81" y="1421"/>
              <a:ext cx="676" cy="449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46" name="Line 15">
              <a:extLst>
                <a:ext uri="{FF2B5EF4-FFF2-40B4-BE49-F238E27FC236}">
                  <a16:creationId xmlns:a16="http://schemas.microsoft.com/office/drawing/2014/main" id="{39807201-5A92-474F-A363-129DE30F21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81" y="3235"/>
              <a:ext cx="676" cy="449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47" name="Line 16">
              <a:extLst>
                <a:ext uri="{FF2B5EF4-FFF2-40B4-BE49-F238E27FC236}">
                  <a16:creationId xmlns:a16="http://schemas.microsoft.com/office/drawing/2014/main" id="{F208E0ED-7430-41B8-880E-80B581BAE6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3235"/>
              <a:ext cx="1126" cy="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48" name="Line 17">
              <a:extLst>
                <a:ext uri="{FF2B5EF4-FFF2-40B4-BE49-F238E27FC236}">
                  <a16:creationId xmlns:a16="http://schemas.microsoft.com/office/drawing/2014/main" id="{17F6E8DA-BF50-403B-9BA9-A56F8505D2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1421"/>
              <a:ext cx="1" cy="1814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49" name="Line 18">
              <a:extLst>
                <a:ext uri="{FF2B5EF4-FFF2-40B4-BE49-F238E27FC236}">
                  <a16:creationId xmlns:a16="http://schemas.microsoft.com/office/drawing/2014/main" id="{F458CA31-DA02-4E1D-BAFD-979B3B0075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6" y="3139"/>
              <a:ext cx="1018" cy="67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50" name="Line 19">
              <a:extLst>
                <a:ext uri="{FF2B5EF4-FFF2-40B4-BE49-F238E27FC236}">
                  <a16:creationId xmlns:a16="http://schemas.microsoft.com/office/drawing/2014/main" id="{5E2E8B7E-67A0-4B98-86D8-48D6495990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4" y="3139"/>
              <a:ext cx="1688" cy="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51" name="Line 20">
              <a:extLst>
                <a:ext uri="{FF2B5EF4-FFF2-40B4-BE49-F238E27FC236}">
                  <a16:creationId xmlns:a16="http://schemas.microsoft.com/office/drawing/2014/main" id="{B75C18FE-59E7-451F-8E47-0B4065132A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14" y="3139"/>
              <a:ext cx="1018" cy="67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52" name="Line 21">
              <a:extLst>
                <a:ext uri="{FF2B5EF4-FFF2-40B4-BE49-F238E27FC236}">
                  <a16:creationId xmlns:a16="http://schemas.microsoft.com/office/drawing/2014/main" id="{56646C06-2530-4746-9D62-F71EA236B9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6" y="3815"/>
              <a:ext cx="1688" cy="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53" name="Oval 22">
              <a:extLst>
                <a:ext uri="{FF2B5EF4-FFF2-40B4-BE49-F238E27FC236}">
                  <a16:creationId xmlns:a16="http://schemas.microsoft.com/office/drawing/2014/main" id="{64440094-D51E-4B8B-80FC-2313E389AE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" y="3223"/>
              <a:ext cx="29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154" name="Rectangle 23">
              <a:extLst>
                <a:ext uri="{FF2B5EF4-FFF2-40B4-BE49-F238E27FC236}">
                  <a16:creationId xmlns:a16="http://schemas.microsoft.com/office/drawing/2014/main" id="{C7F098DB-1B04-4FF4-9F27-7F12C3C657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2" y="3111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D</a:t>
              </a:r>
              <a:endParaRPr lang="hr-HR" altLang="sr-Latn-RS" i="1"/>
            </a:p>
          </p:txBody>
        </p:sp>
        <p:sp>
          <p:nvSpPr>
            <p:cNvPr id="5155" name="Oval 24">
              <a:extLst>
                <a:ext uri="{FF2B5EF4-FFF2-40B4-BE49-F238E27FC236}">
                  <a16:creationId xmlns:a16="http://schemas.microsoft.com/office/drawing/2014/main" id="{06F17C7E-711A-4D0B-B406-683A78F287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" y="1409"/>
              <a:ext cx="29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156" name="Rectangle 25">
              <a:extLst>
                <a:ext uri="{FF2B5EF4-FFF2-40B4-BE49-F238E27FC236}">
                  <a16:creationId xmlns:a16="http://schemas.microsoft.com/office/drawing/2014/main" id="{910F0243-6767-4846-8B7A-5B3FB1F3C0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" y="1259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H</a:t>
              </a:r>
              <a:endParaRPr lang="hr-HR" altLang="sr-Latn-RS" i="1"/>
            </a:p>
          </p:txBody>
        </p:sp>
        <p:sp>
          <p:nvSpPr>
            <p:cNvPr id="5157" name="Oval 26">
              <a:extLst>
                <a:ext uri="{FF2B5EF4-FFF2-40B4-BE49-F238E27FC236}">
                  <a16:creationId xmlns:a16="http://schemas.microsoft.com/office/drawing/2014/main" id="{C1ABD418-5EE3-45D8-B774-5849D4B12A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1" y="1409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158" name="Rectangle 27">
              <a:extLst>
                <a:ext uri="{FF2B5EF4-FFF2-40B4-BE49-F238E27FC236}">
                  <a16:creationId xmlns:a16="http://schemas.microsoft.com/office/drawing/2014/main" id="{D4082458-1055-45B5-88C8-50C0AA647A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3" y="1277"/>
              <a:ext cx="11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G</a:t>
              </a:r>
              <a:endParaRPr lang="hr-HR" altLang="sr-Latn-RS" i="1"/>
            </a:p>
          </p:txBody>
        </p:sp>
        <p:sp>
          <p:nvSpPr>
            <p:cNvPr id="5159" name="Oval 28">
              <a:extLst>
                <a:ext uri="{FF2B5EF4-FFF2-40B4-BE49-F238E27FC236}">
                  <a16:creationId xmlns:a16="http://schemas.microsoft.com/office/drawing/2014/main" id="{4C31FED1-A742-493C-8EA6-8B9AB6A561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5" y="1858"/>
              <a:ext cx="29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160" name="Rectangle 29">
              <a:extLst>
                <a:ext uri="{FF2B5EF4-FFF2-40B4-BE49-F238E27FC236}">
                  <a16:creationId xmlns:a16="http://schemas.microsoft.com/office/drawing/2014/main" id="{F08107AA-615D-4737-AB0D-D220C2023A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2" y="1881"/>
              <a:ext cx="8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F</a:t>
              </a:r>
              <a:endParaRPr lang="hr-HR" altLang="sr-Latn-RS" i="1"/>
            </a:p>
          </p:txBody>
        </p:sp>
        <p:sp>
          <p:nvSpPr>
            <p:cNvPr id="5161" name="Oval 30">
              <a:extLst>
                <a:ext uri="{FF2B5EF4-FFF2-40B4-BE49-F238E27FC236}">
                  <a16:creationId xmlns:a16="http://schemas.microsoft.com/office/drawing/2014/main" id="{14758AEA-64CD-4308-A1C6-6C9ABD445D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9" y="3672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162" name="Rectangle 31">
              <a:extLst>
                <a:ext uri="{FF2B5EF4-FFF2-40B4-BE49-F238E27FC236}">
                  <a16:creationId xmlns:a16="http://schemas.microsoft.com/office/drawing/2014/main" id="{9A88305D-A4F4-4C84-8170-57C10B1673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" y="3650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A</a:t>
              </a:r>
              <a:endParaRPr lang="hr-HR" altLang="sr-Latn-RS" i="1"/>
            </a:p>
          </p:txBody>
        </p:sp>
        <p:sp>
          <p:nvSpPr>
            <p:cNvPr id="5163" name="Oval 32">
              <a:extLst>
                <a:ext uri="{FF2B5EF4-FFF2-40B4-BE49-F238E27FC236}">
                  <a16:creationId xmlns:a16="http://schemas.microsoft.com/office/drawing/2014/main" id="{A2797214-8388-48B1-B315-787AE4FA7E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5" y="3672"/>
              <a:ext cx="29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164" name="Rectangle 33">
              <a:extLst>
                <a:ext uri="{FF2B5EF4-FFF2-40B4-BE49-F238E27FC236}">
                  <a16:creationId xmlns:a16="http://schemas.microsoft.com/office/drawing/2014/main" id="{01A88204-62D7-44EA-8280-D419D1AE07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0" y="3654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B</a:t>
              </a:r>
              <a:endParaRPr lang="hr-HR" altLang="sr-Latn-RS" i="1"/>
            </a:p>
          </p:txBody>
        </p:sp>
        <p:sp>
          <p:nvSpPr>
            <p:cNvPr id="5165" name="Oval 34">
              <a:extLst>
                <a:ext uri="{FF2B5EF4-FFF2-40B4-BE49-F238E27FC236}">
                  <a16:creationId xmlns:a16="http://schemas.microsoft.com/office/drawing/2014/main" id="{C1ED01EB-6FA6-49D3-85CE-17FC6CCEFF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1" y="3223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166" name="Rectangle 35">
              <a:extLst>
                <a:ext uri="{FF2B5EF4-FFF2-40B4-BE49-F238E27FC236}">
                  <a16:creationId xmlns:a16="http://schemas.microsoft.com/office/drawing/2014/main" id="{DB8E0CEE-8CB8-4680-9E89-1EA6081F08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1" y="3116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C</a:t>
              </a:r>
              <a:endParaRPr lang="hr-HR" altLang="sr-Latn-RS" i="1"/>
            </a:p>
          </p:txBody>
        </p:sp>
        <p:sp>
          <p:nvSpPr>
            <p:cNvPr id="5167" name="Oval 36">
              <a:extLst>
                <a:ext uri="{FF2B5EF4-FFF2-40B4-BE49-F238E27FC236}">
                  <a16:creationId xmlns:a16="http://schemas.microsoft.com/office/drawing/2014/main" id="{0D8AF0AA-4FF9-4176-81FA-F2C6D5B3A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9" y="1858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168" name="Rectangle 37">
              <a:extLst>
                <a:ext uri="{FF2B5EF4-FFF2-40B4-BE49-F238E27FC236}">
                  <a16:creationId xmlns:a16="http://schemas.microsoft.com/office/drawing/2014/main" id="{2FD6E4F2-BD9C-46E3-A5D5-41A13918E6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" y="1899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E</a:t>
              </a:r>
              <a:endParaRPr lang="hr-HR" altLang="sr-Latn-RS" i="1"/>
            </a:p>
          </p:txBody>
        </p:sp>
      </p:grpSp>
      <p:sp>
        <p:nvSpPr>
          <p:cNvPr id="3111" name="Text Box 39">
            <a:extLst>
              <a:ext uri="{FF2B5EF4-FFF2-40B4-BE49-F238E27FC236}">
                <a16:creationId xmlns:a16="http://schemas.microsoft.com/office/drawing/2014/main" id="{A53A34A1-5429-4257-9AED-B9C803AC2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6363" y="1277939"/>
            <a:ext cx="42592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2000" dirty="0"/>
              <a:t>Koji pravci određeni vrhovima kvadra pripadaju ravnini </a:t>
            </a:r>
            <a:r>
              <a:rPr lang="hr-HR" altLang="sr-Latn-RS" sz="2000" i="1" dirty="0"/>
              <a:t>ABC</a:t>
            </a:r>
            <a:r>
              <a:rPr lang="hr-HR" altLang="sr-Latn-RS" sz="2000" dirty="0"/>
              <a:t> ?</a:t>
            </a:r>
          </a:p>
        </p:txBody>
      </p:sp>
      <p:sp>
        <p:nvSpPr>
          <p:cNvPr id="3112" name="Text Box 40">
            <a:extLst>
              <a:ext uri="{FF2B5EF4-FFF2-40B4-BE49-F238E27FC236}">
                <a16:creationId xmlns:a16="http://schemas.microsoft.com/office/drawing/2014/main" id="{40ED37BF-42D5-46BA-A1E5-0220BD673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6726" y="2171701"/>
            <a:ext cx="2879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i="1"/>
              <a:t>AB, AC, AD, BC, BD, CD</a:t>
            </a:r>
          </a:p>
        </p:txBody>
      </p:sp>
      <p:sp>
        <p:nvSpPr>
          <p:cNvPr id="3113" name="Text Box 41">
            <a:extLst>
              <a:ext uri="{FF2B5EF4-FFF2-40B4-BE49-F238E27FC236}">
                <a16:creationId xmlns:a16="http://schemas.microsoft.com/office/drawing/2014/main" id="{D13F29B4-5209-4103-B055-7E20CC807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6364" y="2919413"/>
            <a:ext cx="32400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U kakvom su međusobnom položaju pravci </a:t>
            </a:r>
            <a:r>
              <a:rPr lang="hr-HR" altLang="sr-Latn-RS" i="1"/>
              <a:t>AB</a:t>
            </a:r>
            <a:r>
              <a:rPr lang="hr-HR" altLang="sr-Latn-RS"/>
              <a:t> i </a:t>
            </a:r>
            <a:r>
              <a:rPr lang="hr-HR" altLang="sr-Latn-RS" i="1"/>
              <a:t>CD</a:t>
            </a:r>
            <a:r>
              <a:rPr lang="hr-HR" altLang="sr-Latn-RS"/>
              <a:t>?</a:t>
            </a:r>
          </a:p>
        </p:txBody>
      </p:sp>
      <p:sp>
        <p:nvSpPr>
          <p:cNvPr id="3114" name="Text Box 42">
            <a:extLst>
              <a:ext uri="{FF2B5EF4-FFF2-40B4-BE49-F238E27FC236}">
                <a16:creationId xmlns:a16="http://schemas.microsoft.com/office/drawing/2014/main" id="{492EC93F-04C5-4E60-97C2-88BC15806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6725" y="3789363"/>
            <a:ext cx="32400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 dirty="0">
                <a:solidFill>
                  <a:srgbClr val="00B050"/>
                </a:solidFill>
              </a:rPr>
              <a:t>Usporedni su.</a:t>
            </a:r>
          </a:p>
        </p:txBody>
      </p:sp>
      <p:sp>
        <p:nvSpPr>
          <p:cNvPr id="3115" name="Text Box 43">
            <a:extLst>
              <a:ext uri="{FF2B5EF4-FFF2-40B4-BE49-F238E27FC236}">
                <a16:creationId xmlns:a16="http://schemas.microsoft.com/office/drawing/2014/main" id="{CD958E18-CCF9-405D-87EC-6C02AA402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6364" y="4294188"/>
            <a:ext cx="32400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U kakvom su međusobnom položaju pravci </a:t>
            </a:r>
            <a:r>
              <a:rPr lang="hr-HR" altLang="sr-Latn-RS" i="1"/>
              <a:t>BC</a:t>
            </a:r>
            <a:r>
              <a:rPr lang="hr-HR" altLang="sr-Latn-RS"/>
              <a:t> i </a:t>
            </a:r>
            <a:r>
              <a:rPr lang="hr-HR" altLang="sr-Latn-RS" i="1"/>
              <a:t>AD</a:t>
            </a:r>
            <a:r>
              <a:rPr lang="hr-HR" altLang="sr-Latn-RS"/>
              <a:t>?</a:t>
            </a:r>
          </a:p>
        </p:txBody>
      </p:sp>
      <p:sp>
        <p:nvSpPr>
          <p:cNvPr id="3116" name="Text Box 44">
            <a:extLst>
              <a:ext uri="{FF2B5EF4-FFF2-40B4-BE49-F238E27FC236}">
                <a16:creationId xmlns:a16="http://schemas.microsoft.com/office/drawing/2014/main" id="{0630AD27-E557-41A8-AEAA-44BF0C94F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6725" y="5111751"/>
            <a:ext cx="32400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 dirty="0">
                <a:solidFill>
                  <a:srgbClr val="00B050"/>
                </a:solidFill>
              </a:rPr>
              <a:t>Usporedni su</a:t>
            </a:r>
            <a:r>
              <a:rPr lang="hr-HR" altLang="sr-Latn-RS" dirty="0"/>
              <a:t>.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A55BF02-7A66-45CE-9FD4-85EC2482F270}"/>
              </a:ext>
            </a:extLst>
          </p:cNvPr>
          <p:cNvCxnSpPr/>
          <p:nvPr/>
        </p:nvCxnSpPr>
        <p:spPr>
          <a:xfrm>
            <a:off x="2393951" y="5459414"/>
            <a:ext cx="2549525" cy="46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975C31AF-C0B6-46CC-9E26-A0162A1D0BEB}"/>
              </a:ext>
            </a:extLst>
          </p:cNvPr>
          <p:cNvCxnSpPr>
            <a:endCxn id="5166" idx="3"/>
          </p:cNvCxnSpPr>
          <p:nvPr/>
        </p:nvCxnSpPr>
        <p:spPr>
          <a:xfrm flipV="1">
            <a:off x="2135189" y="4714876"/>
            <a:ext cx="3551237" cy="847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FA17B154-377F-416B-9D3E-5E249AF563B0}"/>
              </a:ext>
            </a:extLst>
          </p:cNvPr>
          <p:cNvCxnSpPr>
            <a:stCxn id="5162" idx="1"/>
          </p:cNvCxnSpPr>
          <p:nvPr/>
        </p:nvCxnSpPr>
        <p:spPr>
          <a:xfrm flipV="1">
            <a:off x="2403476" y="4613276"/>
            <a:ext cx="1457325" cy="949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0F8F5333-65AA-449E-A8BA-7BAA034DE2F6}"/>
              </a:ext>
            </a:extLst>
          </p:cNvPr>
          <p:cNvCxnSpPr/>
          <p:nvPr/>
        </p:nvCxnSpPr>
        <p:spPr>
          <a:xfrm flipV="1">
            <a:off x="4116388" y="4625975"/>
            <a:ext cx="1554162" cy="1060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8C24532F-B275-4580-8CAB-7C3CE6653D78}"/>
              </a:ext>
            </a:extLst>
          </p:cNvPr>
          <p:cNvCxnSpPr>
            <a:stCxn id="5164" idx="1"/>
          </p:cNvCxnSpPr>
          <p:nvPr/>
        </p:nvCxnSpPr>
        <p:spPr>
          <a:xfrm flipH="1" flipV="1">
            <a:off x="3427414" y="4568826"/>
            <a:ext cx="1012825" cy="1000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7D88F670-8556-4847-999E-0759D94E423F}"/>
              </a:ext>
            </a:extLst>
          </p:cNvPr>
          <p:cNvCxnSpPr/>
          <p:nvPr/>
        </p:nvCxnSpPr>
        <p:spPr>
          <a:xfrm flipH="1" flipV="1">
            <a:off x="2927351" y="4746625"/>
            <a:ext cx="2759075" cy="20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1" grpId="0"/>
      <p:bldP spid="3112" grpId="0"/>
      <p:bldP spid="3113" grpId="0"/>
      <p:bldP spid="3114" grpId="0"/>
      <p:bldP spid="3115" grpId="0"/>
      <p:bldP spid="31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C6B6A85B-4560-459D-A946-B64C03591F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8" y="387350"/>
            <a:ext cx="34205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 dirty="0"/>
              <a:t>Pravci pripadaju istoj ravnini</a:t>
            </a:r>
          </a:p>
        </p:txBody>
      </p:sp>
      <p:sp>
        <p:nvSpPr>
          <p:cNvPr id="4099" name="Freeform 3">
            <a:extLst>
              <a:ext uri="{FF2B5EF4-FFF2-40B4-BE49-F238E27FC236}">
                <a16:creationId xmlns:a16="http://schemas.microsoft.com/office/drawing/2014/main" id="{8F82ACFA-9393-42DA-A2B3-A59D3EBE1293}"/>
              </a:ext>
            </a:extLst>
          </p:cNvPr>
          <p:cNvSpPr>
            <a:spLocks/>
          </p:cNvSpPr>
          <p:nvPr/>
        </p:nvSpPr>
        <p:spPr bwMode="auto">
          <a:xfrm>
            <a:off x="1703389" y="4119563"/>
            <a:ext cx="4295775" cy="1073150"/>
          </a:xfrm>
          <a:custGeom>
            <a:avLst/>
            <a:gdLst>
              <a:gd name="T0" fmla="*/ 0 w 2706"/>
              <a:gd name="T1" fmla="*/ 2147483647 h 676"/>
              <a:gd name="T2" fmla="*/ 2147483647 w 2706"/>
              <a:gd name="T3" fmla="*/ 2147483647 h 676"/>
              <a:gd name="T4" fmla="*/ 2147483647 w 2706"/>
              <a:gd name="T5" fmla="*/ 0 h 676"/>
              <a:gd name="T6" fmla="*/ 2147483647 w 2706"/>
              <a:gd name="T7" fmla="*/ 0 h 676"/>
              <a:gd name="T8" fmla="*/ 0 w 2706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06"/>
              <a:gd name="T16" fmla="*/ 0 h 676"/>
              <a:gd name="T17" fmla="*/ 2706 w 2706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06" h="676">
                <a:moveTo>
                  <a:pt x="0" y="676"/>
                </a:moveTo>
                <a:lnTo>
                  <a:pt x="1688" y="676"/>
                </a:lnTo>
                <a:lnTo>
                  <a:pt x="2706" y="0"/>
                </a:lnTo>
                <a:lnTo>
                  <a:pt x="1018" y="0"/>
                </a:lnTo>
                <a:lnTo>
                  <a:pt x="0" y="676"/>
                </a:lnTo>
                <a:close/>
              </a:path>
            </a:pathLst>
          </a:custGeom>
          <a:solidFill>
            <a:srgbClr val="FFFF00">
              <a:alpha val="45097"/>
            </a:srgbClr>
          </a:solidFill>
          <a:ln w="0">
            <a:solidFill>
              <a:srgbClr val="FFFF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8D6B4C02-EFD4-4E8D-B39A-16AB35A05D0B}"/>
              </a:ext>
            </a:extLst>
          </p:cNvPr>
          <p:cNvGrpSpPr>
            <a:grpSpLocks/>
          </p:cNvGrpSpPr>
          <p:nvPr/>
        </p:nvGrpSpPr>
        <p:grpSpPr bwMode="auto">
          <a:xfrm>
            <a:off x="1712914" y="1146175"/>
            <a:ext cx="4295775" cy="4076700"/>
            <a:chOff x="226" y="1259"/>
            <a:chExt cx="2706" cy="2568"/>
          </a:xfrm>
        </p:grpSpPr>
        <p:sp>
          <p:nvSpPr>
            <p:cNvPr id="6163" name="Line 5">
              <a:extLst>
                <a:ext uri="{FF2B5EF4-FFF2-40B4-BE49-F238E27FC236}">
                  <a16:creationId xmlns:a16="http://schemas.microsoft.com/office/drawing/2014/main" id="{23F6D8F1-DE61-4569-9C1E-EEACB6E37F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1" y="3684"/>
              <a:ext cx="1126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64" name="Line 6">
              <a:extLst>
                <a:ext uri="{FF2B5EF4-FFF2-40B4-BE49-F238E27FC236}">
                  <a16:creationId xmlns:a16="http://schemas.microsoft.com/office/drawing/2014/main" id="{67EC76D7-9F2B-4A61-9B54-2B10246DB8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1" y="1870"/>
              <a:ext cx="1" cy="181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65" name="Line 7">
              <a:extLst>
                <a:ext uri="{FF2B5EF4-FFF2-40B4-BE49-F238E27FC236}">
                  <a16:creationId xmlns:a16="http://schemas.microsoft.com/office/drawing/2014/main" id="{FC8C0602-F25B-44D1-AA7D-228C600F2C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1" y="1870"/>
              <a:ext cx="1126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66" name="Line 8">
              <a:extLst>
                <a:ext uri="{FF2B5EF4-FFF2-40B4-BE49-F238E27FC236}">
                  <a16:creationId xmlns:a16="http://schemas.microsoft.com/office/drawing/2014/main" id="{8C81448A-185E-4866-8B74-88EB03D17E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07" y="1870"/>
              <a:ext cx="1" cy="181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67" name="Line 9">
              <a:extLst>
                <a:ext uri="{FF2B5EF4-FFF2-40B4-BE49-F238E27FC236}">
                  <a16:creationId xmlns:a16="http://schemas.microsoft.com/office/drawing/2014/main" id="{599BC6B8-48F0-4601-B9A5-8E8BB0FA7C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07" y="3235"/>
              <a:ext cx="676" cy="449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68" name="Line 10">
              <a:extLst>
                <a:ext uri="{FF2B5EF4-FFF2-40B4-BE49-F238E27FC236}">
                  <a16:creationId xmlns:a16="http://schemas.microsoft.com/office/drawing/2014/main" id="{F21D7032-B0B9-4DEE-987A-EFE0D29EA3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07" y="1421"/>
              <a:ext cx="676" cy="449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69" name="Line 11">
              <a:extLst>
                <a:ext uri="{FF2B5EF4-FFF2-40B4-BE49-F238E27FC236}">
                  <a16:creationId xmlns:a16="http://schemas.microsoft.com/office/drawing/2014/main" id="{DA238DBE-19F1-4287-8DB4-1AA3BCEC4B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83" y="1421"/>
              <a:ext cx="1" cy="181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70" name="Line 12">
              <a:extLst>
                <a:ext uri="{FF2B5EF4-FFF2-40B4-BE49-F238E27FC236}">
                  <a16:creationId xmlns:a16="http://schemas.microsoft.com/office/drawing/2014/main" id="{83C227C4-8EB5-43D4-8A8F-F9B6ABAC48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1421"/>
              <a:ext cx="1126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71" name="Line 13">
              <a:extLst>
                <a:ext uri="{FF2B5EF4-FFF2-40B4-BE49-F238E27FC236}">
                  <a16:creationId xmlns:a16="http://schemas.microsoft.com/office/drawing/2014/main" id="{285D6BB0-B1EF-4126-8E69-418F2D3556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81" y="1421"/>
              <a:ext cx="676" cy="449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72" name="Line 14">
              <a:extLst>
                <a:ext uri="{FF2B5EF4-FFF2-40B4-BE49-F238E27FC236}">
                  <a16:creationId xmlns:a16="http://schemas.microsoft.com/office/drawing/2014/main" id="{0BBEB502-FA51-4E9C-8CEA-0980619E2D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81" y="3235"/>
              <a:ext cx="676" cy="449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73" name="Line 15">
              <a:extLst>
                <a:ext uri="{FF2B5EF4-FFF2-40B4-BE49-F238E27FC236}">
                  <a16:creationId xmlns:a16="http://schemas.microsoft.com/office/drawing/2014/main" id="{4ABE38CD-0CCE-46D4-8973-79879ECF80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3235"/>
              <a:ext cx="1126" cy="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74" name="Line 16">
              <a:extLst>
                <a:ext uri="{FF2B5EF4-FFF2-40B4-BE49-F238E27FC236}">
                  <a16:creationId xmlns:a16="http://schemas.microsoft.com/office/drawing/2014/main" id="{80845361-9467-44D7-95A7-9247E06717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1421"/>
              <a:ext cx="1" cy="1814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75" name="Line 17">
              <a:extLst>
                <a:ext uri="{FF2B5EF4-FFF2-40B4-BE49-F238E27FC236}">
                  <a16:creationId xmlns:a16="http://schemas.microsoft.com/office/drawing/2014/main" id="{60E2F344-548F-4185-B9A5-1A3A4C8D7F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6" y="3139"/>
              <a:ext cx="1018" cy="67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76" name="Line 18">
              <a:extLst>
                <a:ext uri="{FF2B5EF4-FFF2-40B4-BE49-F238E27FC236}">
                  <a16:creationId xmlns:a16="http://schemas.microsoft.com/office/drawing/2014/main" id="{D1F1367A-F300-4E4B-BB4E-2AF71634B0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4" y="3139"/>
              <a:ext cx="1688" cy="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77" name="Line 19">
              <a:extLst>
                <a:ext uri="{FF2B5EF4-FFF2-40B4-BE49-F238E27FC236}">
                  <a16:creationId xmlns:a16="http://schemas.microsoft.com/office/drawing/2014/main" id="{EAC6A398-3BBB-4041-957F-B5FF5FD7B8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14" y="3139"/>
              <a:ext cx="1018" cy="67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78" name="Line 20">
              <a:extLst>
                <a:ext uri="{FF2B5EF4-FFF2-40B4-BE49-F238E27FC236}">
                  <a16:creationId xmlns:a16="http://schemas.microsoft.com/office/drawing/2014/main" id="{B6FE7775-74EF-4ED1-BD40-004BCB087E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6" y="3815"/>
              <a:ext cx="1688" cy="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79" name="Oval 21">
              <a:extLst>
                <a:ext uri="{FF2B5EF4-FFF2-40B4-BE49-F238E27FC236}">
                  <a16:creationId xmlns:a16="http://schemas.microsoft.com/office/drawing/2014/main" id="{4D5FFA81-D9F3-4CB7-8E84-260107A394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" y="3223"/>
              <a:ext cx="29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6180" name="Rectangle 22">
              <a:extLst>
                <a:ext uri="{FF2B5EF4-FFF2-40B4-BE49-F238E27FC236}">
                  <a16:creationId xmlns:a16="http://schemas.microsoft.com/office/drawing/2014/main" id="{59A53279-94C5-4A5C-B506-4376A2F66C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2" y="3111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D</a:t>
              </a:r>
              <a:endParaRPr lang="hr-HR" altLang="sr-Latn-RS" i="1"/>
            </a:p>
          </p:txBody>
        </p:sp>
        <p:sp>
          <p:nvSpPr>
            <p:cNvPr id="6181" name="Oval 23">
              <a:extLst>
                <a:ext uri="{FF2B5EF4-FFF2-40B4-BE49-F238E27FC236}">
                  <a16:creationId xmlns:a16="http://schemas.microsoft.com/office/drawing/2014/main" id="{D9D1D0FE-9145-4D0B-B819-988E499643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" y="1409"/>
              <a:ext cx="29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6182" name="Rectangle 24">
              <a:extLst>
                <a:ext uri="{FF2B5EF4-FFF2-40B4-BE49-F238E27FC236}">
                  <a16:creationId xmlns:a16="http://schemas.microsoft.com/office/drawing/2014/main" id="{AB7A6FC6-AADE-44CE-A1B4-19B6BF9D31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" y="1259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H</a:t>
              </a:r>
              <a:endParaRPr lang="hr-HR" altLang="sr-Latn-RS" i="1"/>
            </a:p>
          </p:txBody>
        </p:sp>
        <p:sp>
          <p:nvSpPr>
            <p:cNvPr id="6183" name="Oval 25">
              <a:extLst>
                <a:ext uri="{FF2B5EF4-FFF2-40B4-BE49-F238E27FC236}">
                  <a16:creationId xmlns:a16="http://schemas.microsoft.com/office/drawing/2014/main" id="{1B07670D-91D2-490F-9493-95DCAFE20C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1" y="1409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6184" name="Rectangle 26">
              <a:extLst>
                <a:ext uri="{FF2B5EF4-FFF2-40B4-BE49-F238E27FC236}">
                  <a16:creationId xmlns:a16="http://schemas.microsoft.com/office/drawing/2014/main" id="{B49F8DAF-FE7B-4BD3-BFA9-F85326EEED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3" y="1277"/>
              <a:ext cx="11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G</a:t>
              </a:r>
              <a:endParaRPr lang="hr-HR" altLang="sr-Latn-RS" i="1"/>
            </a:p>
          </p:txBody>
        </p:sp>
        <p:sp>
          <p:nvSpPr>
            <p:cNvPr id="6185" name="Oval 27">
              <a:extLst>
                <a:ext uri="{FF2B5EF4-FFF2-40B4-BE49-F238E27FC236}">
                  <a16:creationId xmlns:a16="http://schemas.microsoft.com/office/drawing/2014/main" id="{042714DE-39F4-4BAD-87DE-788D7AD53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5" y="1858"/>
              <a:ext cx="29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6186" name="Rectangle 28">
              <a:extLst>
                <a:ext uri="{FF2B5EF4-FFF2-40B4-BE49-F238E27FC236}">
                  <a16:creationId xmlns:a16="http://schemas.microsoft.com/office/drawing/2014/main" id="{C0FABA70-BFD2-4E40-A891-0F0545C858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2" y="1881"/>
              <a:ext cx="8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F</a:t>
              </a:r>
              <a:endParaRPr lang="hr-HR" altLang="sr-Latn-RS" i="1"/>
            </a:p>
          </p:txBody>
        </p:sp>
        <p:sp>
          <p:nvSpPr>
            <p:cNvPr id="6187" name="Oval 29">
              <a:extLst>
                <a:ext uri="{FF2B5EF4-FFF2-40B4-BE49-F238E27FC236}">
                  <a16:creationId xmlns:a16="http://schemas.microsoft.com/office/drawing/2014/main" id="{49B52FB4-BB0E-4325-A7BB-70612B41E6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9" y="3672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6188" name="Rectangle 30">
              <a:extLst>
                <a:ext uri="{FF2B5EF4-FFF2-40B4-BE49-F238E27FC236}">
                  <a16:creationId xmlns:a16="http://schemas.microsoft.com/office/drawing/2014/main" id="{198B0088-BE6A-4EA6-A1DA-B16B893AD3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" y="3650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A</a:t>
              </a:r>
              <a:endParaRPr lang="hr-HR" altLang="sr-Latn-RS" i="1"/>
            </a:p>
          </p:txBody>
        </p:sp>
        <p:sp>
          <p:nvSpPr>
            <p:cNvPr id="6189" name="Oval 31">
              <a:extLst>
                <a:ext uri="{FF2B5EF4-FFF2-40B4-BE49-F238E27FC236}">
                  <a16:creationId xmlns:a16="http://schemas.microsoft.com/office/drawing/2014/main" id="{0949902C-5AC1-4E35-9E50-0A1C41B740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5" y="3672"/>
              <a:ext cx="29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6190" name="Rectangle 32">
              <a:extLst>
                <a:ext uri="{FF2B5EF4-FFF2-40B4-BE49-F238E27FC236}">
                  <a16:creationId xmlns:a16="http://schemas.microsoft.com/office/drawing/2014/main" id="{63D82645-1684-4FA3-9CF1-BEB9F41166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0" y="3654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B</a:t>
              </a:r>
              <a:endParaRPr lang="hr-HR" altLang="sr-Latn-RS" i="1"/>
            </a:p>
          </p:txBody>
        </p:sp>
        <p:sp>
          <p:nvSpPr>
            <p:cNvPr id="6191" name="Oval 33">
              <a:extLst>
                <a:ext uri="{FF2B5EF4-FFF2-40B4-BE49-F238E27FC236}">
                  <a16:creationId xmlns:a16="http://schemas.microsoft.com/office/drawing/2014/main" id="{0E984764-4F3B-40F8-ADD3-0B3D59BB38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1" y="3223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6192" name="Rectangle 34">
              <a:extLst>
                <a:ext uri="{FF2B5EF4-FFF2-40B4-BE49-F238E27FC236}">
                  <a16:creationId xmlns:a16="http://schemas.microsoft.com/office/drawing/2014/main" id="{DCAB8C30-A5A0-4BC8-B80C-AF28373E22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1" y="3116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C</a:t>
              </a:r>
              <a:endParaRPr lang="hr-HR" altLang="sr-Latn-RS" i="1"/>
            </a:p>
          </p:txBody>
        </p:sp>
        <p:sp>
          <p:nvSpPr>
            <p:cNvPr id="6193" name="Oval 35">
              <a:extLst>
                <a:ext uri="{FF2B5EF4-FFF2-40B4-BE49-F238E27FC236}">
                  <a16:creationId xmlns:a16="http://schemas.microsoft.com/office/drawing/2014/main" id="{BA9318E4-9298-4148-B63D-8EAA6909E3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9" y="1858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6194" name="Rectangle 36">
              <a:extLst>
                <a:ext uri="{FF2B5EF4-FFF2-40B4-BE49-F238E27FC236}">
                  <a16:creationId xmlns:a16="http://schemas.microsoft.com/office/drawing/2014/main" id="{85B834DA-D8E3-49CA-A9C7-D297BE5205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" y="1899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E</a:t>
              </a:r>
              <a:endParaRPr lang="hr-HR" altLang="sr-Latn-RS" i="1"/>
            </a:p>
          </p:txBody>
        </p:sp>
      </p:grpSp>
      <p:sp>
        <p:nvSpPr>
          <p:cNvPr id="4133" name="Text Box 37">
            <a:extLst>
              <a:ext uri="{FF2B5EF4-FFF2-40B4-BE49-F238E27FC236}">
                <a16:creationId xmlns:a16="http://schemas.microsoft.com/office/drawing/2014/main" id="{4D58EDB9-06EA-411D-A071-5B928BA84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7914" y="387350"/>
            <a:ext cx="36480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dirty="0"/>
              <a:t>Koji pravci određeni vrhovima kvadra pripadaju ravnini </a:t>
            </a:r>
            <a:r>
              <a:rPr lang="hr-HR" altLang="sr-Latn-RS" i="1" dirty="0"/>
              <a:t>ABC</a:t>
            </a:r>
            <a:r>
              <a:rPr lang="hr-HR" altLang="sr-Latn-RS" dirty="0"/>
              <a:t> ?</a:t>
            </a:r>
          </a:p>
        </p:txBody>
      </p:sp>
      <p:sp>
        <p:nvSpPr>
          <p:cNvPr id="4134" name="Text Box 38">
            <a:extLst>
              <a:ext uri="{FF2B5EF4-FFF2-40B4-BE49-F238E27FC236}">
                <a16:creationId xmlns:a16="http://schemas.microsoft.com/office/drawing/2014/main" id="{DE7F7725-37EF-47ED-A27A-3D18CDE8E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6726" y="1200151"/>
            <a:ext cx="2879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i="1"/>
              <a:t>AB, AC, AD, BC, BD, CD</a:t>
            </a:r>
          </a:p>
        </p:txBody>
      </p:sp>
      <p:sp>
        <p:nvSpPr>
          <p:cNvPr id="4135" name="Text Box 39">
            <a:extLst>
              <a:ext uri="{FF2B5EF4-FFF2-40B4-BE49-F238E27FC236}">
                <a16:creationId xmlns:a16="http://schemas.microsoft.com/office/drawing/2014/main" id="{E38C8F78-B63C-4955-AF12-29C3C9536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7914" y="1700808"/>
            <a:ext cx="32400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dirty="0"/>
              <a:t>U kakvom su međusobnom položaju pravci </a:t>
            </a:r>
            <a:r>
              <a:rPr lang="hr-HR" altLang="sr-Latn-RS" i="1" dirty="0"/>
              <a:t>AB </a:t>
            </a:r>
            <a:r>
              <a:rPr lang="hr-HR" altLang="sr-Latn-RS" dirty="0"/>
              <a:t>i </a:t>
            </a:r>
            <a:r>
              <a:rPr lang="hr-HR" altLang="sr-Latn-RS" i="1" dirty="0"/>
              <a:t>AC</a:t>
            </a:r>
            <a:r>
              <a:rPr lang="hr-HR" altLang="sr-Latn-RS" dirty="0"/>
              <a:t>?</a:t>
            </a:r>
          </a:p>
        </p:txBody>
      </p:sp>
      <p:sp>
        <p:nvSpPr>
          <p:cNvPr id="4136" name="Text Box 40">
            <a:extLst>
              <a:ext uri="{FF2B5EF4-FFF2-40B4-BE49-F238E27FC236}">
                <a16:creationId xmlns:a16="http://schemas.microsoft.com/office/drawing/2014/main" id="{EF7F069D-E2A6-47CE-BDBD-C5153A5B1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6725" y="2456893"/>
            <a:ext cx="32400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 dirty="0">
                <a:solidFill>
                  <a:srgbClr val="00B050"/>
                </a:solidFill>
              </a:rPr>
              <a:t>Sijeku se </a:t>
            </a:r>
            <a:r>
              <a:rPr lang="hr-HR" altLang="sr-Latn-RS" dirty="0"/>
              <a:t>u točki </a:t>
            </a:r>
            <a:r>
              <a:rPr lang="hr-HR" altLang="sr-Latn-RS" i="1" dirty="0"/>
              <a:t>A</a:t>
            </a:r>
            <a:r>
              <a:rPr lang="hr-HR" altLang="sr-Latn-RS" dirty="0"/>
              <a:t>.</a:t>
            </a:r>
          </a:p>
        </p:txBody>
      </p:sp>
      <p:sp>
        <p:nvSpPr>
          <p:cNvPr id="4137" name="Text Box 41">
            <a:extLst>
              <a:ext uri="{FF2B5EF4-FFF2-40B4-BE49-F238E27FC236}">
                <a16:creationId xmlns:a16="http://schemas.microsoft.com/office/drawing/2014/main" id="{AD82E6F9-A33C-4DD5-9F62-6F36089A0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5539" y="3032956"/>
            <a:ext cx="32400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dirty="0"/>
              <a:t>U kakvom su međusobnom položaju pravci </a:t>
            </a:r>
            <a:r>
              <a:rPr lang="hr-HR" altLang="sr-Latn-RS" i="1" dirty="0"/>
              <a:t>BC</a:t>
            </a:r>
            <a:r>
              <a:rPr lang="hr-HR" altLang="sr-Latn-RS" dirty="0"/>
              <a:t> i </a:t>
            </a:r>
            <a:r>
              <a:rPr lang="hr-HR" altLang="sr-Latn-RS" i="1" dirty="0"/>
              <a:t>CD</a:t>
            </a:r>
            <a:r>
              <a:rPr lang="hr-HR" altLang="sr-Latn-RS" dirty="0"/>
              <a:t>?</a:t>
            </a:r>
          </a:p>
        </p:txBody>
      </p:sp>
      <p:sp>
        <p:nvSpPr>
          <p:cNvPr id="4138" name="Text Box 42">
            <a:extLst>
              <a:ext uri="{FF2B5EF4-FFF2-40B4-BE49-F238E27FC236}">
                <a16:creationId xmlns:a16="http://schemas.microsoft.com/office/drawing/2014/main" id="{A3FE12AF-A7B0-4A50-9FCB-B9FD57ADC2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6725" y="3897053"/>
            <a:ext cx="3600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 dirty="0">
                <a:solidFill>
                  <a:srgbClr val="00B050"/>
                </a:solidFill>
              </a:rPr>
              <a:t>Sijeku se </a:t>
            </a:r>
            <a:r>
              <a:rPr lang="hr-HR" altLang="sr-Latn-RS" dirty="0"/>
              <a:t>u točki </a:t>
            </a:r>
            <a:r>
              <a:rPr lang="hr-HR" altLang="sr-Latn-RS" i="1" dirty="0"/>
              <a:t>C</a:t>
            </a:r>
            <a:r>
              <a:rPr lang="hr-HR" altLang="sr-Latn-RS" dirty="0"/>
              <a:t> i okomiti su.</a:t>
            </a:r>
          </a:p>
        </p:txBody>
      </p:sp>
      <p:sp>
        <p:nvSpPr>
          <p:cNvPr id="4139" name="Text Box 43">
            <a:extLst>
              <a:ext uri="{FF2B5EF4-FFF2-40B4-BE49-F238E27FC236}">
                <a16:creationId xmlns:a16="http://schemas.microsoft.com/office/drawing/2014/main" id="{232A476D-BB69-4EA4-B602-CD9C920E75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5538" y="4365104"/>
            <a:ext cx="3600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dirty="0"/>
              <a:t>Koji se pravci iz ravnine </a:t>
            </a:r>
            <a:r>
              <a:rPr lang="hr-HR" altLang="sr-Latn-RS" i="1" dirty="0"/>
              <a:t>ABC </a:t>
            </a:r>
            <a:r>
              <a:rPr lang="hr-HR" altLang="sr-Latn-RS" dirty="0"/>
              <a:t>sijeku u točki </a:t>
            </a:r>
            <a:r>
              <a:rPr lang="hr-HR" altLang="sr-Latn-RS" i="1" dirty="0"/>
              <a:t>D?</a:t>
            </a:r>
          </a:p>
        </p:txBody>
      </p:sp>
      <p:sp>
        <p:nvSpPr>
          <p:cNvPr id="4140" name="Text Box 44">
            <a:extLst>
              <a:ext uri="{FF2B5EF4-FFF2-40B4-BE49-F238E27FC236}">
                <a16:creationId xmlns:a16="http://schemas.microsoft.com/office/drawing/2014/main" id="{1B0463C2-3ACB-44CD-B2D9-1BABA8C99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6363" y="5013177"/>
            <a:ext cx="3600450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i="1" dirty="0"/>
              <a:t>AD</a:t>
            </a:r>
            <a:r>
              <a:rPr lang="hr-HR" altLang="sr-Latn-RS" dirty="0"/>
              <a:t> i </a:t>
            </a:r>
            <a:r>
              <a:rPr lang="hr-HR" altLang="sr-Latn-RS" i="1" dirty="0"/>
              <a:t>CD</a:t>
            </a:r>
            <a:r>
              <a:rPr lang="hr-HR" altLang="sr-Latn-RS" dirty="0"/>
              <a:t> (okomiti su) 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i="1" dirty="0"/>
              <a:t>AD</a:t>
            </a:r>
            <a:r>
              <a:rPr lang="hr-HR" altLang="sr-Latn-RS" dirty="0"/>
              <a:t> i </a:t>
            </a:r>
            <a:r>
              <a:rPr lang="hr-HR" altLang="sr-Latn-RS" i="1" dirty="0"/>
              <a:t>BD</a:t>
            </a:r>
            <a:r>
              <a:rPr lang="hr-HR" altLang="sr-Latn-RS" dirty="0"/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i="1" dirty="0"/>
              <a:t>CD</a:t>
            </a:r>
            <a:r>
              <a:rPr lang="hr-HR" altLang="sr-Latn-RS" dirty="0"/>
              <a:t> i </a:t>
            </a:r>
            <a:r>
              <a:rPr lang="hr-HR" altLang="sr-Latn-RS" i="1" dirty="0"/>
              <a:t>BD</a:t>
            </a:r>
            <a:r>
              <a:rPr lang="hr-HR" altLang="sr-Latn-RS" dirty="0"/>
              <a:t>, 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71F6BB10-387C-4BF7-9D57-A144D92623DA}"/>
              </a:ext>
            </a:extLst>
          </p:cNvPr>
          <p:cNvCxnSpPr/>
          <p:nvPr/>
        </p:nvCxnSpPr>
        <p:spPr>
          <a:xfrm>
            <a:off x="1703389" y="4995863"/>
            <a:ext cx="3621087" cy="0"/>
          </a:xfrm>
          <a:prstGeom prst="line">
            <a:avLst/>
          </a:prstGeom>
          <a:ln w="349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E1F642F1-4798-4C77-9B79-986CD9A7268D}"/>
              </a:ext>
            </a:extLst>
          </p:cNvPr>
          <p:cNvCxnSpPr/>
          <p:nvPr/>
        </p:nvCxnSpPr>
        <p:spPr>
          <a:xfrm flipV="1">
            <a:off x="1524000" y="4149725"/>
            <a:ext cx="4211638" cy="107315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007E722E-6B8A-4B2B-9F2C-205B8750F5F5}"/>
              </a:ext>
            </a:extLst>
          </p:cNvPr>
          <p:cNvCxnSpPr/>
          <p:nvPr/>
        </p:nvCxnSpPr>
        <p:spPr>
          <a:xfrm flipV="1">
            <a:off x="1712914" y="3924300"/>
            <a:ext cx="2295525" cy="158115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1A910BEF-970B-44D9-8C9B-23E9F4AEBC53}"/>
              </a:ext>
            </a:extLst>
          </p:cNvPr>
          <p:cNvCxnSpPr/>
          <p:nvPr/>
        </p:nvCxnSpPr>
        <p:spPr>
          <a:xfrm flipH="1" flipV="1">
            <a:off x="3071813" y="3924301"/>
            <a:ext cx="1619250" cy="146367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23AE9E9E-B205-459D-A5C4-8EB7E81105E2}"/>
              </a:ext>
            </a:extLst>
          </p:cNvPr>
          <p:cNvCxnSpPr/>
          <p:nvPr/>
        </p:nvCxnSpPr>
        <p:spPr>
          <a:xfrm flipV="1">
            <a:off x="3711576" y="3924301"/>
            <a:ext cx="2024063" cy="146367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0241BC86-53F3-423B-BF7D-163214194165}"/>
              </a:ext>
            </a:extLst>
          </p:cNvPr>
          <p:cNvCxnSpPr/>
          <p:nvPr/>
        </p:nvCxnSpPr>
        <p:spPr>
          <a:xfrm flipH="1" flipV="1">
            <a:off x="2782888" y="4264025"/>
            <a:ext cx="3225800" cy="20638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3" grpId="0"/>
      <p:bldP spid="4134" grpId="0"/>
      <p:bldP spid="4135" grpId="0"/>
      <p:bldP spid="4136" grpId="0"/>
      <p:bldP spid="4137" grpId="0"/>
      <p:bldP spid="4138" grpId="0"/>
      <p:bldP spid="4139" grpId="0"/>
      <p:bldP spid="41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AFF30AAB-430E-4DF0-9A0D-4477933D5F79}"/>
              </a:ext>
            </a:extLst>
          </p:cNvPr>
          <p:cNvGrpSpPr>
            <a:grpSpLocks/>
          </p:cNvGrpSpPr>
          <p:nvPr/>
        </p:nvGrpSpPr>
        <p:grpSpPr bwMode="auto">
          <a:xfrm>
            <a:off x="1920876" y="1146176"/>
            <a:ext cx="1457325" cy="4848225"/>
            <a:chOff x="250" y="722"/>
            <a:chExt cx="918" cy="3054"/>
          </a:xfrm>
        </p:grpSpPr>
        <p:sp>
          <p:nvSpPr>
            <p:cNvPr id="7223" name="Freeform 5">
              <a:extLst>
                <a:ext uri="{FF2B5EF4-FFF2-40B4-BE49-F238E27FC236}">
                  <a16:creationId xmlns:a16="http://schemas.microsoft.com/office/drawing/2014/main" id="{24D470D2-A753-4D31-BEF9-6DEF6CA29C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" y="722"/>
              <a:ext cx="918" cy="3054"/>
            </a:xfrm>
            <a:custGeom>
              <a:avLst/>
              <a:gdLst>
                <a:gd name="T0" fmla="*/ 0 w 918"/>
                <a:gd name="T1" fmla="*/ 3054 h 3054"/>
                <a:gd name="T2" fmla="*/ 918 w 918"/>
                <a:gd name="T3" fmla="*/ 2445 h 3054"/>
                <a:gd name="T4" fmla="*/ 918 w 918"/>
                <a:gd name="T5" fmla="*/ 0 h 3054"/>
                <a:gd name="T6" fmla="*/ 0 w 918"/>
                <a:gd name="T7" fmla="*/ 603 h 3054"/>
                <a:gd name="T8" fmla="*/ 0 w 918"/>
                <a:gd name="T9" fmla="*/ 3054 h 30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18"/>
                <a:gd name="T16" fmla="*/ 0 h 3054"/>
                <a:gd name="T17" fmla="*/ 918 w 918"/>
                <a:gd name="T18" fmla="*/ 3054 h 30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18" h="3054">
                  <a:moveTo>
                    <a:pt x="0" y="3054"/>
                  </a:moveTo>
                  <a:lnTo>
                    <a:pt x="918" y="2445"/>
                  </a:lnTo>
                  <a:lnTo>
                    <a:pt x="918" y="0"/>
                  </a:lnTo>
                  <a:lnTo>
                    <a:pt x="0" y="603"/>
                  </a:lnTo>
                  <a:lnTo>
                    <a:pt x="0" y="3054"/>
                  </a:lnTo>
                  <a:close/>
                </a:path>
              </a:pathLst>
            </a:custGeom>
            <a:solidFill>
              <a:srgbClr val="FFA4A4"/>
            </a:solidFill>
            <a:ln w="0">
              <a:solidFill>
                <a:srgbClr val="FFA4A4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7224" name="Line 6">
              <a:extLst>
                <a:ext uri="{FF2B5EF4-FFF2-40B4-BE49-F238E27FC236}">
                  <a16:creationId xmlns:a16="http://schemas.microsoft.com/office/drawing/2014/main" id="{54D3BD06-A3B6-41F7-9476-30DB6250CB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0" y="1325"/>
              <a:ext cx="1" cy="245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225" name="Line 7">
              <a:extLst>
                <a:ext uri="{FF2B5EF4-FFF2-40B4-BE49-F238E27FC236}">
                  <a16:creationId xmlns:a16="http://schemas.microsoft.com/office/drawing/2014/main" id="{6D1157DE-78DA-4391-A36B-DE740FFB9E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0" y="722"/>
              <a:ext cx="918" cy="60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226" name="Line 8">
              <a:extLst>
                <a:ext uri="{FF2B5EF4-FFF2-40B4-BE49-F238E27FC236}">
                  <a16:creationId xmlns:a16="http://schemas.microsoft.com/office/drawing/2014/main" id="{50E888F8-55A8-4ACF-99CD-85E14FD6A4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0" y="3167"/>
              <a:ext cx="918" cy="60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3" name="Group 9">
            <a:extLst>
              <a:ext uri="{FF2B5EF4-FFF2-40B4-BE49-F238E27FC236}">
                <a16:creationId xmlns:a16="http://schemas.microsoft.com/office/drawing/2014/main" id="{D0EEAED0-FD7D-4D2D-8B72-ADDCA1175FD3}"/>
              </a:ext>
            </a:extLst>
          </p:cNvPr>
          <p:cNvGrpSpPr>
            <a:grpSpLocks/>
          </p:cNvGrpSpPr>
          <p:nvPr/>
        </p:nvGrpSpPr>
        <p:grpSpPr bwMode="auto">
          <a:xfrm>
            <a:off x="1785938" y="1060451"/>
            <a:ext cx="3886200" cy="5076825"/>
            <a:chOff x="165" y="668"/>
            <a:chExt cx="2448" cy="3198"/>
          </a:xfrm>
        </p:grpSpPr>
        <p:sp>
          <p:nvSpPr>
            <p:cNvPr id="7189" name="AutoShape 10">
              <a:extLst>
                <a:ext uri="{FF2B5EF4-FFF2-40B4-BE49-F238E27FC236}">
                  <a16:creationId xmlns:a16="http://schemas.microsoft.com/office/drawing/2014/main" id="{AB467303-DDE5-457F-8EDB-C2651BA4A94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5" y="668"/>
              <a:ext cx="2448" cy="3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90" name="Line 11">
              <a:extLst>
                <a:ext uri="{FF2B5EF4-FFF2-40B4-BE49-F238E27FC236}">
                  <a16:creationId xmlns:a16="http://schemas.microsoft.com/office/drawing/2014/main" id="{68549702-0528-426B-902C-8C7424352F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" y="3370"/>
              <a:ext cx="1128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91" name="Line 12">
              <a:extLst>
                <a:ext uri="{FF2B5EF4-FFF2-40B4-BE49-F238E27FC236}">
                  <a16:creationId xmlns:a16="http://schemas.microsoft.com/office/drawing/2014/main" id="{155E795E-81F5-4A49-ACE6-602CD65D59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" y="1565"/>
              <a:ext cx="1" cy="1805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92" name="Line 13">
              <a:extLst>
                <a:ext uri="{FF2B5EF4-FFF2-40B4-BE49-F238E27FC236}">
                  <a16:creationId xmlns:a16="http://schemas.microsoft.com/office/drawing/2014/main" id="{794E0088-680C-4341-8FF0-3635684911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" y="1565"/>
              <a:ext cx="1128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93" name="Line 14">
              <a:extLst>
                <a:ext uri="{FF2B5EF4-FFF2-40B4-BE49-F238E27FC236}">
                  <a16:creationId xmlns:a16="http://schemas.microsoft.com/office/drawing/2014/main" id="{EA1C90F0-576F-4E8D-B766-5219A8FC08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16" y="1565"/>
              <a:ext cx="1" cy="1805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94" name="Line 15">
              <a:extLst>
                <a:ext uri="{FF2B5EF4-FFF2-40B4-BE49-F238E27FC236}">
                  <a16:creationId xmlns:a16="http://schemas.microsoft.com/office/drawing/2014/main" id="{CEAFA721-02F5-4C62-B85F-3A4078919E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16" y="2921"/>
              <a:ext cx="678" cy="449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95" name="Line 16">
              <a:extLst>
                <a:ext uri="{FF2B5EF4-FFF2-40B4-BE49-F238E27FC236}">
                  <a16:creationId xmlns:a16="http://schemas.microsoft.com/office/drawing/2014/main" id="{7F6F3C61-5A33-4C32-8C44-430D221A51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16" y="1110"/>
              <a:ext cx="678" cy="455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96" name="Line 17">
              <a:extLst>
                <a:ext uri="{FF2B5EF4-FFF2-40B4-BE49-F238E27FC236}">
                  <a16:creationId xmlns:a16="http://schemas.microsoft.com/office/drawing/2014/main" id="{A77EEC42-F5A3-4676-994F-5C9ECCBC82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94" y="1110"/>
              <a:ext cx="1" cy="181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97" name="Line 18">
              <a:extLst>
                <a:ext uri="{FF2B5EF4-FFF2-40B4-BE49-F238E27FC236}">
                  <a16:creationId xmlns:a16="http://schemas.microsoft.com/office/drawing/2014/main" id="{5BBB8FF0-BA54-4181-ACF6-8A74DC6B30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1110"/>
              <a:ext cx="1128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98" name="Line 19">
              <a:extLst>
                <a:ext uri="{FF2B5EF4-FFF2-40B4-BE49-F238E27FC236}">
                  <a16:creationId xmlns:a16="http://schemas.microsoft.com/office/drawing/2014/main" id="{42DC3A19-E104-4C2E-A596-8F77C3E843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8" y="1110"/>
              <a:ext cx="678" cy="455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99" name="Line 20">
              <a:extLst>
                <a:ext uri="{FF2B5EF4-FFF2-40B4-BE49-F238E27FC236}">
                  <a16:creationId xmlns:a16="http://schemas.microsoft.com/office/drawing/2014/main" id="{7F619D9C-4E91-492A-81EB-1C9A7D9F83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8" y="2921"/>
              <a:ext cx="678" cy="449"/>
            </a:xfrm>
            <a:prstGeom prst="line">
              <a:avLst/>
            </a:prstGeom>
            <a:noFill/>
            <a:ln w="0">
              <a:solidFill>
                <a:srgbClr val="000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200" name="Line 21">
              <a:extLst>
                <a:ext uri="{FF2B5EF4-FFF2-40B4-BE49-F238E27FC236}">
                  <a16:creationId xmlns:a16="http://schemas.microsoft.com/office/drawing/2014/main" id="{878AD981-B474-4148-AE47-1891193215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2921"/>
              <a:ext cx="1128" cy="1"/>
            </a:xfrm>
            <a:prstGeom prst="line">
              <a:avLst/>
            </a:prstGeom>
            <a:noFill/>
            <a:ln w="0">
              <a:solidFill>
                <a:srgbClr val="000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201" name="Line 22">
              <a:extLst>
                <a:ext uri="{FF2B5EF4-FFF2-40B4-BE49-F238E27FC236}">
                  <a16:creationId xmlns:a16="http://schemas.microsoft.com/office/drawing/2014/main" id="{C94AA7A7-8162-46DA-9767-BE616C15D2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1110"/>
              <a:ext cx="1" cy="1811"/>
            </a:xfrm>
            <a:prstGeom prst="line">
              <a:avLst/>
            </a:prstGeom>
            <a:noFill/>
            <a:ln w="0">
              <a:solidFill>
                <a:srgbClr val="000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202" name="Line 23">
              <a:extLst>
                <a:ext uri="{FF2B5EF4-FFF2-40B4-BE49-F238E27FC236}">
                  <a16:creationId xmlns:a16="http://schemas.microsoft.com/office/drawing/2014/main" id="{CCA1536B-CD3E-40FA-918F-B36E709CF0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8" y="2921"/>
              <a:ext cx="678" cy="449"/>
            </a:xfrm>
            <a:prstGeom prst="line">
              <a:avLst/>
            </a:prstGeom>
            <a:noFill/>
            <a:ln w="0">
              <a:solidFill>
                <a:srgbClr val="000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203" name="Line 24">
              <a:extLst>
                <a:ext uri="{FF2B5EF4-FFF2-40B4-BE49-F238E27FC236}">
                  <a16:creationId xmlns:a16="http://schemas.microsoft.com/office/drawing/2014/main" id="{500D9FF2-87FC-4D48-A687-C296F3165F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" y="1565"/>
              <a:ext cx="1" cy="1805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204" name="Line 25">
              <a:extLst>
                <a:ext uri="{FF2B5EF4-FFF2-40B4-BE49-F238E27FC236}">
                  <a16:creationId xmlns:a16="http://schemas.microsoft.com/office/drawing/2014/main" id="{90461478-1169-44F0-9536-BB981910F9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1110"/>
              <a:ext cx="1" cy="1811"/>
            </a:xfrm>
            <a:prstGeom prst="line">
              <a:avLst/>
            </a:prstGeom>
            <a:noFill/>
            <a:ln w="0">
              <a:solidFill>
                <a:srgbClr val="000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205" name="Line 26">
              <a:extLst>
                <a:ext uri="{FF2B5EF4-FFF2-40B4-BE49-F238E27FC236}">
                  <a16:creationId xmlns:a16="http://schemas.microsoft.com/office/drawing/2014/main" id="{F34F4B7B-09A8-408D-868A-33FD6FAB1A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8" y="1110"/>
              <a:ext cx="678" cy="455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206" name="Line 27">
              <a:extLst>
                <a:ext uri="{FF2B5EF4-FFF2-40B4-BE49-F238E27FC236}">
                  <a16:creationId xmlns:a16="http://schemas.microsoft.com/office/drawing/2014/main" id="{50D02CF8-188A-45E4-8665-5586FDAC12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68" y="722"/>
              <a:ext cx="1" cy="244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207" name="Oval 28">
              <a:extLst>
                <a:ext uri="{FF2B5EF4-FFF2-40B4-BE49-F238E27FC236}">
                  <a16:creationId xmlns:a16="http://schemas.microsoft.com/office/drawing/2014/main" id="{C8CF7690-E169-426A-92F4-A7F6D4D0DD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4" y="2910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7208" name="Rectangle 29">
              <a:extLst>
                <a:ext uri="{FF2B5EF4-FFF2-40B4-BE49-F238E27FC236}">
                  <a16:creationId xmlns:a16="http://schemas.microsoft.com/office/drawing/2014/main" id="{4A0D5C9B-C161-4860-AACF-9195F1CB00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0" y="2754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D</a:t>
              </a:r>
              <a:endParaRPr lang="hr-HR" altLang="sr-Latn-RS" i="1"/>
            </a:p>
          </p:txBody>
        </p:sp>
        <p:sp>
          <p:nvSpPr>
            <p:cNvPr id="7209" name="Oval 30">
              <a:extLst>
                <a:ext uri="{FF2B5EF4-FFF2-40B4-BE49-F238E27FC236}">
                  <a16:creationId xmlns:a16="http://schemas.microsoft.com/office/drawing/2014/main" id="{59F17120-D170-4C47-B588-9F79C81130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4" y="109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7210" name="Rectangle 31">
              <a:extLst>
                <a:ext uri="{FF2B5EF4-FFF2-40B4-BE49-F238E27FC236}">
                  <a16:creationId xmlns:a16="http://schemas.microsoft.com/office/drawing/2014/main" id="{73E35E80-6B4A-44B4-A48C-340A79281E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0" y="949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H</a:t>
              </a:r>
              <a:endParaRPr lang="hr-HR" altLang="sr-Latn-RS" i="1"/>
            </a:p>
          </p:txBody>
        </p:sp>
        <p:sp>
          <p:nvSpPr>
            <p:cNvPr id="7211" name="Oval 32">
              <a:extLst>
                <a:ext uri="{FF2B5EF4-FFF2-40B4-BE49-F238E27FC236}">
                  <a16:creationId xmlns:a16="http://schemas.microsoft.com/office/drawing/2014/main" id="{BA713716-564E-4094-933E-F8E45A059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2" y="109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7212" name="Rectangle 33">
              <a:extLst>
                <a:ext uri="{FF2B5EF4-FFF2-40B4-BE49-F238E27FC236}">
                  <a16:creationId xmlns:a16="http://schemas.microsoft.com/office/drawing/2014/main" id="{C63FF83E-2748-4F29-BCC4-2F27E42C1A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4" y="967"/>
              <a:ext cx="11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G</a:t>
              </a:r>
              <a:endParaRPr lang="hr-HR" altLang="sr-Latn-RS" i="1"/>
            </a:p>
          </p:txBody>
        </p:sp>
        <p:sp>
          <p:nvSpPr>
            <p:cNvPr id="7213" name="Oval 34">
              <a:extLst>
                <a:ext uri="{FF2B5EF4-FFF2-40B4-BE49-F238E27FC236}">
                  <a16:creationId xmlns:a16="http://schemas.microsoft.com/office/drawing/2014/main" id="{60C04257-7227-4224-8AB7-C05694233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4" y="1553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7214" name="Rectangle 35">
              <a:extLst>
                <a:ext uri="{FF2B5EF4-FFF2-40B4-BE49-F238E27FC236}">
                  <a16:creationId xmlns:a16="http://schemas.microsoft.com/office/drawing/2014/main" id="{DEF8D664-C4CE-4401-996F-E651DDB567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2" y="1577"/>
              <a:ext cx="8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F</a:t>
              </a:r>
              <a:endParaRPr lang="hr-HR" altLang="sr-Latn-RS" i="1"/>
            </a:p>
          </p:txBody>
        </p:sp>
        <p:sp>
          <p:nvSpPr>
            <p:cNvPr id="7215" name="Oval 36">
              <a:extLst>
                <a:ext uri="{FF2B5EF4-FFF2-40B4-BE49-F238E27FC236}">
                  <a16:creationId xmlns:a16="http://schemas.microsoft.com/office/drawing/2014/main" id="{4C58E067-8169-4872-93DA-CCB725D98E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" y="335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7216" name="Rectangle 37">
              <a:extLst>
                <a:ext uri="{FF2B5EF4-FFF2-40B4-BE49-F238E27FC236}">
                  <a16:creationId xmlns:a16="http://schemas.microsoft.com/office/drawing/2014/main" id="{2C11992B-2C92-4D8C-8851-B53A32B89D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" y="3400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A</a:t>
              </a:r>
              <a:endParaRPr lang="hr-HR" altLang="sr-Latn-RS" i="1"/>
            </a:p>
          </p:txBody>
        </p:sp>
        <p:sp>
          <p:nvSpPr>
            <p:cNvPr id="7217" name="Oval 38">
              <a:extLst>
                <a:ext uri="{FF2B5EF4-FFF2-40B4-BE49-F238E27FC236}">
                  <a16:creationId xmlns:a16="http://schemas.microsoft.com/office/drawing/2014/main" id="{67381F3F-DD02-4A80-BDF6-B1EABE9C9C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4" y="335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7218" name="Rectangle 39">
              <a:extLst>
                <a:ext uri="{FF2B5EF4-FFF2-40B4-BE49-F238E27FC236}">
                  <a16:creationId xmlns:a16="http://schemas.microsoft.com/office/drawing/2014/main" id="{C3D4293E-EE15-428C-91CC-83490E7FC7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8" y="3208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B</a:t>
              </a:r>
              <a:endParaRPr lang="hr-HR" altLang="sr-Latn-RS" i="1"/>
            </a:p>
          </p:txBody>
        </p:sp>
        <p:sp>
          <p:nvSpPr>
            <p:cNvPr id="7219" name="Oval 40">
              <a:extLst>
                <a:ext uri="{FF2B5EF4-FFF2-40B4-BE49-F238E27FC236}">
                  <a16:creationId xmlns:a16="http://schemas.microsoft.com/office/drawing/2014/main" id="{C0ABAF03-D946-490D-B492-42EA3D0884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2" y="2910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7220" name="Rectangle 41">
              <a:extLst>
                <a:ext uri="{FF2B5EF4-FFF2-40B4-BE49-F238E27FC236}">
                  <a16:creationId xmlns:a16="http://schemas.microsoft.com/office/drawing/2014/main" id="{F7ADD0FF-7777-47E1-A34F-4A5EB4F25C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2" y="2772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C</a:t>
              </a:r>
              <a:endParaRPr lang="hr-HR" altLang="sr-Latn-RS" i="1"/>
            </a:p>
          </p:txBody>
        </p:sp>
        <p:sp>
          <p:nvSpPr>
            <p:cNvPr id="7221" name="Oval 42">
              <a:extLst>
                <a:ext uri="{FF2B5EF4-FFF2-40B4-BE49-F238E27FC236}">
                  <a16:creationId xmlns:a16="http://schemas.microsoft.com/office/drawing/2014/main" id="{D31528CF-B658-4935-811A-3310449FB0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" y="1553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7222" name="Rectangle 43">
              <a:extLst>
                <a:ext uri="{FF2B5EF4-FFF2-40B4-BE49-F238E27FC236}">
                  <a16:creationId xmlns:a16="http://schemas.microsoft.com/office/drawing/2014/main" id="{9F04A94E-53D1-429B-90A1-EA697CD224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" y="1594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E</a:t>
              </a:r>
              <a:endParaRPr lang="hr-HR" altLang="sr-Latn-RS" i="1"/>
            </a:p>
          </p:txBody>
        </p:sp>
      </p:grpSp>
      <p:sp>
        <p:nvSpPr>
          <p:cNvPr id="5164" name="Text Box 44">
            <a:extLst>
              <a:ext uri="{FF2B5EF4-FFF2-40B4-BE49-F238E27FC236}">
                <a16:creationId xmlns:a16="http://schemas.microsoft.com/office/drawing/2014/main" id="{7E200CEC-54F5-4011-9C5B-FB9E85D4C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1" y="504825"/>
            <a:ext cx="43211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Ispiši sve pravce u ravnini </a:t>
            </a:r>
            <a:r>
              <a:rPr lang="hr-HR" altLang="sr-Latn-RS" i="1"/>
              <a:t>ADE </a:t>
            </a:r>
            <a:r>
              <a:rPr lang="hr-HR" altLang="sr-Latn-RS"/>
              <a:t>određene vrhovima kvadra.</a:t>
            </a:r>
          </a:p>
        </p:txBody>
      </p:sp>
      <p:sp>
        <p:nvSpPr>
          <p:cNvPr id="5165" name="Text Box 45">
            <a:extLst>
              <a:ext uri="{FF2B5EF4-FFF2-40B4-BE49-F238E27FC236}">
                <a16:creationId xmlns:a16="http://schemas.microsoft.com/office/drawing/2014/main" id="{4CBD4127-A95A-4C37-A128-DF6E4A775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1" y="1790700"/>
            <a:ext cx="39608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dirty="0"/>
              <a:t>Ispiši sve parove </a:t>
            </a:r>
            <a:r>
              <a:rPr lang="hr-HR" altLang="sr-Latn-RS" b="1" dirty="0">
                <a:solidFill>
                  <a:srgbClr val="00B050"/>
                </a:solidFill>
              </a:rPr>
              <a:t>usporednih pravaca </a:t>
            </a:r>
            <a:r>
              <a:rPr lang="hr-HR" altLang="sr-Latn-RS" dirty="0"/>
              <a:t>iz te ravnine.</a:t>
            </a:r>
          </a:p>
        </p:txBody>
      </p:sp>
      <p:sp>
        <p:nvSpPr>
          <p:cNvPr id="5166" name="Text Box 46">
            <a:extLst>
              <a:ext uri="{FF2B5EF4-FFF2-40B4-BE49-F238E27FC236}">
                <a16:creationId xmlns:a16="http://schemas.microsoft.com/office/drawing/2014/main" id="{936F880E-2D07-46B9-8634-0CDA63FE1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1" y="3068638"/>
            <a:ext cx="43211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Koji se </a:t>
            </a:r>
            <a:r>
              <a:rPr lang="hr-HR" altLang="sr-Latn-RS" b="1">
                <a:solidFill>
                  <a:srgbClr val="00B050"/>
                </a:solidFill>
              </a:rPr>
              <a:t>pravci sijeku </a:t>
            </a:r>
            <a:r>
              <a:rPr lang="hr-HR" altLang="sr-Latn-RS"/>
              <a:t>u točki </a:t>
            </a:r>
            <a:r>
              <a:rPr lang="hr-HR" altLang="sr-Latn-RS" i="1"/>
              <a:t>E</a:t>
            </a:r>
            <a:r>
              <a:rPr lang="hr-HR" altLang="sr-Latn-RS"/>
              <a:t>?</a:t>
            </a:r>
          </a:p>
        </p:txBody>
      </p:sp>
      <p:sp>
        <p:nvSpPr>
          <p:cNvPr id="5167" name="Text Box 47">
            <a:extLst>
              <a:ext uri="{FF2B5EF4-FFF2-40B4-BE49-F238E27FC236}">
                <a16:creationId xmlns:a16="http://schemas.microsoft.com/office/drawing/2014/main" id="{A27D28FE-90C5-403D-A1D9-D2A2C4E97A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1" y="4149726"/>
            <a:ext cx="43211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dirty="0"/>
              <a:t>Koji su </a:t>
            </a:r>
            <a:r>
              <a:rPr lang="hr-HR" altLang="sr-Latn-RS" b="1" dirty="0">
                <a:solidFill>
                  <a:srgbClr val="00B050"/>
                </a:solidFill>
              </a:rPr>
              <a:t>pravci okomiti </a:t>
            </a:r>
            <a:r>
              <a:rPr lang="hr-HR" altLang="sr-Latn-RS" dirty="0"/>
              <a:t>na pravac </a:t>
            </a:r>
            <a:r>
              <a:rPr lang="hr-HR" altLang="sr-Latn-RS" i="1" dirty="0"/>
              <a:t>AE</a:t>
            </a:r>
            <a:r>
              <a:rPr lang="hr-HR" altLang="sr-Latn-RS" dirty="0"/>
              <a:t>? </a:t>
            </a:r>
          </a:p>
        </p:txBody>
      </p:sp>
      <p:sp>
        <p:nvSpPr>
          <p:cNvPr id="5168" name="Text Box 48">
            <a:extLst>
              <a:ext uri="{FF2B5EF4-FFF2-40B4-BE49-F238E27FC236}">
                <a16:creationId xmlns:a16="http://schemas.microsoft.com/office/drawing/2014/main" id="{6EBFDE3A-84AC-4D10-AF11-B2D4180A3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1" y="5085184"/>
            <a:ext cx="39608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dirty="0"/>
              <a:t>U kakvom su međusobnom položaju pravci </a:t>
            </a:r>
            <a:r>
              <a:rPr lang="hr-HR" altLang="sr-Latn-RS" i="1" dirty="0"/>
              <a:t>AD</a:t>
            </a:r>
            <a:r>
              <a:rPr lang="hr-HR" altLang="sr-Latn-RS" dirty="0"/>
              <a:t> i </a:t>
            </a:r>
            <a:r>
              <a:rPr lang="hr-HR" altLang="sr-Latn-RS" i="1" dirty="0"/>
              <a:t>AH</a:t>
            </a:r>
            <a:r>
              <a:rPr lang="hr-HR" altLang="sr-Latn-RS" dirty="0"/>
              <a:t>?  </a:t>
            </a:r>
          </a:p>
        </p:txBody>
      </p:sp>
      <p:sp>
        <p:nvSpPr>
          <p:cNvPr id="5169" name="Text Box 49">
            <a:extLst>
              <a:ext uri="{FF2B5EF4-FFF2-40B4-BE49-F238E27FC236}">
                <a16:creationId xmlns:a16="http://schemas.microsoft.com/office/drawing/2014/main" id="{38E05B5A-DE80-44DB-9402-BB555D155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6363" y="1268413"/>
            <a:ext cx="3600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 i="1">
                <a:solidFill>
                  <a:srgbClr val="FF0000"/>
                </a:solidFill>
              </a:rPr>
              <a:t>AD, AH, AE, DH, DE, HE</a:t>
            </a:r>
          </a:p>
        </p:txBody>
      </p:sp>
      <p:sp>
        <p:nvSpPr>
          <p:cNvPr id="5170" name="Text Box 50">
            <a:extLst>
              <a:ext uri="{FF2B5EF4-FFF2-40B4-BE49-F238E27FC236}">
                <a16:creationId xmlns:a16="http://schemas.microsoft.com/office/drawing/2014/main" id="{3184DC61-EB2C-493E-A17F-3103B2252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6364" y="2593976"/>
            <a:ext cx="3240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 i="1">
                <a:solidFill>
                  <a:srgbClr val="FF0000"/>
                </a:solidFill>
              </a:rPr>
              <a:t>AD i EH,  AE i DH</a:t>
            </a:r>
          </a:p>
        </p:txBody>
      </p:sp>
      <p:sp>
        <p:nvSpPr>
          <p:cNvPr id="5171" name="Text Box 51">
            <a:extLst>
              <a:ext uri="{FF2B5EF4-FFF2-40B4-BE49-F238E27FC236}">
                <a16:creationId xmlns:a16="http://schemas.microsoft.com/office/drawing/2014/main" id="{98A87F6B-F670-4173-8087-F519DE90F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6363" y="3611563"/>
            <a:ext cx="3600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 i="1">
                <a:solidFill>
                  <a:srgbClr val="FF0000"/>
                </a:solidFill>
              </a:rPr>
              <a:t>AE i EH, AE i DE, DE i EH  </a:t>
            </a:r>
          </a:p>
        </p:txBody>
      </p:sp>
      <p:sp>
        <p:nvSpPr>
          <p:cNvPr id="7180" name="Text Box 52">
            <a:extLst>
              <a:ext uri="{FF2B5EF4-FFF2-40B4-BE49-F238E27FC236}">
                <a16:creationId xmlns:a16="http://schemas.microsoft.com/office/drawing/2014/main" id="{92F9652D-CA51-450F-B33C-6D373B4EC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6364" y="4675188"/>
            <a:ext cx="32400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sr-Latn-CS" altLang="sr-Latn-RS"/>
          </a:p>
        </p:txBody>
      </p:sp>
      <p:sp>
        <p:nvSpPr>
          <p:cNvPr id="5173" name="Text Box 53">
            <a:extLst>
              <a:ext uri="{FF2B5EF4-FFF2-40B4-BE49-F238E27FC236}">
                <a16:creationId xmlns:a16="http://schemas.microsoft.com/office/drawing/2014/main" id="{A4A47136-8CDA-4080-89C4-B885E86D1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6363" y="4675188"/>
            <a:ext cx="3600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 i="1">
                <a:solidFill>
                  <a:srgbClr val="FF0000"/>
                </a:solidFill>
              </a:rPr>
              <a:t>AD i EH</a:t>
            </a:r>
          </a:p>
        </p:txBody>
      </p:sp>
      <p:sp>
        <p:nvSpPr>
          <p:cNvPr id="5174" name="Text Box 54">
            <a:extLst>
              <a:ext uri="{FF2B5EF4-FFF2-40B4-BE49-F238E27FC236}">
                <a16:creationId xmlns:a16="http://schemas.microsoft.com/office/drawing/2014/main" id="{E08CB6B5-F6A1-4551-90DE-90093479D0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6363" y="5805265"/>
            <a:ext cx="3600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 dirty="0">
                <a:solidFill>
                  <a:srgbClr val="FF0000"/>
                </a:solidFill>
              </a:rPr>
              <a:t>Sijeku se u točki </a:t>
            </a:r>
            <a:r>
              <a:rPr lang="hr-HR" altLang="sr-Latn-RS" b="1" i="1" dirty="0">
                <a:solidFill>
                  <a:srgbClr val="FF0000"/>
                </a:solidFill>
              </a:rPr>
              <a:t>A</a:t>
            </a:r>
            <a:r>
              <a:rPr lang="hr-HR" altLang="sr-Latn-RS" b="1" dirty="0">
                <a:solidFill>
                  <a:srgbClr val="FF0000"/>
                </a:solidFill>
              </a:rPr>
              <a:t>.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5CEA03F3-23E8-4355-A74F-C6D5788F5006}"/>
              </a:ext>
            </a:extLst>
          </p:cNvPr>
          <p:cNvCxnSpPr/>
          <p:nvPr/>
        </p:nvCxnSpPr>
        <p:spPr>
          <a:xfrm flipV="1">
            <a:off x="1744663" y="4516439"/>
            <a:ext cx="1674812" cy="1089025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E1CA5959-D1CE-4C93-91B5-21B092F0979E}"/>
              </a:ext>
            </a:extLst>
          </p:cNvPr>
          <p:cNvCxnSpPr>
            <a:stCxn id="7226" idx="1"/>
          </p:cNvCxnSpPr>
          <p:nvPr/>
        </p:nvCxnSpPr>
        <p:spPr>
          <a:xfrm flipV="1">
            <a:off x="1920876" y="1268414"/>
            <a:ext cx="1458913" cy="4725987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EA97C7AF-216D-4033-843A-B148277CB7A9}"/>
              </a:ext>
            </a:extLst>
          </p:cNvPr>
          <p:cNvCxnSpPr/>
          <p:nvPr/>
        </p:nvCxnSpPr>
        <p:spPr>
          <a:xfrm flipV="1">
            <a:off x="2120901" y="2103439"/>
            <a:ext cx="9525" cy="3868737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D7639F8C-314B-4986-B765-BCFD587588A2}"/>
              </a:ext>
            </a:extLst>
          </p:cNvPr>
          <p:cNvCxnSpPr/>
          <p:nvPr/>
        </p:nvCxnSpPr>
        <p:spPr>
          <a:xfrm flipV="1">
            <a:off x="3216276" y="1268413"/>
            <a:ext cx="28575" cy="375920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0D3A5210-EE6E-4FF1-BCF9-0D12AAB93958}"/>
              </a:ext>
            </a:extLst>
          </p:cNvPr>
          <p:cNvCxnSpPr>
            <a:stCxn id="7223" idx="1"/>
          </p:cNvCxnSpPr>
          <p:nvPr/>
        </p:nvCxnSpPr>
        <p:spPr>
          <a:xfrm flipH="1" flipV="1">
            <a:off x="1978026" y="2103439"/>
            <a:ext cx="1400175" cy="2924175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8AB20CCD-5B72-43E5-81BB-BCCF680C2120}"/>
              </a:ext>
            </a:extLst>
          </p:cNvPr>
          <p:cNvCxnSpPr>
            <a:stCxn id="7210" idx="3"/>
          </p:cNvCxnSpPr>
          <p:nvPr/>
        </p:nvCxnSpPr>
        <p:spPr>
          <a:xfrm flipH="1">
            <a:off x="1704975" y="1644651"/>
            <a:ext cx="1714500" cy="1133475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4" grpId="0"/>
      <p:bldP spid="5165" grpId="0"/>
      <p:bldP spid="5166" grpId="0"/>
      <p:bldP spid="5167" grpId="0"/>
      <p:bldP spid="5168" grpId="0"/>
      <p:bldP spid="5169" grpId="0"/>
      <p:bldP spid="5170" grpId="0"/>
      <p:bldP spid="5171" grpId="0"/>
      <p:bldP spid="5173" grpId="0"/>
      <p:bldP spid="51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Zaobljeni pravokutnik 54">
            <a:extLst>
              <a:ext uri="{FF2B5EF4-FFF2-40B4-BE49-F238E27FC236}">
                <a16:creationId xmlns:a16="http://schemas.microsoft.com/office/drawing/2014/main" id="{0C87FE78-F238-4D8C-AD08-02BDD18B1420}"/>
              </a:ext>
            </a:extLst>
          </p:cNvPr>
          <p:cNvSpPr/>
          <p:nvPr/>
        </p:nvSpPr>
        <p:spPr>
          <a:xfrm>
            <a:off x="5632451" y="3833814"/>
            <a:ext cx="4424363" cy="835025"/>
          </a:xfrm>
          <a:prstGeom prst="roundRect">
            <a:avLst/>
          </a:prstGeom>
          <a:solidFill>
            <a:srgbClr val="FFC000">
              <a:alpha val="3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r-Latn-CS">
              <a:solidFill>
                <a:srgbClr val="FFFFFF"/>
              </a:solidFill>
              <a:cs typeface="Arial" charset="0"/>
            </a:endParaRPr>
          </a:p>
        </p:txBody>
      </p:sp>
      <p:grpSp>
        <p:nvGrpSpPr>
          <p:cNvPr id="8195" name="Group 4">
            <a:extLst>
              <a:ext uri="{FF2B5EF4-FFF2-40B4-BE49-F238E27FC236}">
                <a16:creationId xmlns:a16="http://schemas.microsoft.com/office/drawing/2014/main" id="{0D32BFB9-2D85-4F10-B1BE-E6062918EE44}"/>
              </a:ext>
            </a:extLst>
          </p:cNvPr>
          <p:cNvGrpSpPr>
            <a:grpSpLocks/>
          </p:cNvGrpSpPr>
          <p:nvPr/>
        </p:nvGrpSpPr>
        <p:grpSpPr bwMode="auto">
          <a:xfrm>
            <a:off x="1781175" y="811214"/>
            <a:ext cx="3524250" cy="4391025"/>
            <a:chOff x="180" y="679"/>
            <a:chExt cx="2220" cy="2766"/>
          </a:xfrm>
        </p:grpSpPr>
        <p:sp>
          <p:nvSpPr>
            <p:cNvPr id="8219" name="AutoShape 5">
              <a:extLst>
                <a:ext uri="{FF2B5EF4-FFF2-40B4-BE49-F238E27FC236}">
                  <a16:creationId xmlns:a16="http://schemas.microsoft.com/office/drawing/2014/main" id="{3CC850A9-85CE-41CB-9ACC-1529D4BC927F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0" y="679"/>
              <a:ext cx="2220" cy="27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20" name="Line 6">
              <a:extLst>
                <a:ext uri="{FF2B5EF4-FFF2-40B4-BE49-F238E27FC236}">
                  <a16:creationId xmlns:a16="http://schemas.microsoft.com/office/drawing/2014/main" id="{53B09665-C5CC-4FEE-9957-E7D945E326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" y="3243"/>
              <a:ext cx="1140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21" name="Line 7">
              <a:extLst>
                <a:ext uri="{FF2B5EF4-FFF2-40B4-BE49-F238E27FC236}">
                  <a16:creationId xmlns:a16="http://schemas.microsoft.com/office/drawing/2014/main" id="{8344E6D6-6FD5-487D-93C5-BD015419DE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" y="1417"/>
              <a:ext cx="1" cy="182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22" name="Line 8">
              <a:extLst>
                <a:ext uri="{FF2B5EF4-FFF2-40B4-BE49-F238E27FC236}">
                  <a16:creationId xmlns:a16="http://schemas.microsoft.com/office/drawing/2014/main" id="{ED9559E5-5191-4D27-B19F-093E65391C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" y="1417"/>
              <a:ext cx="1140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23" name="Line 9">
              <a:extLst>
                <a:ext uri="{FF2B5EF4-FFF2-40B4-BE49-F238E27FC236}">
                  <a16:creationId xmlns:a16="http://schemas.microsoft.com/office/drawing/2014/main" id="{348069AC-D2D9-45EF-9AC1-4371E5B8BA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00" y="1417"/>
              <a:ext cx="1" cy="182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24" name="Line 10">
              <a:extLst>
                <a:ext uri="{FF2B5EF4-FFF2-40B4-BE49-F238E27FC236}">
                  <a16:creationId xmlns:a16="http://schemas.microsoft.com/office/drawing/2014/main" id="{AF352F70-2612-40AD-B497-869DFB06E5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00" y="2782"/>
              <a:ext cx="690" cy="46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25" name="Line 11">
              <a:extLst>
                <a:ext uri="{FF2B5EF4-FFF2-40B4-BE49-F238E27FC236}">
                  <a16:creationId xmlns:a16="http://schemas.microsoft.com/office/drawing/2014/main" id="{69985EEE-7846-4FB1-9AC0-5C32BFA88A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00" y="950"/>
              <a:ext cx="690" cy="467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26" name="Line 12">
              <a:extLst>
                <a:ext uri="{FF2B5EF4-FFF2-40B4-BE49-F238E27FC236}">
                  <a16:creationId xmlns:a16="http://schemas.microsoft.com/office/drawing/2014/main" id="{C4C1D04A-17CA-40E4-B435-9C3AD93FAF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90" y="950"/>
              <a:ext cx="1" cy="1832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27" name="Line 13">
              <a:extLst>
                <a:ext uri="{FF2B5EF4-FFF2-40B4-BE49-F238E27FC236}">
                  <a16:creationId xmlns:a16="http://schemas.microsoft.com/office/drawing/2014/main" id="{A276162B-FFCB-4200-86DE-A0F622D327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4" y="950"/>
              <a:ext cx="1146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28" name="Line 14">
              <a:extLst>
                <a:ext uri="{FF2B5EF4-FFF2-40B4-BE49-F238E27FC236}">
                  <a16:creationId xmlns:a16="http://schemas.microsoft.com/office/drawing/2014/main" id="{B99FAB27-A4C3-4750-BDF7-BA25106AC1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0" y="950"/>
              <a:ext cx="684" cy="467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29" name="Line 15">
              <a:extLst>
                <a:ext uri="{FF2B5EF4-FFF2-40B4-BE49-F238E27FC236}">
                  <a16:creationId xmlns:a16="http://schemas.microsoft.com/office/drawing/2014/main" id="{8FE3F266-884C-4079-B0D5-F2DFAAE233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0" y="2782"/>
              <a:ext cx="684" cy="46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30" name="Line 16">
              <a:extLst>
                <a:ext uri="{FF2B5EF4-FFF2-40B4-BE49-F238E27FC236}">
                  <a16:creationId xmlns:a16="http://schemas.microsoft.com/office/drawing/2014/main" id="{C54C2C48-7699-42B2-8079-026F5AB318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4" y="2782"/>
              <a:ext cx="1146" cy="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31" name="Line 17">
              <a:extLst>
                <a:ext uri="{FF2B5EF4-FFF2-40B4-BE49-F238E27FC236}">
                  <a16:creationId xmlns:a16="http://schemas.microsoft.com/office/drawing/2014/main" id="{D31F78C9-6864-436D-A558-55081B658A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4" y="950"/>
              <a:ext cx="1" cy="1832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32" name="Oval 18">
              <a:extLst>
                <a:ext uri="{FF2B5EF4-FFF2-40B4-BE49-F238E27FC236}">
                  <a16:creationId xmlns:a16="http://schemas.microsoft.com/office/drawing/2014/main" id="{0A814C71-5576-4805-8F37-D5585601DA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2" y="938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8233" name="Rectangle 19">
              <a:extLst>
                <a:ext uri="{FF2B5EF4-FFF2-40B4-BE49-F238E27FC236}">
                  <a16:creationId xmlns:a16="http://schemas.microsoft.com/office/drawing/2014/main" id="{58A008F8-4C6E-4904-A957-F3958C92A9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" y="788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H</a:t>
              </a:r>
              <a:endParaRPr lang="hr-HR" altLang="sr-Latn-RS" i="1"/>
            </a:p>
          </p:txBody>
        </p:sp>
        <p:sp>
          <p:nvSpPr>
            <p:cNvPr id="8234" name="Oval 20">
              <a:extLst>
                <a:ext uri="{FF2B5EF4-FFF2-40B4-BE49-F238E27FC236}">
                  <a16:creationId xmlns:a16="http://schemas.microsoft.com/office/drawing/2014/main" id="{B16CDCF0-B99A-4FF6-BAE4-565728DAA0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8" y="938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8235" name="Rectangle 21">
              <a:extLst>
                <a:ext uri="{FF2B5EF4-FFF2-40B4-BE49-F238E27FC236}">
                  <a16:creationId xmlns:a16="http://schemas.microsoft.com/office/drawing/2014/main" id="{D35AC6A5-C4E3-43ED-A7E9-98D749296D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0" y="806"/>
              <a:ext cx="11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G</a:t>
              </a:r>
              <a:endParaRPr lang="hr-HR" altLang="sr-Latn-RS" i="1"/>
            </a:p>
          </p:txBody>
        </p:sp>
        <p:sp>
          <p:nvSpPr>
            <p:cNvPr id="8236" name="Oval 22">
              <a:extLst>
                <a:ext uri="{FF2B5EF4-FFF2-40B4-BE49-F238E27FC236}">
                  <a16:creationId xmlns:a16="http://schemas.microsoft.com/office/drawing/2014/main" id="{869FB08B-D47B-4666-A7E3-C16689A780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05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8237" name="Rectangle 23">
              <a:extLst>
                <a:ext uri="{FF2B5EF4-FFF2-40B4-BE49-F238E27FC236}">
                  <a16:creationId xmlns:a16="http://schemas.microsoft.com/office/drawing/2014/main" id="{A0C60783-EC7F-46A8-9567-8E5EAD1117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8" y="1440"/>
              <a:ext cx="8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F</a:t>
              </a:r>
              <a:endParaRPr lang="hr-HR" altLang="sr-Latn-RS" i="1"/>
            </a:p>
          </p:txBody>
        </p:sp>
        <p:sp>
          <p:nvSpPr>
            <p:cNvPr id="8238" name="Oval 24">
              <a:extLst>
                <a:ext uri="{FF2B5EF4-FFF2-40B4-BE49-F238E27FC236}">
                  <a16:creationId xmlns:a16="http://schemas.microsoft.com/office/drawing/2014/main" id="{EC75B67E-DDF8-4D83-8CB5-5E9FA46F63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" y="3231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8239" name="Rectangle 25">
              <a:extLst>
                <a:ext uri="{FF2B5EF4-FFF2-40B4-BE49-F238E27FC236}">
                  <a16:creationId xmlns:a16="http://schemas.microsoft.com/office/drawing/2014/main" id="{7EE115B5-ADB9-41ED-819C-0631444F69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3272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A</a:t>
              </a:r>
              <a:endParaRPr lang="hr-HR" altLang="sr-Latn-RS" i="1"/>
            </a:p>
          </p:txBody>
        </p:sp>
        <p:sp>
          <p:nvSpPr>
            <p:cNvPr id="8240" name="Oval 26">
              <a:extLst>
                <a:ext uri="{FF2B5EF4-FFF2-40B4-BE49-F238E27FC236}">
                  <a16:creationId xmlns:a16="http://schemas.microsoft.com/office/drawing/2014/main" id="{9DDAE084-C6D3-48AE-9E2F-7F04F52957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231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8241" name="Rectangle 27">
              <a:extLst>
                <a:ext uri="{FF2B5EF4-FFF2-40B4-BE49-F238E27FC236}">
                  <a16:creationId xmlns:a16="http://schemas.microsoft.com/office/drawing/2014/main" id="{DBB15B5A-D94A-4791-AAEB-30B3C126CD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" y="3272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B</a:t>
              </a:r>
              <a:endParaRPr lang="hr-HR" altLang="sr-Latn-RS" i="1"/>
            </a:p>
          </p:txBody>
        </p:sp>
        <p:sp>
          <p:nvSpPr>
            <p:cNvPr id="8242" name="Oval 28">
              <a:extLst>
                <a:ext uri="{FF2B5EF4-FFF2-40B4-BE49-F238E27FC236}">
                  <a16:creationId xmlns:a16="http://schemas.microsoft.com/office/drawing/2014/main" id="{CB9C81CE-45F3-4EE8-9195-05B75562D5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8" y="2770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8243" name="Rectangle 29">
              <a:extLst>
                <a:ext uri="{FF2B5EF4-FFF2-40B4-BE49-F238E27FC236}">
                  <a16:creationId xmlns:a16="http://schemas.microsoft.com/office/drawing/2014/main" id="{AEBB0ACA-062B-45C2-8A8D-9D12226BCB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8" y="2632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C</a:t>
              </a:r>
              <a:endParaRPr lang="hr-HR" altLang="sr-Latn-RS" i="1"/>
            </a:p>
          </p:txBody>
        </p:sp>
        <p:sp>
          <p:nvSpPr>
            <p:cNvPr id="8244" name="Oval 30">
              <a:extLst>
                <a:ext uri="{FF2B5EF4-FFF2-40B4-BE49-F238E27FC236}">
                  <a16:creationId xmlns:a16="http://schemas.microsoft.com/office/drawing/2014/main" id="{839EE7BA-3027-4C53-8899-03AF0FFF8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" y="1405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8245" name="Rectangle 31">
              <a:extLst>
                <a:ext uri="{FF2B5EF4-FFF2-40B4-BE49-F238E27FC236}">
                  <a16:creationId xmlns:a16="http://schemas.microsoft.com/office/drawing/2014/main" id="{082CBBB9-2CC8-462B-B914-AAF55A1781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440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E</a:t>
              </a:r>
              <a:endParaRPr lang="hr-HR" altLang="sr-Latn-RS" i="1"/>
            </a:p>
          </p:txBody>
        </p:sp>
        <p:sp>
          <p:nvSpPr>
            <p:cNvPr id="8246" name="Rectangle 32">
              <a:extLst>
                <a:ext uri="{FF2B5EF4-FFF2-40B4-BE49-F238E27FC236}">
                  <a16:creationId xmlns:a16="http://schemas.microsoft.com/office/drawing/2014/main" id="{18190B08-6503-4A12-8663-249CDB6512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" y="2627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D</a:t>
              </a:r>
              <a:endParaRPr lang="hr-HR" altLang="sr-Latn-RS" i="1"/>
            </a:p>
          </p:txBody>
        </p:sp>
        <p:sp>
          <p:nvSpPr>
            <p:cNvPr id="8247" name="Oval 33">
              <a:extLst>
                <a:ext uri="{FF2B5EF4-FFF2-40B4-BE49-F238E27FC236}">
                  <a16:creationId xmlns:a16="http://schemas.microsoft.com/office/drawing/2014/main" id="{26B05DD0-A38F-41F9-A4F5-B6B18A0729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2" y="276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</p:grpSp>
      <p:sp>
        <p:nvSpPr>
          <p:cNvPr id="6178" name="Text Box 34">
            <a:extLst>
              <a:ext uri="{FF2B5EF4-FFF2-40B4-BE49-F238E27FC236}">
                <a16:creationId xmlns:a16="http://schemas.microsoft.com/office/drawing/2014/main" id="{9D9EB8A7-9D42-4CD7-A863-E3FF66E39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5639" y="1154113"/>
            <a:ext cx="43211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dirty="0"/>
              <a:t>Koji su pravci usporedni s pravcem </a:t>
            </a:r>
            <a:r>
              <a:rPr lang="hr-HR" altLang="sr-Latn-RS" i="1" dirty="0">
                <a:solidFill>
                  <a:srgbClr val="FF0000"/>
                </a:solidFill>
              </a:rPr>
              <a:t>AB</a:t>
            </a:r>
            <a:r>
              <a:rPr lang="hr-HR" altLang="sr-Latn-RS" dirty="0"/>
              <a:t> ?</a:t>
            </a:r>
          </a:p>
        </p:txBody>
      </p:sp>
      <p:sp>
        <p:nvSpPr>
          <p:cNvPr id="6180" name="Line 36">
            <a:extLst>
              <a:ext uri="{FF2B5EF4-FFF2-40B4-BE49-F238E27FC236}">
                <a16:creationId xmlns:a16="http://schemas.microsoft.com/office/drawing/2014/main" id="{AD10B099-EBBF-43B8-B3C3-A691DD09C1B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70064" y="4883150"/>
            <a:ext cx="317182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81" name="Text Box 37">
            <a:extLst>
              <a:ext uri="{FF2B5EF4-FFF2-40B4-BE49-F238E27FC236}">
                <a16:creationId xmlns:a16="http://schemas.microsoft.com/office/drawing/2014/main" id="{48713491-D892-407A-9DA9-035410963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6825" y="1514476"/>
            <a:ext cx="154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i="1"/>
              <a:t>CD, EF, GH</a:t>
            </a:r>
          </a:p>
        </p:txBody>
      </p:sp>
      <p:sp>
        <p:nvSpPr>
          <p:cNvPr id="6183" name="Text Box 39">
            <a:extLst>
              <a:ext uri="{FF2B5EF4-FFF2-40B4-BE49-F238E27FC236}">
                <a16:creationId xmlns:a16="http://schemas.microsoft.com/office/drawing/2014/main" id="{6F2C60B1-F40D-457C-980D-C98558556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5639" y="2017713"/>
            <a:ext cx="43211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dirty="0"/>
              <a:t>Koji su pravci usporedni s pravcem </a:t>
            </a:r>
            <a:r>
              <a:rPr lang="hr-HR" altLang="sr-Latn-RS" b="1" i="1" dirty="0">
                <a:solidFill>
                  <a:srgbClr val="008000"/>
                </a:solidFill>
              </a:rPr>
              <a:t>DH</a:t>
            </a:r>
            <a:r>
              <a:rPr lang="hr-HR" altLang="sr-Latn-RS" dirty="0"/>
              <a:t>?</a:t>
            </a:r>
          </a:p>
        </p:txBody>
      </p:sp>
      <p:sp>
        <p:nvSpPr>
          <p:cNvPr id="6184" name="Text Box 40">
            <a:extLst>
              <a:ext uri="{FF2B5EF4-FFF2-40B4-BE49-F238E27FC236}">
                <a16:creationId xmlns:a16="http://schemas.microsoft.com/office/drawing/2014/main" id="{D733F401-0794-4A27-B135-20B7391B7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6826" y="2449513"/>
            <a:ext cx="1800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i="1"/>
              <a:t>AE, BF i CG</a:t>
            </a:r>
          </a:p>
        </p:txBody>
      </p:sp>
      <p:sp>
        <p:nvSpPr>
          <p:cNvPr id="6185" name="Line 41">
            <a:extLst>
              <a:ext uri="{FF2B5EF4-FFF2-40B4-BE49-F238E27FC236}">
                <a16:creationId xmlns:a16="http://schemas.microsoft.com/office/drawing/2014/main" id="{5ED06564-E83E-4233-B22C-239770A3992D}"/>
              </a:ext>
            </a:extLst>
          </p:cNvPr>
          <p:cNvSpPr>
            <a:spLocks noChangeShapeType="1"/>
          </p:cNvSpPr>
          <p:nvPr/>
        </p:nvSpPr>
        <p:spPr bwMode="auto">
          <a:xfrm>
            <a:off x="3154363" y="811214"/>
            <a:ext cx="0" cy="4778375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86" name="Text Box 42">
            <a:extLst>
              <a:ext uri="{FF2B5EF4-FFF2-40B4-BE49-F238E27FC236}">
                <a16:creationId xmlns:a16="http://schemas.microsoft.com/office/drawing/2014/main" id="{612985BB-A35D-419D-8F47-C96C95531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5639" y="2917826"/>
            <a:ext cx="43211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dirty="0"/>
              <a:t>Koji su pravci usporedni s pravcem </a:t>
            </a:r>
            <a:r>
              <a:rPr lang="hr-HR" altLang="sr-Latn-RS" b="1" i="1" dirty="0">
                <a:solidFill>
                  <a:srgbClr val="00CCFF"/>
                </a:solidFill>
              </a:rPr>
              <a:t>EG</a:t>
            </a:r>
            <a:r>
              <a:rPr lang="hr-HR" altLang="sr-Latn-RS" dirty="0"/>
              <a:t>?</a:t>
            </a:r>
          </a:p>
        </p:txBody>
      </p:sp>
      <p:sp>
        <p:nvSpPr>
          <p:cNvPr id="6187" name="Line 43">
            <a:extLst>
              <a:ext uri="{FF2B5EF4-FFF2-40B4-BE49-F238E27FC236}">
                <a16:creationId xmlns:a16="http://schemas.microsoft.com/office/drawing/2014/main" id="{3EA86FC7-AEB2-401A-AB6A-07038E74243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24000" y="1012825"/>
            <a:ext cx="4356100" cy="1112838"/>
          </a:xfrm>
          <a:prstGeom prst="line">
            <a:avLst/>
          </a:prstGeom>
          <a:noFill/>
          <a:ln w="25400">
            <a:solidFill>
              <a:srgbClr val="00C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88" name="Text Box 44">
            <a:extLst>
              <a:ext uri="{FF2B5EF4-FFF2-40B4-BE49-F238E27FC236}">
                <a16:creationId xmlns:a16="http://schemas.microsoft.com/office/drawing/2014/main" id="{9F8BF49B-060C-4B2C-B6BF-074D9996E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6826" y="3284538"/>
            <a:ext cx="1800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i="1"/>
              <a:t>AC</a:t>
            </a:r>
          </a:p>
        </p:txBody>
      </p:sp>
      <p:sp>
        <p:nvSpPr>
          <p:cNvPr id="6189" name="Text Box 45">
            <a:extLst>
              <a:ext uri="{FF2B5EF4-FFF2-40B4-BE49-F238E27FC236}">
                <a16:creationId xmlns:a16="http://schemas.microsoft.com/office/drawing/2014/main" id="{2B0C7DC8-F584-4565-89AD-9025E0CD1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5638" y="3903664"/>
            <a:ext cx="4176712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dirty="0"/>
              <a:t>Dva usporedna pravca u prostoru uvijek pripadaju istoj ravnini.</a:t>
            </a:r>
          </a:p>
        </p:txBody>
      </p:sp>
      <p:sp>
        <p:nvSpPr>
          <p:cNvPr id="6190" name="Line 46">
            <a:extLst>
              <a:ext uri="{FF2B5EF4-FFF2-40B4-BE49-F238E27FC236}">
                <a16:creationId xmlns:a16="http://schemas.microsoft.com/office/drawing/2014/main" id="{2B8F6B7C-305F-4942-B6B1-85350EA1B95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9339" y="4149725"/>
            <a:ext cx="317182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91" name="Text Box 47">
            <a:extLst>
              <a:ext uri="{FF2B5EF4-FFF2-40B4-BE49-F238E27FC236}">
                <a16:creationId xmlns:a16="http://schemas.microsoft.com/office/drawing/2014/main" id="{05CC3A8B-6BE0-4392-82BC-5ABDDE417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2450" y="4927601"/>
            <a:ext cx="406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Pravci </a:t>
            </a:r>
            <a:r>
              <a:rPr lang="hr-HR" altLang="sr-Latn-RS" i="1"/>
              <a:t>AB</a:t>
            </a:r>
            <a:r>
              <a:rPr lang="hr-HR" altLang="sr-Latn-RS"/>
              <a:t> i </a:t>
            </a:r>
            <a:r>
              <a:rPr lang="hr-HR" altLang="sr-Latn-RS" i="1"/>
              <a:t>CD</a:t>
            </a:r>
            <a:r>
              <a:rPr lang="hr-HR" altLang="sr-Latn-RS"/>
              <a:t> pripadaju ravnini </a:t>
            </a:r>
            <a:r>
              <a:rPr lang="hr-HR" altLang="sr-Latn-RS" i="1"/>
              <a:t>ABC</a:t>
            </a:r>
          </a:p>
        </p:txBody>
      </p:sp>
      <p:sp>
        <p:nvSpPr>
          <p:cNvPr id="6192" name="Line 48">
            <a:extLst>
              <a:ext uri="{FF2B5EF4-FFF2-40B4-BE49-F238E27FC236}">
                <a16:creationId xmlns:a16="http://schemas.microsoft.com/office/drawing/2014/main" id="{804102BD-E5CB-40D3-A1DA-D00393930AB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14564" y="1249363"/>
            <a:ext cx="317182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93" name="Text Box 49">
            <a:extLst>
              <a:ext uri="{FF2B5EF4-FFF2-40B4-BE49-F238E27FC236}">
                <a16:creationId xmlns:a16="http://schemas.microsoft.com/office/drawing/2014/main" id="{10AFB642-0A90-4699-A141-39A2A200C5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7688" y="5405438"/>
            <a:ext cx="4064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Pravci </a:t>
            </a:r>
            <a:r>
              <a:rPr lang="hr-HR" altLang="sr-Latn-RS" i="1"/>
              <a:t>AB</a:t>
            </a:r>
            <a:r>
              <a:rPr lang="hr-HR" altLang="sr-Latn-RS"/>
              <a:t> i </a:t>
            </a:r>
            <a:r>
              <a:rPr lang="hr-HR" altLang="sr-Latn-RS" i="1"/>
              <a:t>GH</a:t>
            </a:r>
            <a:r>
              <a:rPr lang="hr-HR" altLang="sr-Latn-RS"/>
              <a:t> pripadaju ravnini </a:t>
            </a:r>
            <a:r>
              <a:rPr lang="hr-HR" altLang="sr-Latn-RS" i="1"/>
              <a:t>ABG</a:t>
            </a:r>
          </a:p>
        </p:txBody>
      </p:sp>
      <p:sp>
        <p:nvSpPr>
          <p:cNvPr id="6194" name="Line 50">
            <a:extLst>
              <a:ext uri="{FF2B5EF4-FFF2-40B4-BE49-F238E27FC236}">
                <a16:creationId xmlns:a16="http://schemas.microsoft.com/office/drawing/2014/main" id="{7240A203-1874-4501-802D-2F943D7011B7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3638" y="515939"/>
            <a:ext cx="0" cy="4778375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95" name="Text Box 51">
            <a:extLst>
              <a:ext uri="{FF2B5EF4-FFF2-40B4-BE49-F238E27FC236}">
                <a16:creationId xmlns:a16="http://schemas.microsoft.com/office/drawing/2014/main" id="{833A4B91-41F5-4118-9432-880B0B7CB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2451" y="5913438"/>
            <a:ext cx="4676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Pravci </a:t>
            </a:r>
            <a:r>
              <a:rPr lang="hr-HR" altLang="sr-Latn-RS" i="1"/>
              <a:t>DH</a:t>
            </a:r>
            <a:r>
              <a:rPr lang="hr-HR" altLang="sr-Latn-RS"/>
              <a:t> I </a:t>
            </a:r>
            <a:r>
              <a:rPr lang="hr-HR" altLang="sr-Latn-RS" i="1"/>
              <a:t>CG </a:t>
            </a:r>
            <a:r>
              <a:rPr lang="hr-HR" altLang="sr-Latn-RS"/>
              <a:t>pripadaju ravnini </a:t>
            </a:r>
            <a:r>
              <a:rPr lang="hr-HR" altLang="sr-Latn-RS" i="1"/>
              <a:t>CDG</a:t>
            </a:r>
          </a:p>
        </p:txBody>
      </p:sp>
      <p:grpSp>
        <p:nvGrpSpPr>
          <p:cNvPr id="3" name="Group 52">
            <a:extLst>
              <a:ext uri="{FF2B5EF4-FFF2-40B4-BE49-F238E27FC236}">
                <a16:creationId xmlns:a16="http://schemas.microsoft.com/office/drawing/2014/main" id="{545DC86E-2E94-470E-B81D-721484275BF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05113" y="515938"/>
            <a:ext cx="2686050" cy="4152900"/>
            <a:chOff x="3712" y="570"/>
            <a:chExt cx="1692" cy="2616"/>
          </a:xfrm>
        </p:grpSpPr>
        <p:sp>
          <p:nvSpPr>
            <p:cNvPr id="8217" name="AutoShape 53">
              <a:extLst>
                <a:ext uri="{FF2B5EF4-FFF2-40B4-BE49-F238E27FC236}">
                  <a16:creationId xmlns:a16="http://schemas.microsoft.com/office/drawing/2014/main" id="{EBDAFDA8-9387-40CB-AACB-15E92D1705F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712" y="570"/>
              <a:ext cx="1692" cy="26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18" name="Rectangle 54">
              <a:extLst>
                <a:ext uri="{FF2B5EF4-FFF2-40B4-BE49-F238E27FC236}">
                  <a16:creationId xmlns:a16="http://schemas.microsoft.com/office/drawing/2014/main" id="{A831CC27-8C21-4700-81FD-5398AFAE50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4" y="642"/>
              <a:ext cx="1542" cy="2478"/>
            </a:xfrm>
            <a:prstGeom prst="rect">
              <a:avLst/>
            </a:prstGeom>
            <a:solidFill>
              <a:srgbClr val="008200">
                <a:alpha val="41960"/>
              </a:srgbClr>
            </a:solidFill>
            <a:ln w="0">
              <a:solidFill>
                <a:srgbClr val="0082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</p:grpSp>
      <p:sp>
        <p:nvSpPr>
          <p:cNvPr id="6199" name="Freeform 55">
            <a:extLst>
              <a:ext uri="{FF2B5EF4-FFF2-40B4-BE49-F238E27FC236}">
                <a16:creationId xmlns:a16="http://schemas.microsoft.com/office/drawing/2014/main" id="{F2DD15BC-B7EA-4588-88CB-EF53CDDCB8E4}"/>
              </a:ext>
            </a:extLst>
          </p:cNvPr>
          <p:cNvSpPr>
            <a:spLocks/>
          </p:cNvSpPr>
          <p:nvPr/>
        </p:nvSpPr>
        <p:spPr bwMode="auto">
          <a:xfrm>
            <a:off x="1439862" y="4017963"/>
            <a:ext cx="4295776" cy="1073150"/>
          </a:xfrm>
          <a:custGeom>
            <a:avLst/>
            <a:gdLst>
              <a:gd name="T0" fmla="*/ 0 w 2706"/>
              <a:gd name="T1" fmla="*/ 2147483647 h 676"/>
              <a:gd name="T2" fmla="*/ 2147483647 w 2706"/>
              <a:gd name="T3" fmla="*/ 2147483647 h 676"/>
              <a:gd name="T4" fmla="*/ 2147483647 w 2706"/>
              <a:gd name="T5" fmla="*/ 0 h 676"/>
              <a:gd name="T6" fmla="*/ 2147483647 w 2706"/>
              <a:gd name="T7" fmla="*/ 0 h 676"/>
              <a:gd name="T8" fmla="*/ 0 w 2706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06"/>
              <a:gd name="T16" fmla="*/ 0 h 676"/>
              <a:gd name="T17" fmla="*/ 2706 w 2706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06" h="676">
                <a:moveTo>
                  <a:pt x="0" y="676"/>
                </a:moveTo>
                <a:lnTo>
                  <a:pt x="1688" y="676"/>
                </a:lnTo>
                <a:lnTo>
                  <a:pt x="2706" y="0"/>
                </a:lnTo>
                <a:lnTo>
                  <a:pt x="1018" y="0"/>
                </a:lnTo>
                <a:lnTo>
                  <a:pt x="0" y="676"/>
                </a:lnTo>
                <a:close/>
              </a:path>
            </a:pathLst>
          </a:custGeom>
          <a:solidFill>
            <a:srgbClr val="FFFF00">
              <a:alpha val="45097"/>
            </a:srgbClr>
          </a:solidFill>
          <a:ln w="0">
            <a:solidFill>
              <a:srgbClr val="FFFF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grpSp>
        <p:nvGrpSpPr>
          <p:cNvPr id="4" name="Group 56">
            <a:extLst>
              <a:ext uri="{FF2B5EF4-FFF2-40B4-BE49-F238E27FC236}">
                <a16:creationId xmlns:a16="http://schemas.microsoft.com/office/drawing/2014/main" id="{59B96C1A-03B9-4096-9012-0A994399404E}"/>
              </a:ext>
            </a:extLst>
          </p:cNvPr>
          <p:cNvGrpSpPr>
            <a:grpSpLocks/>
          </p:cNvGrpSpPr>
          <p:nvPr/>
        </p:nvGrpSpPr>
        <p:grpSpPr bwMode="auto">
          <a:xfrm>
            <a:off x="1660525" y="541339"/>
            <a:ext cx="3848100" cy="4752975"/>
            <a:chOff x="2863" y="688"/>
            <a:chExt cx="2424" cy="2994"/>
          </a:xfrm>
        </p:grpSpPr>
        <p:sp>
          <p:nvSpPr>
            <p:cNvPr id="8215" name="AutoShape 57">
              <a:extLst>
                <a:ext uri="{FF2B5EF4-FFF2-40B4-BE49-F238E27FC236}">
                  <a16:creationId xmlns:a16="http://schemas.microsoft.com/office/drawing/2014/main" id="{BEA499FB-9A41-4602-BCB3-FBAD33B1393B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863" y="688"/>
              <a:ext cx="2424" cy="29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16" name="Freeform 58">
              <a:extLst>
                <a:ext uri="{FF2B5EF4-FFF2-40B4-BE49-F238E27FC236}">
                  <a16:creationId xmlns:a16="http://schemas.microsoft.com/office/drawing/2014/main" id="{9A87ABB3-7C2F-4B97-93A9-6D161B4D1AB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5" y="760"/>
              <a:ext cx="2274" cy="2856"/>
            </a:xfrm>
            <a:custGeom>
              <a:avLst/>
              <a:gdLst>
                <a:gd name="T0" fmla="*/ 0 w 2274"/>
                <a:gd name="T1" fmla="*/ 2856 h 2856"/>
                <a:gd name="T2" fmla="*/ 1428 w 2274"/>
                <a:gd name="T3" fmla="*/ 2856 h 2856"/>
                <a:gd name="T4" fmla="*/ 2274 w 2274"/>
                <a:gd name="T5" fmla="*/ 0 h 2856"/>
                <a:gd name="T6" fmla="*/ 846 w 2274"/>
                <a:gd name="T7" fmla="*/ 0 h 2856"/>
                <a:gd name="T8" fmla="*/ 0 w 2274"/>
                <a:gd name="T9" fmla="*/ 2856 h 28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74"/>
                <a:gd name="T16" fmla="*/ 0 h 2856"/>
                <a:gd name="T17" fmla="*/ 2274 w 2274"/>
                <a:gd name="T18" fmla="*/ 2856 h 28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74" h="2856">
                  <a:moveTo>
                    <a:pt x="0" y="2856"/>
                  </a:moveTo>
                  <a:lnTo>
                    <a:pt x="1428" y="2856"/>
                  </a:lnTo>
                  <a:lnTo>
                    <a:pt x="2274" y="0"/>
                  </a:lnTo>
                  <a:lnTo>
                    <a:pt x="846" y="0"/>
                  </a:lnTo>
                  <a:lnTo>
                    <a:pt x="0" y="2856"/>
                  </a:lnTo>
                  <a:close/>
                </a:path>
              </a:pathLst>
            </a:custGeom>
            <a:solidFill>
              <a:srgbClr val="800000">
                <a:alpha val="50195"/>
              </a:srgbClr>
            </a:solidFill>
            <a:ln w="0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6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6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6178" grpId="0"/>
      <p:bldP spid="6181" grpId="0"/>
      <p:bldP spid="6183" grpId="0"/>
      <p:bldP spid="6184" grpId="0"/>
      <p:bldP spid="6186" grpId="0"/>
      <p:bldP spid="6188" grpId="0"/>
      <p:bldP spid="6189" grpId="0"/>
      <p:bldP spid="6191" grpId="0"/>
      <p:bldP spid="6193" grpId="0"/>
      <p:bldP spid="619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Zaobljeni pravokutnik 43">
            <a:extLst>
              <a:ext uri="{FF2B5EF4-FFF2-40B4-BE49-F238E27FC236}">
                <a16:creationId xmlns:a16="http://schemas.microsoft.com/office/drawing/2014/main" id="{0659735B-F8E6-4CA7-9B0D-7091A0CC51D8}"/>
              </a:ext>
            </a:extLst>
          </p:cNvPr>
          <p:cNvSpPr/>
          <p:nvPr/>
        </p:nvSpPr>
        <p:spPr>
          <a:xfrm>
            <a:off x="5913439" y="2806701"/>
            <a:ext cx="3432175" cy="549275"/>
          </a:xfrm>
          <a:prstGeom prst="roundRect">
            <a:avLst/>
          </a:prstGeom>
          <a:solidFill>
            <a:srgbClr val="FFC000">
              <a:alpha val="3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r-Latn-C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C6B05F8E-F657-45FD-A4B0-265B94D21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2776" y="333376"/>
            <a:ext cx="80295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2000"/>
              <a:t>Dva pravca u prostoru ne moraju pripadati istoj ravnini. Takvi pravci nemaju zajedničkih točaka i zovemo ih </a:t>
            </a:r>
            <a:r>
              <a:rPr lang="hr-HR" altLang="sr-Latn-RS" sz="2000" b="1">
                <a:solidFill>
                  <a:srgbClr val="FF0000"/>
                </a:solidFill>
              </a:rPr>
              <a:t>MIMOILAZNI PRAVCI</a:t>
            </a:r>
            <a:r>
              <a:rPr lang="hr-HR" altLang="sr-Latn-RS" sz="2000">
                <a:solidFill>
                  <a:srgbClr val="FF0000"/>
                </a:solidFill>
              </a:rPr>
              <a:t>.</a:t>
            </a:r>
          </a:p>
        </p:txBody>
      </p:sp>
      <p:grpSp>
        <p:nvGrpSpPr>
          <p:cNvPr id="9220" name="Group 5">
            <a:extLst>
              <a:ext uri="{FF2B5EF4-FFF2-40B4-BE49-F238E27FC236}">
                <a16:creationId xmlns:a16="http://schemas.microsoft.com/office/drawing/2014/main" id="{BFD2D129-4498-420A-9769-44E857B4E2B5}"/>
              </a:ext>
            </a:extLst>
          </p:cNvPr>
          <p:cNvGrpSpPr>
            <a:grpSpLocks/>
          </p:cNvGrpSpPr>
          <p:nvPr/>
        </p:nvGrpSpPr>
        <p:grpSpPr bwMode="auto">
          <a:xfrm>
            <a:off x="2068513" y="1397001"/>
            <a:ext cx="3524250" cy="4391025"/>
            <a:chOff x="180" y="679"/>
            <a:chExt cx="2220" cy="2766"/>
          </a:xfrm>
        </p:grpSpPr>
        <p:sp>
          <p:nvSpPr>
            <p:cNvPr id="9232" name="AutoShape 6">
              <a:extLst>
                <a:ext uri="{FF2B5EF4-FFF2-40B4-BE49-F238E27FC236}">
                  <a16:creationId xmlns:a16="http://schemas.microsoft.com/office/drawing/2014/main" id="{CAC85323-05FC-4919-9852-42148CD106C8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0" y="679"/>
              <a:ext cx="2220" cy="27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9233" name="Line 7">
              <a:extLst>
                <a:ext uri="{FF2B5EF4-FFF2-40B4-BE49-F238E27FC236}">
                  <a16:creationId xmlns:a16="http://schemas.microsoft.com/office/drawing/2014/main" id="{C3D40963-5E4E-4146-B3D3-EB2ABC934D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" y="3243"/>
              <a:ext cx="1140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9234" name="Line 8">
              <a:extLst>
                <a:ext uri="{FF2B5EF4-FFF2-40B4-BE49-F238E27FC236}">
                  <a16:creationId xmlns:a16="http://schemas.microsoft.com/office/drawing/2014/main" id="{3CEA3391-376A-41C3-9C75-8BC681BCC4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" y="1417"/>
              <a:ext cx="1" cy="182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9235" name="Line 9">
              <a:extLst>
                <a:ext uri="{FF2B5EF4-FFF2-40B4-BE49-F238E27FC236}">
                  <a16:creationId xmlns:a16="http://schemas.microsoft.com/office/drawing/2014/main" id="{0DE3C1EF-571E-4299-BD18-2804703774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" y="1417"/>
              <a:ext cx="1140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9236" name="Line 10">
              <a:extLst>
                <a:ext uri="{FF2B5EF4-FFF2-40B4-BE49-F238E27FC236}">
                  <a16:creationId xmlns:a16="http://schemas.microsoft.com/office/drawing/2014/main" id="{41978BBE-EC18-4551-9BEB-5799362420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00" y="1417"/>
              <a:ext cx="1" cy="182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9237" name="Line 11">
              <a:extLst>
                <a:ext uri="{FF2B5EF4-FFF2-40B4-BE49-F238E27FC236}">
                  <a16:creationId xmlns:a16="http://schemas.microsoft.com/office/drawing/2014/main" id="{07FDDFBC-3A97-416B-A12E-2039CC9FA4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00" y="2782"/>
              <a:ext cx="690" cy="46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9238" name="Line 12">
              <a:extLst>
                <a:ext uri="{FF2B5EF4-FFF2-40B4-BE49-F238E27FC236}">
                  <a16:creationId xmlns:a16="http://schemas.microsoft.com/office/drawing/2014/main" id="{6EE26259-FF9B-48FD-A439-A4DB95558E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00" y="950"/>
              <a:ext cx="690" cy="467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9239" name="Line 13">
              <a:extLst>
                <a:ext uri="{FF2B5EF4-FFF2-40B4-BE49-F238E27FC236}">
                  <a16:creationId xmlns:a16="http://schemas.microsoft.com/office/drawing/2014/main" id="{DD4D9EEA-D59F-495A-836E-06E6E18567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90" y="950"/>
              <a:ext cx="1" cy="1832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9240" name="Line 14">
              <a:extLst>
                <a:ext uri="{FF2B5EF4-FFF2-40B4-BE49-F238E27FC236}">
                  <a16:creationId xmlns:a16="http://schemas.microsoft.com/office/drawing/2014/main" id="{99DF3AFD-59DE-4BEA-A140-11E80E0A75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4" y="950"/>
              <a:ext cx="1146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9241" name="Line 15">
              <a:extLst>
                <a:ext uri="{FF2B5EF4-FFF2-40B4-BE49-F238E27FC236}">
                  <a16:creationId xmlns:a16="http://schemas.microsoft.com/office/drawing/2014/main" id="{DDB1828F-0C9C-45E5-8079-16931CCBCD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0" y="950"/>
              <a:ext cx="684" cy="467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9242" name="Line 16">
              <a:extLst>
                <a:ext uri="{FF2B5EF4-FFF2-40B4-BE49-F238E27FC236}">
                  <a16:creationId xmlns:a16="http://schemas.microsoft.com/office/drawing/2014/main" id="{9B3C8BA6-AFA0-44DB-9BE1-9EEFC61B33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0" y="2782"/>
              <a:ext cx="684" cy="46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9243" name="Line 17">
              <a:extLst>
                <a:ext uri="{FF2B5EF4-FFF2-40B4-BE49-F238E27FC236}">
                  <a16:creationId xmlns:a16="http://schemas.microsoft.com/office/drawing/2014/main" id="{FD96A0B4-59A4-4394-9B5A-902DD913D7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4" y="2782"/>
              <a:ext cx="1146" cy="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9244" name="Line 18">
              <a:extLst>
                <a:ext uri="{FF2B5EF4-FFF2-40B4-BE49-F238E27FC236}">
                  <a16:creationId xmlns:a16="http://schemas.microsoft.com/office/drawing/2014/main" id="{3498FBCD-0309-4B63-99DD-20492585BC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4" y="950"/>
              <a:ext cx="1" cy="1832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9245" name="Oval 19">
              <a:extLst>
                <a:ext uri="{FF2B5EF4-FFF2-40B4-BE49-F238E27FC236}">
                  <a16:creationId xmlns:a16="http://schemas.microsoft.com/office/drawing/2014/main" id="{534F839A-EA11-435F-AC7F-CF0501FFC8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2" y="938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9246" name="Rectangle 20">
              <a:extLst>
                <a:ext uri="{FF2B5EF4-FFF2-40B4-BE49-F238E27FC236}">
                  <a16:creationId xmlns:a16="http://schemas.microsoft.com/office/drawing/2014/main" id="{5CFA543C-3F5B-46E6-A4B9-8BC21E52DE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" y="788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H</a:t>
              </a:r>
              <a:endParaRPr lang="hr-HR" altLang="sr-Latn-RS" i="1"/>
            </a:p>
          </p:txBody>
        </p:sp>
        <p:sp>
          <p:nvSpPr>
            <p:cNvPr id="9247" name="Oval 21">
              <a:extLst>
                <a:ext uri="{FF2B5EF4-FFF2-40B4-BE49-F238E27FC236}">
                  <a16:creationId xmlns:a16="http://schemas.microsoft.com/office/drawing/2014/main" id="{6146A1A1-E40A-433D-9771-8D522EE7F3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8" y="938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9248" name="Rectangle 22">
              <a:extLst>
                <a:ext uri="{FF2B5EF4-FFF2-40B4-BE49-F238E27FC236}">
                  <a16:creationId xmlns:a16="http://schemas.microsoft.com/office/drawing/2014/main" id="{CF7EB83E-0740-491C-A99C-4FFFC60C36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0" y="806"/>
              <a:ext cx="11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G</a:t>
              </a:r>
              <a:endParaRPr lang="hr-HR" altLang="sr-Latn-RS" i="1"/>
            </a:p>
          </p:txBody>
        </p:sp>
        <p:sp>
          <p:nvSpPr>
            <p:cNvPr id="9249" name="Oval 23">
              <a:extLst>
                <a:ext uri="{FF2B5EF4-FFF2-40B4-BE49-F238E27FC236}">
                  <a16:creationId xmlns:a16="http://schemas.microsoft.com/office/drawing/2014/main" id="{535D3B03-9D64-402B-821E-80312FC52F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05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9250" name="Rectangle 24">
              <a:extLst>
                <a:ext uri="{FF2B5EF4-FFF2-40B4-BE49-F238E27FC236}">
                  <a16:creationId xmlns:a16="http://schemas.microsoft.com/office/drawing/2014/main" id="{7361A1E1-3C01-429A-B216-3FDB5EB91A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8" y="1440"/>
              <a:ext cx="8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F</a:t>
              </a:r>
              <a:endParaRPr lang="hr-HR" altLang="sr-Latn-RS" i="1"/>
            </a:p>
          </p:txBody>
        </p:sp>
        <p:sp>
          <p:nvSpPr>
            <p:cNvPr id="9251" name="Oval 25">
              <a:extLst>
                <a:ext uri="{FF2B5EF4-FFF2-40B4-BE49-F238E27FC236}">
                  <a16:creationId xmlns:a16="http://schemas.microsoft.com/office/drawing/2014/main" id="{D4DC89F0-9EA9-4ACF-A549-D735669B82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" y="3231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9252" name="Rectangle 26">
              <a:extLst>
                <a:ext uri="{FF2B5EF4-FFF2-40B4-BE49-F238E27FC236}">
                  <a16:creationId xmlns:a16="http://schemas.microsoft.com/office/drawing/2014/main" id="{FE47D111-DB85-4180-9961-68C86741B2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3272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A</a:t>
              </a:r>
              <a:endParaRPr lang="hr-HR" altLang="sr-Latn-RS" i="1"/>
            </a:p>
          </p:txBody>
        </p:sp>
        <p:sp>
          <p:nvSpPr>
            <p:cNvPr id="9253" name="Oval 27">
              <a:extLst>
                <a:ext uri="{FF2B5EF4-FFF2-40B4-BE49-F238E27FC236}">
                  <a16:creationId xmlns:a16="http://schemas.microsoft.com/office/drawing/2014/main" id="{ADB31BAB-F945-4774-B153-09872B401F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231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9254" name="Rectangle 28">
              <a:extLst>
                <a:ext uri="{FF2B5EF4-FFF2-40B4-BE49-F238E27FC236}">
                  <a16:creationId xmlns:a16="http://schemas.microsoft.com/office/drawing/2014/main" id="{97DA4A66-DA3E-40CB-8F8C-4C0D25AB05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" y="3272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B</a:t>
              </a:r>
              <a:endParaRPr lang="hr-HR" altLang="sr-Latn-RS" i="1"/>
            </a:p>
          </p:txBody>
        </p:sp>
        <p:sp>
          <p:nvSpPr>
            <p:cNvPr id="9255" name="Oval 29">
              <a:extLst>
                <a:ext uri="{FF2B5EF4-FFF2-40B4-BE49-F238E27FC236}">
                  <a16:creationId xmlns:a16="http://schemas.microsoft.com/office/drawing/2014/main" id="{7461797B-CF4F-4826-9D80-EDED707AB4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8" y="2770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9256" name="Rectangle 30">
              <a:extLst>
                <a:ext uri="{FF2B5EF4-FFF2-40B4-BE49-F238E27FC236}">
                  <a16:creationId xmlns:a16="http://schemas.microsoft.com/office/drawing/2014/main" id="{6C2D453C-B523-453A-BC41-446D8C66CB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8" y="2632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C</a:t>
              </a:r>
              <a:endParaRPr lang="hr-HR" altLang="sr-Latn-RS" i="1"/>
            </a:p>
          </p:txBody>
        </p:sp>
        <p:sp>
          <p:nvSpPr>
            <p:cNvPr id="9257" name="Oval 31">
              <a:extLst>
                <a:ext uri="{FF2B5EF4-FFF2-40B4-BE49-F238E27FC236}">
                  <a16:creationId xmlns:a16="http://schemas.microsoft.com/office/drawing/2014/main" id="{98016F51-ECAB-4F55-BF86-A7BFD6C402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" y="1405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9258" name="Rectangle 32">
              <a:extLst>
                <a:ext uri="{FF2B5EF4-FFF2-40B4-BE49-F238E27FC236}">
                  <a16:creationId xmlns:a16="http://schemas.microsoft.com/office/drawing/2014/main" id="{C4F4B8DD-9DF0-44EA-B5A6-C8110DB77F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440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E</a:t>
              </a:r>
              <a:endParaRPr lang="hr-HR" altLang="sr-Latn-RS" i="1"/>
            </a:p>
          </p:txBody>
        </p:sp>
        <p:sp>
          <p:nvSpPr>
            <p:cNvPr id="9259" name="Rectangle 33">
              <a:extLst>
                <a:ext uri="{FF2B5EF4-FFF2-40B4-BE49-F238E27FC236}">
                  <a16:creationId xmlns:a16="http://schemas.microsoft.com/office/drawing/2014/main" id="{7052432F-5586-4F50-9010-8640467C81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" y="2627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D</a:t>
              </a:r>
              <a:endParaRPr lang="hr-HR" altLang="sr-Latn-RS" i="1"/>
            </a:p>
          </p:txBody>
        </p:sp>
        <p:sp>
          <p:nvSpPr>
            <p:cNvPr id="9260" name="Oval 34">
              <a:extLst>
                <a:ext uri="{FF2B5EF4-FFF2-40B4-BE49-F238E27FC236}">
                  <a16:creationId xmlns:a16="http://schemas.microsoft.com/office/drawing/2014/main" id="{E4D3DB28-4113-484B-B993-872609AA9F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2" y="276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</p:grpSp>
      <p:sp>
        <p:nvSpPr>
          <p:cNvPr id="7203" name="Line 35">
            <a:extLst>
              <a:ext uri="{FF2B5EF4-FFF2-40B4-BE49-F238E27FC236}">
                <a16:creationId xmlns:a16="http://schemas.microsoft.com/office/drawing/2014/main" id="{29701592-A9FF-4A14-B86F-339785FCA0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39900" y="5473700"/>
            <a:ext cx="43561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7204" name="Line 36">
            <a:extLst>
              <a:ext uri="{FF2B5EF4-FFF2-40B4-BE49-F238E27FC236}">
                <a16:creationId xmlns:a16="http://schemas.microsoft.com/office/drawing/2014/main" id="{C0A04685-C49A-4E86-ABBD-187B752E10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55913" y="1035051"/>
            <a:ext cx="3600450" cy="24304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7205" name="Text Box 37">
            <a:extLst>
              <a:ext uri="{FF2B5EF4-FFF2-40B4-BE49-F238E27FC236}">
                <a16:creationId xmlns:a16="http://schemas.microsoft.com/office/drawing/2014/main" id="{74B0CD92-1EB4-4A0F-B7CD-702650CB1B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0100" y="1781176"/>
            <a:ext cx="4787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Pravac </a:t>
            </a:r>
            <a:r>
              <a:rPr lang="hr-HR" altLang="sr-Latn-RS" i="1"/>
              <a:t>AB</a:t>
            </a:r>
            <a:r>
              <a:rPr lang="hr-HR" altLang="sr-Latn-RS"/>
              <a:t> pripada ravnini </a:t>
            </a:r>
            <a:r>
              <a:rPr lang="hr-HR" altLang="sr-Latn-RS" i="1"/>
              <a:t>ABC</a:t>
            </a:r>
            <a:r>
              <a:rPr lang="hr-HR" altLang="sr-Latn-RS"/>
              <a:t>, </a:t>
            </a:r>
            <a:r>
              <a:rPr lang="hr-HR" altLang="sr-Latn-RS" i="1"/>
              <a:t>ABE </a:t>
            </a:r>
            <a:r>
              <a:rPr lang="hr-HR" altLang="sr-Latn-RS"/>
              <a:t>i </a:t>
            </a:r>
            <a:r>
              <a:rPr lang="hr-HR" altLang="sr-Latn-RS" i="1"/>
              <a:t>ABG</a:t>
            </a:r>
          </a:p>
        </p:txBody>
      </p:sp>
      <p:sp>
        <p:nvSpPr>
          <p:cNvPr id="7206" name="Text Box 38">
            <a:extLst>
              <a:ext uri="{FF2B5EF4-FFF2-40B4-BE49-F238E27FC236}">
                <a16:creationId xmlns:a16="http://schemas.microsoft.com/office/drawing/2014/main" id="{851DB0D1-94EB-46E0-A177-7B583B31E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0100" y="2228851"/>
            <a:ext cx="4787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Pravac </a:t>
            </a:r>
            <a:r>
              <a:rPr lang="hr-HR" altLang="sr-Latn-RS" i="1"/>
              <a:t>FG</a:t>
            </a:r>
            <a:r>
              <a:rPr lang="hr-HR" altLang="sr-Latn-RS"/>
              <a:t> pripada ravnini </a:t>
            </a:r>
            <a:r>
              <a:rPr lang="hr-HR" altLang="sr-Latn-RS" i="1"/>
              <a:t>EFG</a:t>
            </a:r>
            <a:r>
              <a:rPr lang="hr-HR" altLang="sr-Latn-RS"/>
              <a:t>, </a:t>
            </a:r>
            <a:r>
              <a:rPr lang="hr-HR" altLang="sr-Latn-RS" i="1"/>
              <a:t>BCG</a:t>
            </a:r>
            <a:r>
              <a:rPr lang="hr-HR" altLang="sr-Latn-RS"/>
              <a:t> i </a:t>
            </a:r>
            <a:r>
              <a:rPr lang="hr-HR" altLang="sr-Latn-RS" i="1"/>
              <a:t>ADF</a:t>
            </a:r>
          </a:p>
        </p:txBody>
      </p:sp>
      <p:sp>
        <p:nvSpPr>
          <p:cNvPr id="7207" name="Text Box 39">
            <a:extLst>
              <a:ext uri="{FF2B5EF4-FFF2-40B4-BE49-F238E27FC236}">
                <a16:creationId xmlns:a16="http://schemas.microsoft.com/office/drawing/2014/main" id="{7C3EA1CA-A0E7-4076-96F4-B5B075190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879725"/>
            <a:ext cx="32400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Pravci </a:t>
            </a:r>
            <a:r>
              <a:rPr lang="hr-HR" altLang="sr-Latn-RS" i="1"/>
              <a:t>AB </a:t>
            </a:r>
            <a:r>
              <a:rPr lang="hr-HR" altLang="sr-Latn-RS"/>
              <a:t>i </a:t>
            </a:r>
            <a:r>
              <a:rPr lang="hr-HR" altLang="sr-Latn-RS" i="1"/>
              <a:t>FG</a:t>
            </a:r>
            <a:r>
              <a:rPr lang="hr-HR" altLang="sr-Latn-RS"/>
              <a:t> su mimoilazni.</a:t>
            </a:r>
          </a:p>
        </p:txBody>
      </p:sp>
      <p:sp>
        <p:nvSpPr>
          <p:cNvPr id="7208" name="Text Box 40">
            <a:extLst>
              <a:ext uri="{FF2B5EF4-FFF2-40B4-BE49-F238E27FC236}">
                <a16:creationId xmlns:a16="http://schemas.microsoft.com/office/drawing/2014/main" id="{B2A496B8-8A1F-466F-B4D1-8BFF8EA7B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0100" y="3568701"/>
            <a:ext cx="3816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Jesu li pravci </a:t>
            </a:r>
            <a:r>
              <a:rPr lang="hr-HR" altLang="sr-Latn-RS" i="1"/>
              <a:t>AB</a:t>
            </a:r>
            <a:r>
              <a:rPr lang="hr-HR" altLang="sr-Latn-RS"/>
              <a:t> i </a:t>
            </a:r>
            <a:r>
              <a:rPr lang="hr-HR" altLang="sr-Latn-RS" i="1"/>
              <a:t>DH</a:t>
            </a:r>
            <a:r>
              <a:rPr lang="hr-HR" altLang="sr-Latn-RS"/>
              <a:t> mimoilazni? </a:t>
            </a:r>
          </a:p>
        </p:txBody>
      </p:sp>
      <p:sp>
        <p:nvSpPr>
          <p:cNvPr id="7209" name="Line 41">
            <a:extLst>
              <a:ext uri="{FF2B5EF4-FFF2-40B4-BE49-F238E27FC236}">
                <a16:creationId xmlns:a16="http://schemas.microsoft.com/office/drawing/2014/main" id="{FC2625FF-B917-43FE-A3B3-6367CEEDA38D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1064" y="1035051"/>
            <a:ext cx="20637" cy="475297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7210" name="Text Box 42">
            <a:extLst>
              <a:ext uri="{FF2B5EF4-FFF2-40B4-BE49-F238E27FC236}">
                <a16:creationId xmlns:a16="http://schemas.microsoft.com/office/drawing/2014/main" id="{12D817EF-4188-43B8-8D2D-7E4904633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0100" y="4772025"/>
            <a:ext cx="4787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Nabroji neke pravce mimolazne pravcu </a:t>
            </a:r>
            <a:r>
              <a:rPr lang="hr-HR" altLang="sr-Latn-RS" i="1"/>
              <a:t>BC.</a:t>
            </a:r>
            <a:endParaRPr lang="hr-HR" altLang="sr-Latn-RS"/>
          </a:p>
        </p:txBody>
      </p:sp>
      <p:sp>
        <p:nvSpPr>
          <p:cNvPr id="7211" name="Line 43">
            <a:extLst>
              <a:ext uri="{FF2B5EF4-FFF2-40B4-BE49-F238E27FC236}">
                <a16:creationId xmlns:a16="http://schemas.microsoft.com/office/drawing/2014/main" id="{BA3224AE-DCFE-4A54-A7AE-E3CE6ED06FA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38513" y="3935414"/>
            <a:ext cx="3117850" cy="20843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7212" name="Text Box 44">
            <a:extLst>
              <a:ext uri="{FF2B5EF4-FFF2-40B4-BE49-F238E27FC236}">
                <a16:creationId xmlns:a16="http://schemas.microsoft.com/office/drawing/2014/main" id="{8F26A4D8-3BAB-4828-977A-3F64D996F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5300663"/>
            <a:ext cx="3600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i="1"/>
              <a:t>DH, AE, EG, FH, EF, GH, …</a:t>
            </a:r>
          </a:p>
        </p:txBody>
      </p:sp>
      <p:sp>
        <p:nvSpPr>
          <p:cNvPr id="43" name="TekstniOkvir 42">
            <a:extLst>
              <a:ext uri="{FF2B5EF4-FFF2-40B4-BE49-F238E27FC236}">
                <a16:creationId xmlns:a16="http://schemas.microsoft.com/office/drawing/2014/main" id="{7F35B685-D0E1-4F3E-AEAB-BE58737A9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127500"/>
            <a:ext cx="736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Jesu.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7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7172" grpId="0"/>
      <p:bldP spid="7205" grpId="0"/>
      <p:bldP spid="7206" grpId="0"/>
      <p:bldP spid="7207" grpId="0"/>
      <p:bldP spid="7208" grpId="0"/>
      <p:bldP spid="7210" grpId="0"/>
      <p:bldP spid="7212" grpId="0"/>
      <p:bldP spid="43" grpId="0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Type xmlns="19cc81ea-0558-47b9-a20e-583779264d73" xsi:nil="true"/>
    <CultureName xmlns="19cc81ea-0558-47b9-a20e-583779264d73" xsi:nil="true"/>
    <Students xmlns="19cc81ea-0558-47b9-a20e-583779264d73">
      <UserInfo>
        <DisplayName/>
        <AccountId xsi:nil="true"/>
        <AccountType/>
      </UserInfo>
    </Students>
    <Has_Teacher_Only_SectionGroup xmlns="19cc81ea-0558-47b9-a20e-583779264d73" xsi:nil="true"/>
    <Is_Collaboration_Space_Locked xmlns="19cc81ea-0558-47b9-a20e-583779264d73" xsi:nil="true"/>
    <_activity xmlns="19cc81ea-0558-47b9-a20e-583779264d73" xsi:nil="true"/>
    <Distribution_Groups xmlns="19cc81ea-0558-47b9-a20e-583779264d73" xsi:nil="true"/>
    <Templates xmlns="19cc81ea-0558-47b9-a20e-583779264d73" xsi:nil="true"/>
    <Self_Registration_Enabled xmlns="19cc81ea-0558-47b9-a20e-583779264d73" xsi:nil="true"/>
    <LMS_Mappings xmlns="19cc81ea-0558-47b9-a20e-583779264d73" xsi:nil="true"/>
    <Invited_Teachers xmlns="19cc81ea-0558-47b9-a20e-583779264d73" xsi:nil="true"/>
    <IsNotebookLocked xmlns="19cc81ea-0558-47b9-a20e-583779264d73" xsi:nil="true"/>
    <NotebookType xmlns="19cc81ea-0558-47b9-a20e-583779264d73" xsi:nil="true"/>
    <Math_Settings xmlns="19cc81ea-0558-47b9-a20e-583779264d73" xsi:nil="true"/>
    <Owner xmlns="19cc81ea-0558-47b9-a20e-583779264d73">
      <UserInfo>
        <DisplayName/>
        <AccountId xsi:nil="true"/>
        <AccountType/>
      </UserInfo>
    </Owner>
    <Student_Groups xmlns="19cc81ea-0558-47b9-a20e-583779264d73">
      <UserInfo>
        <DisplayName/>
        <AccountId xsi:nil="true"/>
        <AccountType/>
      </UserInfo>
    </Student_Groups>
    <AppVersion xmlns="19cc81ea-0558-47b9-a20e-583779264d73" xsi:nil="true"/>
    <Invited_Students xmlns="19cc81ea-0558-47b9-a20e-583779264d73" xsi:nil="true"/>
    <Teachers xmlns="19cc81ea-0558-47b9-a20e-583779264d73">
      <UserInfo>
        <DisplayName/>
        <AccountId xsi:nil="true"/>
        <AccountType/>
      </UserInfo>
    </Teachers>
    <DefaultSectionNames xmlns="19cc81ea-0558-47b9-a20e-583779264d73" xsi:nil="true"/>
    <TeamsChannelId xmlns="19cc81ea-0558-47b9-a20e-583779264d7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57F0FF00FC9F4889F8DB82963E67F3" ma:contentTypeVersion="38" ma:contentTypeDescription="Create a new document." ma:contentTypeScope="" ma:versionID="9994217b0cec7e63058a879cfc05c05f">
  <xsd:schema xmlns:xsd="http://www.w3.org/2001/XMLSchema" xmlns:xs="http://www.w3.org/2001/XMLSchema" xmlns:p="http://schemas.microsoft.com/office/2006/metadata/properties" xmlns:ns3="19cc81ea-0558-47b9-a20e-583779264d73" xmlns:ns4="a9db4840-7db1-418d-a03b-fe2e0c7bddb4" targetNamespace="http://schemas.microsoft.com/office/2006/metadata/properties" ma:root="true" ma:fieldsID="6eab87f0aecd0ffbf702cfe0b725fdbc" ns3:_="" ns4:_="">
    <xsd:import namespace="19cc81ea-0558-47b9-a20e-583779264d73"/>
    <xsd:import namespace="a9db4840-7db1-418d-a03b-fe2e0c7bdd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3:MediaLengthInSeconds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cc81ea-0558-47b9-a20e-583779264d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CultureName" ma:index="12" nillable="true" ma:displayName="Culture Name" ma:internalName="CultureName">
      <xsd:simpleType>
        <xsd:restriction base="dms:Text"/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msChannelId" ma:index="14" nillable="true" ma:displayName="Teams Channel Id" ma:internalName="TeamsChannelId">
      <xsd:simpleType>
        <xsd:restriction base="dms:Text"/>
      </xsd:simpleType>
    </xsd:element>
    <xsd:element name="Owner" ma:index="15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6" nillable="true" ma:displayName="Math Settings" ma:internalName="Math_Settings">
      <xsd:simpleType>
        <xsd:restriction base="dms:Text"/>
      </xsd:simpleType>
    </xsd:element>
    <xsd:element name="DefaultSectionNames" ma:index="17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8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19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0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1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2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3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4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5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6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7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8" nillable="true" ma:displayName="Is Collaboration Space Locked" ma:internalName="Is_Collaboration_Space_Locked">
      <xsd:simpleType>
        <xsd:restriction base="dms:Boolean"/>
      </xsd:simpleType>
    </xsd:element>
    <xsd:element name="IsNotebookLocked" ma:index="29" nillable="true" ma:displayName="Is Notebook Locked" ma:internalName="IsNotebookLocked">
      <xsd:simpleType>
        <xsd:restriction base="dms:Boolean"/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4" nillable="true" ma:displayName="Tags" ma:internalName="MediaServiceAutoTags" ma:readOnly="true">
      <xsd:simpleType>
        <xsd:restriction base="dms:Text"/>
      </xsd:simpleType>
    </xsd:element>
    <xsd:element name="MediaServiceGenerationTime" ma:index="3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3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40" nillable="true" ma:displayName="Location" ma:internalName="MediaServiceLocation" ma:readOnly="true">
      <xsd:simpleType>
        <xsd:restriction base="dms:Text"/>
      </xsd:simpleType>
    </xsd:element>
    <xsd:element name="MediaLengthInSeconds" ma:index="4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4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43" nillable="true" ma:displayName="_activity" ma:hidden="true" ma:internalName="_activity">
      <xsd:simpleType>
        <xsd:restriction base="dms:Note"/>
      </xsd:simpleType>
    </xsd:element>
    <xsd:element name="MediaServiceObjectDetectorVersions" ma:index="4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4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db4840-7db1-418d-a03b-fe2e0c7bddb4" elementFormDefault="qualified">
    <xsd:import namespace="http://schemas.microsoft.com/office/2006/documentManagement/types"/>
    <xsd:import namespace="http://schemas.microsoft.com/office/infopath/2007/PartnerControls"/>
    <xsd:element name="SharedWithUsers" ma:index="3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A8C62B0-76E1-4EC0-AAC2-4CFB876D8627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a9db4840-7db1-418d-a03b-fe2e0c7bddb4"/>
    <ds:schemaRef ds:uri="19cc81ea-0558-47b9-a20e-583779264d73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FF027FE-D0C6-4225-99F1-ABB1AC9832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E6E730-8511-4606-A205-BAFDC53CBB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cc81ea-0558-47b9-a20e-583779264d73"/>
    <ds:schemaRef ds:uri="a9db4840-7db1-418d-a03b-fe2e0c7bdd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412</Words>
  <Application>Microsoft Office PowerPoint</Application>
  <PresentationFormat>Široki zaslon</PresentationFormat>
  <Paragraphs>88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sustava Office</vt:lpstr>
      <vt:lpstr>TOČKE, PRAVCI I RAVNINE U PROSTORU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Suzi Radović</dc:creator>
  <cp:lastModifiedBy>Suzi Radović</cp:lastModifiedBy>
  <cp:revision>1</cp:revision>
  <dcterms:created xsi:type="dcterms:W3CDTF">2024-05-26T18:01:20Z</dcterms:created>
  <dcterms:modified xsi:type="dcterms:W3CDTF">2024-05-26T18:04:37Z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0x010100EA57F0FF00FC9F4889F8DB82963E67F3</vt:lpwstr>
  </property>
</Properties>
</file>