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61" r:id="rId3"/>
    <p:sldId id="262" r:id="rId4"/>
    <p:sldId id="259" r:id="rId5"/>
    <p:sldId id="257" r:id="rId6"/>
    <p:sldId id="258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65" autoAdjust="0"/>
    <p:restoredTop sz="94660"/>
  </p:normalViewPr>
  <p:slideViewPr>
    <p:cSldViewPr>
      <p:cViewPr varScale="1">
        <p:scale>
          <a:sx n="97" d="100"/>
          <a:sy n="97" d="100"/>
        </p:scale>
        <p:origin x="86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A17AD3-28E6-4783-92E8-33965781A83B}" type="datetimeFigureOut">
              <a:rPr lang="hr-HR" smtClean="0"/>
              <a:t>20.9.2016.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1FC33D-D008-4603-91F7-0F8FBCAAE5CE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6690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1FC33D-D008-4603-91F7-0F8FBCAAE5CE}" type="slidenum">
              <a:rPr lang="hr-HR" smtClean="0"/>
              <a:t>17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1048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E9E3E-A7E3-4800-9C26-309F064A7A70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C0527-78F0-41CE-958C-CC23A15A3C5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9C41-05EE-49CD-A67E-81D79DB95272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A5845-CB1C-4329-BA7A-5E16B43DC97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25A0EE-484D-4EEF-BAAB-A74AC8EEB627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A42AA-8ECC-44B7-BAC7-7035325639D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74D7DE-1511-422E-A099-78F2BBBCBE6D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AED37-00A7-464E-A2F8-32BB38C3E6C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A456EC-A5FF-40E4-9406-3A61B9BB17EC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2874D-F5E1-4956-8F46-FFA3A69621E2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5130E-BBC1-4EE7-AB84-A707AA0C2997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E7611-E3E0-4F8E-942E-8CDDE6B7212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A76E2-3474-4631-B617-D7C385ADB7E5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7319-3686-4D4B-BB55-0DDE9F8EDC4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C5A1B-972C-42EF-B107-4ECC8137AB7B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15653-F8BC-406F-ABBC-D2ACC929E6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6549CC-0854-4F92-BB52-B552BFB9DF0E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CFB8-2B91-4C7A-9325-E1744218BF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F77F2-A101-487E-8333-A7ED2A1FB75A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748852-DB04-4308-AF69-B6C4911A15EC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6420A-9038-4B38-B4E7-3645905BB384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332A6-8DF2-40DF-B32E-EBB521240BF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7F2C02-3E47-4E76-BA7D-4F3C078954A5}" type="datetimeFigureOut">
              <a:rPr lang="hr-HR"/>
              <a:pPr>
                <a:defRPr/>
              </a:pPr>
              <a:t>20.9.2016.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D3C9116-CD6A-4F6C-9169-3940982862E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zanimljivostidana.com/zanimljivosti/3050-30-zanimljivih-cinjenica-o-australiji.html" TargetMode="External"/><Relationship Id="rId2" Type="http://schemas.openxmlformats.org/officeDocument/2006/relationships/hyperlink" Target="https://hr.wikipedia.org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0" y="692150"/>
            <a:ext cx="7848600" cy="3167063"/>
          </a:xfrm>
        </p:spPr>
        <p:txBody>
          <a:bodyPr/>
          <a:lstStyle/>
          <a:p>
            <a:pPr eaLnBrk="1" hangingPunct="1">
              <a:defRPr/>
            </a:pPr>
            <a:r>
              <a:rPr lang="hr-HR" smtClean="0"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AUSTRALIJA</a:t>
            </a:r>
          </a:p>
        </p:txBody>
      </p:sp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0" y="5753100"/>
            <a:ext cx="6400800" cy="11049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hr-HR" sz="2000" smtClean="0">
                <a:solidFill>
                  <a:schemeClr val="tx1"/>
                </a:solidFill>
              </a:rPr>
              <a:t>Učenik: Jakov Mrvičić</a:t>
            </a:r>
          </a:p>
          <a:p>
            <a:pPr algn="l" eaLnBrk="1" hangingPunct="1">
              <a:lnSpc>
                <a:spcPct val="90000"/>
              </a:lnSpc>
            </a:pPr>
            <a:r>
              <a:rPr lang="hr-HR" sz="2000" smtClean="0">
                <a:solidFill>
                  <a:schemeClr val="tx1"/>
                </a:solidFill>
              </a:rPr>
              <a:t>Razred: 6. b</a:t>
            </a:r>
          </a:p>
        </p:txBody>
      </p:sp>
      <p:pic>
        <p:nvPicPr>
          <p:cNvPr id="13315" name="Picture 5" descr="preuzmi (1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1638" y="2492375"/>
            <a:ext cx="4570412" cy="407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FF0000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Stanovništvo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28775"/>
            <a:ext cx="4402138" cy="4497388"/>
          </a:xfrm>
        </p:spPr>
        <p:txBody>
          <a:bodyPr/>
          <a:lstStyle/>
          <a:p>
            <a:pPr eaLnBrk="1" hangingPunct="1"/>
            <a:r>
              <a:rPr lang="hr-HR" sz="2800" dirty="0" smtClean="0"/>
              <a:t>Australija je bila prvo naseljena od starosjedilaca Aboridžina koji su prema zadnjim arheološkim iskapanjima nastanili ovaj </a:t>
            </a:r>
            <a:r>
              <a:rPr lang="hr-HR" sz="2800" dirty="0" err="1" smtClean="0"/>
              <a:t>kontinet</a:t>
            </a:r>
            <a:r>
              <a:rPr lang="hr-HR" sz="2800" dirty="0" smtClean="0"/>
              <a:t> prije 40.000 </a:t>
            </a:r>
            <a:r>
              <a:rPr lang="hr-HR" sz="2800" dirty="0" smtClean="0"/>
              <a:t>godina</a:t>
            </a:r>
            <a:endParaRPr lang="hr-HR" sz="2800" dirty="0" smtClean="0"/>
          </a:p>
        </p:txBody>
      </p:sp>
      <p:pic>
        <p:nvPicPr>
          <p:cNvPr id="22532" name="Picture 4" descr="images 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6825" y="2924175"/>
            <a:ext cx="3419475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6011863" y="5300663"/>
            <a:ext cx="252095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Slika 3. Aboridžin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 C 0.007 -0.01333  0.014 -0.028  0.021 -0.04667  C 0.04 -0.1  0.045 -0.152  0.031 -0.16  C 0.017 -0.16933  -0.01 -0.132  -0.029 -0.07867  C -0.039 -0.05067  -0.045 -0.024  -0.047 -0.004  C -0.05 0.012  -0.051 0.028  -0.051 0.04667  C -0.051 0.10667  -0.038 0.156  -0.023 0.156  C -0.008 0.156  0.005 0.10667  0.005 0.04667  C 0.005 0.01867  0.002 -0.008  -0.003 -0.02667  C -0.005 -0.04267  -0.01 -0.06  -0.016 -0.07733  C -0.036 -0.132  -0.063 -0.16933  -0.077 -0.16  C -0.091 -0.15067  -0.086 -0.1  -0.066 -0.04533  C -0.058 -0.02  -0.047 0.00133  -0.036 0.016  C -0.028 0.02933  -0.019 0.04133  -0.007 0.05333  C 0.029 0.092  0.065 0.10933  0.075 0.09333  C 0.084 0.07733  0.064 0.03333  0.028 -0.004  C 0.013 -0.02  -0.003 -0.032  -0.016 -0.04  C -0.028 -0.048  -0.043 -0.05467  -0.059 -0.05867  C -0.103 -0.072  -0.141 -0.068  -0.144 -0.04667  C -0.148 -0.02667  -0.115 0.0  -0.071 0.01333  C -0.051 0.01867  -0.032 0.02133  -0.017 0.02  C -0.004 0.02  0.01 0.01733  0.025 0.01333  C 0.069 0.0  0.102 -0.028  0.098 -0.048  C 0.095 -0.068  0.057 -0.07333  0.013 -0.06  C -0.008 -0.05333  -0.027 -0.044  -0.04 -0.03333  C -0.051 -0.02533  -0.062 -0.016  -0.074 -0.004  C -0.109 0.03467  -0.13 0.07733  -0.12 0.09333  C -0.111 0.10933  -0.074 0.092  -0.039 0.05467  C -0.022 0.036  -0.008 0.01733  0.0 0.0  Z" pathEditMode="relative">
                                      <p:cBhvr>
                                        <p:cTn id="6" dur="129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</a:rPr>
              <a:t>Aboridžini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668838" y="1268413"/>
            <a:ext cx="4475162" cy="4497387"/>
          </a:xfrm>
        </p:spPr>
        <p:txBody>
          <a:bodyPr/>
          <a:lstStyle/>
          <a:p>
            <a:pPr eaLnBrk="1" hangingPunct="1"/>
            <a:r>
              <a:rPr lang="pl-PL" sz="2800" smtClean="0"/>
              <a:t>Aboridžini jest skupni naziv za domorodačka plemena Australije</a:t>
            </a:r>
          </a:p>
          <a:p>
            <a:pPr eaLnBrk="1" hangingPunct="1"/>
            <a:r>
              <a:rPr lang="hr-HR" sz="2800" smtClean="0"/>
              <a:t>Domoroci Australije podijeljeni su na više stotina plemena, govorilo se oko 600 jezika</a:t>
            </a:r>
          </a:p>
          <a:p>
            <a:pPr eaLnBrk="1" hangingPunct="1"/>
            <a:r>
              <a:rPr lang="hr-HR" sz="2800" smtClean="0"/>
              <a:t>Prema mišljenjima znanstvenika na kontinent su se naselili još u vrijeme posljednjeg ledenog doba</a:t>
            </a: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455738" y="3160713"/>
            <a:ext cx="1460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3556" name="Picture 6" descr="aboridzini-love-bumerangom-i-sviraju-didgeridoo-900x600-20130727-20130709103126-5551cb6facc5a89a4a0338b4d089edd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82725"/>
            <a:ext cx="4643438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55650" y="5949950"/>
            <a:ext cx="2303463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Slika 4. Aboridžini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2627313" y="0"/>
            <a:ext cx="4679950" cy="1439863"/>
          </a:xfrm>
        </p:spPr>
        <p:txBody>
          <a:bodyPr/>
          <a:lstStyle/>
          <a:p>
            <a:pPr eaLnBrk="1" hangingPunct="1"/>
            <a:r>
              <a:rPr lang="hr-HR" b="1" smtClean="0">
                <a:solidFill>
                  <a:schemeClr val="bg1"/>
                </a:solidFill>
                <a:latin typeface="Arial" charset="0"/>
              </a:rPr>
              <a:t>OCEANIJA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6011863" y="2420938"/>
            <a:ext cx="2735262" cy="36337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l-PL" sz="2400" smtClean="0">
                <a:solidFill>
                  <a:schemeClr val="bg1"/>
                </a:solidFill>
              </a:rPr>
              <a:t>  </a:t>
            </a:r>
            <a:r>
              <a:rPr lang="pl-PL" sz="2400" smtClean="0">
                <a:solidFill>
                  <a:schemeClr val="bg1"/>
                </a:solidFill>
                <a:latin typeface="Arial" charset="0"/>
              </a:rPr>
              <a:t>	</a:t>
            </a:r>
            <a:r>
              <a:rPr lang="pl-PL" sz="2400" smtClean="0">
                <a:solidFill>
                  <a:schemeClr val="bg1"/>
                </a:solidFill>
              </a:rPr>
              <a:t>Oceanija se može podjeliti na nekoliko cjelina:</a:t>
            </a:r>
          </a:p>
          <a:p>
            <a:pPr eaLnBrk="1" hangingPunct="1"/>
            <a:r>
              <a:rPr lang="pl-PL" sz="2400" smtClean="0">
                <a:solidFill>
                  <a:schemeClr val="bg1"/>
                </a:solidFill>
              </a:rPr>
              <a:t>Polinezija</a:t>
            </a:r>
          </a:p>
          <a:p>
            <a:pPr eaLnBrk="1" hangingPunct="1"/>
            <a:r>
              <a:rPr lang="pl-PL" sz="2400" smtClean="0">
                <a:solidFill>
                  <a:schemeClr val="bg1"/>
                </a:solidFill>
              </a:rPr>
              <a:t>Melanezija</a:t>
            </a:r>
          </a:p>
          <a:p>
            <a:pPr eaLnBrk="1" hangingPunct="1"/>
            <a:r>
              <a:rPr lang="pl-PL" sz="2400" smtClean="0">
                <a:solidFill>
                  <a:schemeClr val="bg1"/>
                </a:solidFill>
              </a:rPr>
              <a:t>Mikronezija</a:t>
            </a:r>
          </a:p>
          <a:p>
            <a:pPr eaLnBrk="1" hangingPunct="1">
              <a:buFont typeface="Arial" charset="0"/>
              <a:buNone/>
            </a:pPr>
            <a:endParaRPr lang="hr-HR" smtClean="0">
              <a:solidFill>
                <a:schemeClr val="bg1"/>
              </a:solidFill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2997200"/>
            <a:ext cx="25923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pl-PL" sz="2400">
                <a:solidFill>
                  <a:schemeClr val="bg1"/>
                </a:solidFill>
              </a:rPr>
              <a:t>Oceanija je naziv za nekoliko grupa otoka koja se nalaze u Tihom oceanu</a:t>
            </a:r>
          </a:p>
          <a:p>
            <a:pPr>
              <a:spcBef>
                <a:spcPct val="50000"/>
              </a:spcBef>
            </a:pP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/>
              <a:t>Zanimljivosti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0" y="981075"/>
            <a:ext cx="3960813" cy="3598863"/>
          </a:xfrm>
        </p:spPr>
        <p:txBody>
          <a:bodyPr/>
          <a:lstStyle/>
          <a:p>
            <a:pPr eaLnBrk="1" hangingPunct="1"/>
            <a:r>
              <a:rPr lang="hr-HR" sz="2200" smtClean="0">
                <a:solidFill>
                  <a:schemeClr val="bg1"/>
                </a:solidFill>
              </a:rPr>
              <a:t>Širina Australije jednaka je udaljenosti Londona i Moskve</a:t>
            </a:r>
          </a:p>
          <a:p>
            <a:pPr eaLnBrk="1" hangingPunct="1"/>
            <a:r>
              <a:rPr lang="hr-HR" sz="2200" smtClean="0">
                <a:solidFill>
                  <a:schemeClr val="bg1"/>
                </a:solidFill>
              </a:rPr>
              <a:t>Najbogatija žena Australije je Gina Rinehart i zarađuje milijun dolara svakih pola sata odnosno 598 dolara svake sekunde </a:t>
            </a:r>
          </a:p>
          <a:p>
            <a:pPr eaLnBrk="1" hangingPunct="1"/>
            <a:r>
              <a:rPr lang="hr-HR" sz="2200" smtClean="0">
                <a:solidFill>
                  <a:schemeClr val="bg1"/>
                </a:solidFill>
              </a:rPr>
              <a:t> Bivši premijer australije Bob Hawke je postavio svjetski rekord u ispijanju 2,5 litre piva - za 11 sekundi</a:t>
            </a:r>
          </a:p>
        </p:txBody>
      </p:sp>
      <p:sp>
        <p:nvSpPr>
          <p:cNvPr id="25603" name="AutoShape 4" descr="Slikovni rezultat za bob hawk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4" name="AutoShape 6" descr="Slikovni rezultat za bob hawke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5" name="AutoShape 8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06" name="AutoShape 10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5607" name="Picture 12" descr="haw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92725" y="1484313"/>
            <a:ext cx="35718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Text Box 15"/>
          <p:cNvSpPr txBox="1">
            <a:spLocks noChangeArrowheads="1"/>
          </p:cNvSpPr>
          <p:nvPr/>
        </p:nvSpPr>
        <p:spPr bwMode="auto">
          <a:xfrm>
            <a:off x="6227763" y="4365625"/>
            <a:ext cx="266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Slika 5. Bob Hawke</a:t>
            </a:r>
            <a:endParaRPr lang="en-US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-1260475" y="0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</a:rPr>
              <a:t>Zanimljivosti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323850" y="981075"/>
            <a:ext cx="8137525" cy="295275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</a:rPr>
              <a:t> </a:t>
            </a:r>
            <a:r>
              <a:rPr lang="hr-HR" sz="2400" smtClean="0">
                <a:solidFill>
                  <a:schemeClr val="bg1"/>
                </a:solidFill>
              </a:rPr>
              <a:t>U Australiji se nalazi najduža ograda na svijetu, duga čak 5.614 kilometara, po kojoj je snimljen i film Rabbit Proof Fence</a:t>
            </a:r>
          </a:p>
          <a:p>
            <a:pPr eaLnBrk="1" hangingPunct="1"/>
            <a:r>
              <a:rPr lang="hr-HR" sz="2400" smtClean="0">
                <a:solidFill>
                  <a:schemeClr val="bg1"/>
                </a:solidFill>
              </a:rPr>
              <a:t>Australija ima najviše cijene električne energije na svijetu</a:t>
            </a:r>
            <a:endParaRPr lang="hr-HR" sz="2400" smtClean="0">
              <a:solidFill>
                <a:schemeClr val="bg1"/>
              </a:solidFill>
              <a:latin typeface="Arial" charset="0"/>
            </a:endParaRPr>
          </a:p>
          <a:p>
            <a:pPr eaLnBrk="1" hangingPunct="1"/>
            <a:r>
              <a:rPr lang="en-US" sz="2400" smtClean="0">
                <a:solidFill>
                  <a:schemeClr val="bg1"/>
                </a:solidFill>
              </a:rPr>
              <a:t>1892 godine grupa od 200 Australaca nezadovoljnih postojećom vladom pokušala je započeti koloniju u Paragvaju pod nazivom Nova Australija</a:t>
            </a:r>
            <a:endParaRPr lang="hr-HR" sz="2400" smtClean="0">
              <a:solidFill>
                <a:schemeClr val="bg1"/>
              </a:solidFill>
            </a:endParaRPr>
          </a:p>
        </p:txBody>
      </p:sp>
      <p:pic>
        <p:nvPicPr>
          <p:cNvPr id="26627" name="Picture 4" descr="preuzmi 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933825"/>
            <a:ext cx="2535238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2555875" y="6216650"/>
            <a:ext cx="2736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>
                <a:solidFill>
                  <a:schemeClr val="bg1"/>
                </a:solidFill>
              </a:rPr>
              <a:t>Slika 6. Rabbit Proof Fence film</a:t>
            </a:r>
            <a:endParaRPr lang="en-US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6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140200" y="4005263"/>
            <a:ext cx="4822825" cy="23050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hr-HR" smtClean="0"/>
              <a:t>    Nadam se da Vam je ova prezentacija puno pomogla i da Vam se svidjela.</a:t>
            </a:r>
          </a:p>
          <a:p>
            <a:pPr eaLnBrk="1" hangingPunct="1">
              <a:buFont typeface="Arial" charset="0"/>
              <a:buNone/>
            </a:pPr>
            <a:endParaRPr lang="hr-HR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 rev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Poveznice</a:t>
            </a:r>
            <a:endParaRPr lang="en-US" smtClean="0"/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https://hr.</a:t>
            </a:r>
            <a:r>
              <a:rPr lang="en-US" b="1" smtClean="0">
                <a:hlinkClick r:id="rId2"/>
              </a:rPr>
              <a:t>wikipedia</a:t>
            </a:r>
            <a:r>
              <a:rPr lang="en-US" smtClean="0">
                <a:hlinkClick r:id="rId2"/>
              </a:rPr>
              <a:t>.or</a:t>
            </a:r>
            <a:r>
              <a:rPr lang="hr-HR" smtClean="0">
                <a:hlinkClick r:id="rId2"/>
              </a:rPr>
              <a:t>g</a:t>
            </a:r>
            <a:endParaRPr lang="hr-HR" smtClean="0"/>
          </a:p>
          <a:p>
            <a:pPr eaLnBrk="1" hangingPunct="1"/>
            <a:r>
              <a:rPr lang="en-US" u="sng" smtClean="0">
                <a:hlinkClick r:id="rId3"/>
              </a:rPr>
              <a:t>http://zanimljivostidana.com/zanimljivosti/3050-30-zanimljivih-cinjenica-o-australiji.html</a:t>
            </a:r>
            <a:endParaRPr lang="hr-HR" u="sng" smtClean="0"/>
          </a:p>
          <a:p>
            <a:pPr eaLnBrk="1" hangingPunct="1"/>
            <a:r>
              <a:rPr lang="hr-HR" u="sng" smtClean="0"/>
              <a:t>Udžbenik Geografije za 6 rz. Oš.</a:t>
            </a:r>
          </a:p>
          <a:p>
            <a:pPr eaLnBrk="1" hangingPunct="1"/>
            <a:r>
              <a:rPr lang="hr-HR" u="sng" smtClean="0"/>
              <a:t>Google slike </a:t>
            </a:r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/>
            <a:endParaRPr lang="hr-HR" smtClean="0"/>
          </a:p>
          <a:p>
            <a:pPr eaLnBrk="1" hangingPunct="1">
              <a:buFont typeface="Arial" charset="0"/>
              <a:buNone/>
            </a:pPr>
            <a:endParaRPr lang="hr-HR" smtClean="0"/>
          </a:p>
          <a:p>
            <a:pPr eaLnBrk="1" hangingPunct="1">
              <a:buFont typeface="Arial" charset="0"/>
              <a:buNone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8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17232"/>
            <a:ext cx="8229600" cy="576064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7824" y="2132856"/>
            <a:ext cx="6933456" cy="648071"/>
          </a:xfrm>
        </p:spPr>
        <p:txBody>
          <a:bodyPr/>
          <a:lstStyle/>
          <a:p>
            <a:pPr marL="0" indent="0">
              <a:buNone/>
            </a:pPr>
            <a:r>
              <a:rPr lang="hr-HR" sz="9600" dirty="0" smtClean="0">
                <a:solidFill>
                  <a:schemeClr val="bg1"/>
                </a:solidFill>
              </a:rPr>
              <a:t>KRAJ</a:t>
            </a:r>
            <a:endParaRPr lang="hr-HR" sz="9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6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>
          <a:xfrm>
            <a:off x="1187450" y="404813"/>
            <a:ext cx="8229600" cy="1143000"/>
          </a:xfrm>
        </p:spPr>
        <p:txBody>
          <a:bodyPr/>
          <a:lstStyle/>
          <a:p>
            <a:pPr eaLnBrk="1" hangingPunct="1"/>
            <a:r>
              <a:rPr lang="hr-HR" smtClean="0"/>
              <a:t>UVOD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339975" y="1628775"/>
            <a:ext cx="5976938" cy="4392613"/>
          </a:xfrm>
        </p:spPr>
        <p:txBody>
          <a:bodyPr/>
          <a:lstStyle/>
          <a:p>
            <a:pPr eaLnBrk="1" hangingPunct="1"/>
            <a:r>
              <a:rPr lang="hr-HR" smtClean="0"/>
              <a:t>Ova prezentacija će gradivo učiniti zanimljivijim i lakšim.</a:t>
            </a:r>
          </a:p>
          <a:p>
            <a:pPr eaLnBrk="1" hangingPunct="1"/>
            <a:r>
              <a:rPr lang="hr-HR" smtClean="0"/>
              <a:t>Nadam se da će vam pomoći u daljnem učenju</a:t>
            </a:r>
          </a:p>
          <a:p>
            <a:pPr eaLnBrk="1" hangingPunct="1"/>
            <a:r>
              <a:rPr lang="hr-HR" smtClean="0"/>
              <a:t>Mogu reći samo jedno...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3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r-HR" sz="18500" smtClean="0">
                <a:solidFill>
                  <a:schemeClr val="bg1"/>
                </a:solidFill>
              </a:rPr>
              <a:t>Uživajte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Sadržaj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627313" y="1557338"/>
            <a:ext cx="8229600" cy="4525962"/>
          </a:xfrm>
        </p:spPr>
        <p:txBody>
          <a:bodyPr/>
          <a:lstStyle/>
          <a:p>
            <a:pPr eaLnBrk="1" hangingPunct="1"/>
            <a:r>
              <a:rPr lang="hr-HR" smtClean="0"/>
              <a:t>Kontinent i zemlja crvenog srca</a:t>
            </a:r>
          </a:p>
          <a:p>
            <a:pPr eaLnBrk="1" hangingPunct="1"/>
            <a:r>
              <a:rPr lang="hr-HR" smtClean="0"/>
              <a:t>Općenito o Australiji</a:t>
            </a:r>
          </a:p>
          <a:p>
            <a:pPr eaLnBrk="1" hangingPunct="1"/>
            <a:r>
              <a:rPr lang="hr-HR" smtClean="0"/>
              <a:t>Novi Zeland</a:t>
            </a:r>
          </a:p>
          <a:p>
            <a:pPr eaLnBrk="1" hangingPunct="1"/>
            <a:r>
              <a:rPr lang="hr-HR" smtClean="0"/>
              <a:t>Poseban živi svijet</a:t>
            </a:r>
          </a:p>
          <a:p>
            <a:pPr eaLnBrk="1" hangingPunct="1"/>
            <a:r>
              <a:rPr lang="hr-HR" smtClean="0"/>
              <a:t>Stanovništvo</a:t>
            </a:r>
          </a:p>
          <a:p>
            <a:pPr eaLnBrk="1" hangingPunct="1"/>
            <a:r>
              <a:rPr lang="hr-HR" smtClean="0"/>
              <a:t>Aboridžini</a:t>
            </a:r>
          </a:p>
          <a:p>
            <a:pPr eaLnBrk="1" hangingPunct="1"/>
            <a:r>
              <a:rPr lang="hr-HR" smtClean="0"/>
              <a:t>Oceanija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utoRev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</p:cBhvr>
                                      <p:to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16385" grpId="1"/>
      <p:bldP spid="16385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</a:rPr>
              <a:t>Kontinent i zemlja crvenog srca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15250" cy="3557588"/>
          </a:xfrm>
        </p:spPr>
        <p:txBody>
          <a:bodyPr/>
          <a:lstStyle/>
          <a:p>
            <a:pPr eaLnBrk="1" hangingPunct="1"/>
            <a:r>
              <a:rPr lang="hr-HR" smtClean="0"/>
              <a:t>Australija je najmanji kontinent na Zemlji.</a:t>
            </a:r>
            <a:br>
              <a:rPr lang="hr-HR" smtClean="0"/>
            </a:br>
            <a:endParaRPr lang="hr-HR" smtClean="0"/>
          </a:p>
          <a:p>
            <a:pPr eaLnBrk="1" hangingPunct="1"/>
            <a:r>
              <a:rPr lang="hr-HR" smtClean="0"/>
              <a:t>Australija ima površinu gotovo 7,7 milijuna kilometara kvadratnih.</a:t>
            </a:r>
          </a:p>
          <a:p>
            <a:pPr eaLnBrk="1" hangingPunct="1"/>
            <a:r>
              <a:rPr lang="hr-HR" smtClean="0"/>
              <a:t>Australija je jedini kontinent koji se u cjelosti nalazi na južnoj Zemljinoj polutki.</a:t>
            </a:r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</a:rPr>
              <a:t>Kontinent i zemlja crvenog srca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hr-HR" smtClean="0"/>
              <a:t>Australska obala je slabo razvedena</a:t>
            </a:r>
          </a:p>
          <a:p>
            <a:pPr eaLnBrk="1" hangingPunct="1"/>
            <a:r>
              <a:rPr lang="hr-HR" smtClean="0"/>
              <a:t>Ima samo jedan veliki otok zvan Tasmanija</a:t>
            </a:r>
          </a:p>
          <a:p>
            <a:pPr eaLnBrk="1" hangingPunct="1"/>
            <a:r>
              <a:rPr lang="hr-HR" smtClean="0"/>
              <a:t>Dva najveća poluotoka u Australiji su:Arnhemova zemlja i York.</a:t>
            </a:r>
          </a:p>
          <a:p>
            <a:pPr eaLnBrk="1" hangingPunct="1"/>
            <a:r>
              <a:rPr lang="hr-HR" smtClean="0"/>
              <a:t>Također postoji još jedan veliki otok a to je Novi Zeland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" grpId="0"/>
      <p:bldP spid="184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Općenito o Australiji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232025" y="1412875"/>
            <a:ext cx="6911975" cy="3816350"/>
          </a:xfrm>
        </p:spPr>
        <p:txBody>
          <a:bodyPr/>
          <a:lstStyle/>
          <a:p>
            <a:pPr eaLnBrk="1" hangingPunct="1"/>
            <a:r>
              <a:rPr lang="hr-HR" smtClean="0"/>
              <a:t>Australija je najniži kontinent na Zemlji</a:t>
            </a:r>
          </a:p>
          <a:p>
            <a:pPr eaLnBrk="1" hangingPunct="1"/>
            <a:r>
              <a:rPr lang="hr-HR" smtClean="0"/>
              <a:t>Prastari Zapadnoaustralski ravnjak zauzima skoro polovicu Australije</a:t>
            </a:r>
          </a:p>
          <a:p>
            <a:pPr eaLnBrk="1" hangingPunct="1"/>
            <a:r>
              <a:rPr lang="hr-HR" smtClean="0"/>
              <a:t>Zapadnoaustralski ravnjak obiluje raznovrsnim rudama</a:t>
            </a:r>
          </a:p>
          <a:p>
            <a:pPr eaLnBrk="1" hangingPunct="1"/>
            <a:r>
              <a:rPr lang="hr-HR" smtClean="0"/>
              <a:t>Uzduž istočne Australske obale pruža se Veliko razvodno gorje</a:t>
            </a:r>
          </a:p>
          <a:p>
            <a:pPr eaLnBrk="1" hangingPunct="1"/>
            <a:r>
              <a:rPr lang="hr-HR" smtClean="0"/>
              <a:t>Poljoprivreda Australije je iznimnp napredna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r-HR" smtClean="0"/>
              <a:t>Novi Zeland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3827462" cy="5040312"/>
          </a:xfrm>
        </p:spPr>
        <p:txBody>
          <a:bodyPr/>
          <a:lstStyle/>
          <a:p>
            <a:pPr eaLnBrk="1" hangingPunct="1"/>
            <a:r>
              <a:rPr lang="hr-HR" smtClean="0"/>
              <a:t> </a:t>
            </a:r>
            <a:r>
              <a:rPr lang="hr-HR" sz="2800" smtClean="0"/>
              <a:t>Je otočna država u jugozapadnom Tihom oceanu, jugoistočno od Australije</a:t>
            </a:r>
          </a:p>
          <a:p>
            <a:pPr eaLnBrk="1" hangingPunct="1"/>
            <a:r>
              <a:rPr lang="hr-HR" sz="2800" smtClean="0"/>
              <a:t>Sastoji se od dva veća otoka, Sjevernog i Južnog, te većeg broja manjih otoka</a:t>
            </a:r>
          </a:p>
          <a:p>
            <a:pPr eaLnBrk="1" hangingPunct="1"/>
            <a:r>
              <a:rPr lang="nl-NL" sz="2800" smtClean="0"/>
              <a:t>Nizozemski istraživač Abel Tasman otkrio je Novi Zeland 1642. godin</a:t>
            </a:r>
            <a:r>
              <a:rPr lang="hr-HR" sz="2800" smtClean="0"/>
              <a:t>e</a:t>
            </a:r>
          </a:p>
          <a:p>
            <a:pPr eaLnBrk="1" hangingPunct="1"/>
            <a:endParaRPr lang="hr-HR" sz="2800" smtClean="0"/>
          </a:p>
          <a:p>
            <a:pPr eaLnBrk="1" hangingPunct="1"/>
            <a:endParaRPr lang="hr-HR" sz="2800" smtClean="0"/>
          </a:p>
        </p:txBody>
      </p:sp>
      <p:pic>
        <p:nvPicPr>
          <p:cNvPr id="20483" name="Picture 4" descr="new-zealand-health-statistic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2420938"/>
            <a:ext cx="4257675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6516688" y="5516563"/>
            <a:ext cx="24479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Slika 1. Novi Zeland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-1404938" y="188913"/>
            <a:ext cx="8229601" cy="1143000"/>
          </a:xfrm>
        </p:spPr>
        <p:txBody>
          <a:bodyPr/>
          <a:lstStyle/>
          <a:p>
            <a:pPr eaLnBrk="1" hangingPunct="1"/>
            <a:r>
              <a:rPr lang="hr-HR" smtClean="0">
                <a:solidFill>
                  <a:schemeClr val="bg1"/>
                </a:solidFill>
              </a:rPr>
              <a:t>Poseban živi svijet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395288" y="1341438"/>
            <a:ext cx="4176712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chemeClr val="bg1"/>
                </a:solidFill>
              </a:rPr>
              <a:t>Australija je poznata po velikom broju različitih vrsta tobolčara od kojih su najpopularniji i najveći klokan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chemeClr val="bg1"/>
                </a:solidFill>
              </a:rPr>
              <a:t>Australija ima mnogo opasnih životinja i organizama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chemeClr val="bg1"/>
                </a:solidFill>
              </a:rPr>
              <a:t>Najopasniji organizam je Tasmanski vrag</a:t>
            </a:r>
          </a:p>
          <a:p>
            <a:pPr eaLnBrk="1" hangingPunct="1">
              <a:lnSpc>
                <a:spcPct val="90000"/>
              </a:lnSpc>
            </a:pPr>
            <a:r>
              <a:rPr lang="hr-HR" sz="2800" smtClean="0">
                <a:solidFill>
                  <a:schemeClr val="bg1"/>
                </a:solidFill>
              </a:rPr>
              <a:t>Također postoje i mnoge vrste pauka i zmija koje su opasne</a:t>
            </a:r>
          </a:p>
        </p:txBody>
      </p:sp>
      <p:pic>
        <p:nvPicPr>
          <p:cNvPr id="21507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628775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940425" y="4221163"/>
            <a:ext cx="2735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/>
              <a:t>Slika 2. Tasmanski vrag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458</Words>
  <Application>Microsoft Office PowerPoint</Application>
  <PresentationFormat>Prikaz na zaslonu (4:3)</PresentationFormat>
  <Paragraphs>78</Paragraphs>
  <Slides>17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Monotype Corsiva</vt:lpstr>
      <vt:lpstr>Office Theme</vt:lpstr>
      <vt:lpstr>AUSTRALIJA</vt:lpstr>
      <vt:lpstr>UVOD</vt:lpstr>
      <vt:lpstr>PowerPointova prezentacija</vt:lpstr>
      <vt:lpstr>Sadržaj</vt:lpstr>
      <vt:lpstr>Kontinent i zemlja crvenog srca</vt:lpstr>
      <vt:lpstr>Kontinent i zemlja crvenog srca</vt:lpstr>
      <vt:lpstr>Općenito o Australiji</vt:lpstr>
      <vt:lpstr>Novi Zeland</vt:lpstr>
      <vt:lpstr>Poseban živi svijet</vt:lpstr>
      <vt:lpstr>Stanovništvo</vt:lpstr>
      <vt:lpstr>Aboridžini</vt:lpstr>
      <vt:lpstr>OCEANIJA</vt:lpstr>
      <vt:lpstr>Zanimljivosti</vt:lpstr>
      <vt:lpstr>Zanimljivosti</vt:lpstr>
      <vt:lpstr>PowerPointova prezentacija</vt:lpstr>
      <vt:lpstr>Poveznice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Australija</dc:title>
  <dc:creator>Učenik</dc:creator>
  <cp:lastModifiedBy>User</cp:lastModifiedBy>
  <cp:revision>17</cp:revision>
  <dcterms:created xsi:type="dcterms:W3CDTF">2015-05-14T07:13:16Z</dcterms:created>
  <dcterms:modified xsi:type="dcterms:W3CDTF">2016-09-20T16:00:33Z</dcterms:modified>
</cp:coreProperties>
</file>