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6" r:id="rId8"/>
    <p:sldId id="265" r:id="rId9"/>
    <p:sldId id="269" r:id="rId10"/>
    <p:sldId id="270" r:id="rId11"/>
    <p:sldId id="271" r:id="rId12"/>
    <p:sldId id="274" r:id="rId13"/>
    <p:sldId id="275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CC00"/>
    <a:srgbClr val="FF3399"/>
    <a:srgbClr val="CCFF33"/>
    <a:srgbClr val="99FF33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2009.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3"/>
                <c:pt idx="0">
                  <c:v>Potrošnja alkohola u litrama</c:v>
                </c:pt>
                <c:pt idx="2">
                  <c:v>Potrošnja alkohola u litrama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12.76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2010.</c:v>
                </c:pt>
              </c:strCache>
            </c:strRef>
          </c:tx>
          <c:invertIfNegative val="0"/>
          <c:cat>
            <c:strRef>
              <c:f>List1!$A$2:$A$5</c:f>
              <c:strCache>
                <c:ptCount val="3"/>
                <c:pt idx="0">
                  <c:v>Potrošnja alkohola u litrama</c:v>
                </c:pt>
                <c:pt idx="2">
                  <c:v>Potrošnja alkohola u litrama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57344"/>
        <c:axId val="6063232"/>
      </c:barChart>
      <c:catAx>
        <c:axId val="60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63232"/>
        <c:crosses val="autoZero"/>
        <c:auto val="1"/>
        <c:lblAlgn val="ctr"/>
        <c:lblOffset val="100"/>
        <c:noMultiLvlLbl val="0"/>
      </c:catAx>
      <c:valAx>
        <c:axId val="606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57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>
      <a:gsLst>
        <a:gs pos="0">
          <a:srgbClr val="00FF00"/>
        </a:gs>
        <a:gs pos="50000">
          <a:srgbClr val="CCFF33"/>
        </a:gs>
        <a:gs pos="100000">
          <a:schemeClr val="bg1"/>
        </a:gs>
      </a:gsLst>
      <a:lin ang="5400000" scaled="0"/>
    </a:gradFill>
  </c:spPr>
  <c:txPr>
    <a:bodyPr/>
    <a:lstStyle/>
    <a:p>
      <a:pPr>
        <a:defRPr sz="1800">
          <a:solidFill>
            <a:schemeClr val="bg2">
              <a:lumMod val="25000"/>
            </a:schemeClr>
          </a:solidFill>
        </a:defRPr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3BF4A7D-A7EF-4837-AD4F-A531BB7D1650}" type="datetimeFigureOut">
              <a:rPr lang="hr-HR" smtClean="0"/>
              <a:t>4.12.2015.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40A0F18-6F44-4E05-B3B3-982A8D8D6F3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360000">
            <a:off x="3346187" y="3029874"/>
            <a:ext cx="4847038" cy="1599722"/>
          </a:xfrm>
        </p:spPr>
        <p:txBody>
          <a:bodyPr/>
          <a:lstStyle/>
          <a:p>
            <a:r>
              <a:rPr lang="hr-HR" sz="6600" b="1" u="sng" dirty="0" smtClean="0">
                <a:solidFill>
                  <a:srgbClr val="990099"/>
                </a:solidFill>
                <a:latin typeface="Lucida Handwriting" pitchFamily="66" charset="0"/>
              </a:rPr>
              <a:t>ALKOHOL</a:t>
            </a:r>
            <a:endParaRPr lang="hr-HR" sz="6600" b="1" u="sng" dirty="0">
              <a:solidFill>
                <a:srgbClr val="990099"/>
              </a:solidFill>
              <a:latin typeface="Lucida Handwriting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Što je to?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792460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47393"/>
            <a:ext cx="7733562" cy="51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>
                <a:solidFill>
                  <a:srgbClr val="00FF00"/>
                </a:solidFill>
              </a:rPr>
              <a:t>Odgovorno i ispravno ponašanje kako bi se izbjegla ovisnost</a:t>
            </a:r>
            <a:endParaRPr lang="hr-HR" sz="4000" b="1" dirty="0">
              <a:solidFill>
                <a:srgbClr val="00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Kako bi se izbjegla ovisnost od alkohola </a:t>
            </a:r>
            <a:r>
              <a:rPr lang="hr-HR" dirty="0" smtClean="0"/>
              <a:t>preporuka je</a:t>
            </a:r>
            <a:r>
              <a:rPr lang="hr-HR" dirty="0" smtClean="0"/>
              <a:t>  konzumirati  </a:t>
            </a:r>
            <a:r>
              <a:rPr lang="hr-HR" dirty="0" smtClean="0"/>
              <a:t>alkohol u malim količinama, čašu ili dvije, ali </a:t>
            </a:r>
            <a:r>
              <a:rPr lang="hr-HR" dirty="0" smtClean="0"/>
              <a:t> ne više </a:t>
            </a:r>
            <a:r>
              <a:rPr lang="hr-HR" dirty="0" smtClean="0"/>
              <a:t>od </a:t>
            </a:r>
            <a:r>
              <a:rPr lang="hr-HR" dirty="0" smtClean="0"/>
              <a:t>toga.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Ako možemo </a:t>
            </a:r>
            <a:r>
              <a:rPr lang="hr-HR" dirty="0" smtClean="0"/>
              <a:t> </a:t>
            </a:r>
            <a:r>
              <a:rPr lang="hr-HR" dirty="0" smtClean="0"/>
              <a:t>bez alkohola onda bi bilo bolje da ga uopće ne uzimamo. </a:t>
            </a:r>
          </a:p>
          <a:p>
            <a:pPr marL="0" indent="0">
              <a:buNone/>
            </a:pPr>
            <a:r>
              <a:rPr lang="hr-HR" dirty="0" smtClean="0"/>
              <a:t>Probleme ne bismo smjeli rješavati alkoholom, već sami sa sobom ili s bliskim osobama od povjerenja, s nekim razgovarati o tome, s prijateljima ili  nekom stručnom osobom.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01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1063602"/>
          </a:xfrm>
        </p:spPr>
        <p:txBody>
          <a:bodyPr/>
          <a:lstStyle/>
          <a:p>
            <a:r>
              <a:rPr lang="hr-HR" dirty="0" smtClean="0"/>
              <a:t>ZAPAMTI! ŽIVOT BEZ ALKOHOLA JE </a:t>
            </a:r>
            <a:r>
              <a:rPr lang="hr-HR" b="1" dirty="0" smtClean="0">
                <a:solidFill>
                  <a:srgbClr val="FF3300"/>
                </a:solidFill>
              </a:rPr>
              <a:t>LJEPŠI</a:t>
            </a:r>
            <a:r>
              <a:rPr lang="hr-HR" dirty="0" smtClean="0"/>
              <a:t>!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1" r="6891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90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elica udesno 1"/>
          <p:cNvSpPr/>
          <p:nvPr/>
        </p:nvSpPr>
        <p:spPr>
          <a:xfrm>
            <a:off x="1546773" y="1178527"/>
            <a:ext cx="6336704" cy="4104456"/>
          </a:xfrm>
          <a:prstGeom prst="rightArrow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100000">
                <a:srgbClr val="00B0F0"/>
              </a:gs>
            </a:gsLst>
            <a:lin ang="5400000" scaled="0"/>
          </a:gradFill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  <a:latin typeface="AR DARLING" panose="02000000000000000000" pitchFamily="2" charset="0"/>
              </a:rPr>
              <a:t>IZRADILA: </a:t>
            </a:r>
          </a:p>
          <a:p>
            <a:pPr algn="ctr"/>
            <a:endParaRPr lang="hr-HR" dirty="0">
              <a:solidFill>
                <a:schemeClr val="tx1"/>
              </a:solidFill>
              <a:latin typeface="AR DARLING" panose="02000000000000000000" pitchFamily="2" charset="0"/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  <a:latin typeface="AR DARLING" panose="02000000000000000000" pitchFamily="2" charset="0"/>
              </a:rPr>
              <a:t>EMILI PUH</a:t>
            </a:r>
          </a:p>
          <a:p>
            <a:pPr algn="ctr"/>
            <a:endParaRPr lang="hr-HR" dirty="0">
              <a:solidFill>
                <a:schemeClr val="tx1"/>
              </a:solidFill>
              <a:latin typeface="AR DARLING" panose="02000000000000000000" pitchFamily="2" charset="0"/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  <a:latin typeface="AR DARLING" panose="02000000000000000000" pitchFamily="2" charset="0"/>
              </a:rPr>
              <a:t>8. RAZRED</a:t>
            </a:r>
            <a:endParaRPr lang="hr-HR" dirty="0">
              <a:solidFill>
                <a:schemeClr val="tx1"/>
              </a:solidFill>
              <a:latin typeface="AR DARLING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8000" b="1" dirty="0" smtClean="0">
                <a:solidFill>
                  <a:srgbClr val="0070C0"/>
                </a:solidFill>
              </a:rPr>
              <a:t>Što je alkohol?</a:t>
            </a:r>
            <a:endParaRPr lang="hr-HR" sz="8000" b="1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dirty="0" smtClean="0"/>
          </a:p>
          <a:p>
            <a:pPr marL="0" indent="0">
              <a:buNone/>
            </a:pPr>
            <a:r>
              <a:rPr lang="hr-HR" sz="4000" b="1" dirty="0" smtClean="0">
                <a:solidFill>
                  <a:srgbClr val="0070C0"/>
                </a:solidFill>
              </a:rPr>
              <a:t>Alkohol</a:t>
            </a:r>
            <a:r>
              <a:rPr lang="hr-HR" sz="4000" dirty="0" smtClean="0">
                <a:solidFill>
                  <a:srgbClr val="0070C0"/>
                </a:solidFill>
              </a:rPr>
              <a:t> </a:t>
            </a:r>
            <a:r>
              <a:rPr lang="hr-HR" sz="4000" dirty="0" smtClean="0"/>
              <a:t>je bistra tekućina, lako je zapaljiva, može biti jakog ili slabog okusa i mirisa, a nastaje vrenjem gljivica iz šećera. </a:t>
            </a:r>
            <a:r>
              <a:rPr lang="hr-HR" sz="4000" dirty="0" smtClean="0"/>
              <a:t>Alkohol može izazivati </a:t>
            </a:r>
            <a:r>
              <a:rPr lang="hr-HR" sz="4000" dirty="0" smtClean="0"/>
              <a:t>ovisnost.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5447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FF00"/>
                </a:solidFill>
              </a:rPr>
              <a:t>Potrošnja alkohola u Hrvatskoj</a:t>
            </a:r>
            <a:endParaRPr lang="hr-HR" b="1" dirty="0">
              <a:solidFill>
                <a:srgbClr val="00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Procjenjena potrošnja alkohola po stanovniku u Hrvatskoj je 2009. iznosila 12,76 litara, što je oko 0,2 litre više od godišnje potrošnje u Europskoj uniji koja ima najvišu potrošnju alkoholnih pića u svijetu.</a:t>
            </a:r>
          </a:p>
          <a:p>
            <a:pPr marL="0" indent="0">
              <a:buNone/>
            </a:pPr>
            <a:r>
              <a:rPr lang="hr-HR" dirty="0"/>
              <a:t>Prema anketi </a:t>
            </a:r>
            <a:r>
              <a:rPr lang="hr-HR" dirty="0" smtClean="0"/>
              <a:t>godišnji </a:t>
            </a:r>
            <a:r>
              <a:rPr lang="hr-HR" dirty="0"/>
              <a:t>prosjek potrošnje alkoholnih pića po članu kućanstva u Hrvatskoj je 2010. iznosio 27 litara, od toga 15,6 litara piva, 10,7 litara vina, dok je utrošak žestokih alkoholnih pića iznosio 0,7 litre.</a:t>
            </a:r>
          </a:p>
        </p:txBody>
      </p:sp>
    </p:spTree>
    <p:extLst>
      <p:ext uri="{BB962C8B-B14F-4D97-AF65-F5344CB8AC3E}">
        <p14:creationId xmlns:p14="http://schemas.microsoft.com/office/powerpoint/2010/main" val="31715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/>
          <p:cNvGraphicFramePr/>
          <p:nvPr>
            <p:extLst>
              <p:ext uri="{D42A27DB-BD31-4B8C-83A1-F6EECF244321}">
                <p14:modId xmlns:p14="http://schemas.microsoft.com/office/powerpoint/2010/main" val="2258818495"/>
              </p:ext>
            </p:extLst>
          </p:nvPr>
        </p:nvGraphicFramePr>
        <p:xfrm>
          <a:off x="683568" y="908720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3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3300"/>
                </a:solidFill>
              </a:rPr>
              <a:t>Alkohol i mladi</a:t>
            </a:r>
            <a:endParaRPr lang="hr-HR" b="1" dirty="0">
              <a:solidFill>
                <a:srgbClr val="FF33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Većini mladih alkohol služi kao zabava. Najčešće mladi </a:t>
            </a:r>
            <a:r>
              <a:rPr lang="hr-HR" dirty="0" smtClean="0"/>
              <a:t>piju: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-jer žele nešto proslaviti</a:t>
            </a:r>
          </a:p>
          <a:p>
            <a:pPr marL="0" indent="0">
              <a:buNone/>
            </a:pPr>
            <a:r>
              <a:rPr lang="hr-HR" dirty="0" smtClean="0"/>
              <a:t>-da bi se uklopili u društvo</a:t>
            </a:r>
          </a:p>
          <a:p>
            <a:pPr marL="0" indent="0">
              <a:buNone/>
            </a:pPr>
            <a:r>
              <a:rPr lang="hr-HR" dirty="0" smtClean="0"/>
              <a:t>-da bi smanjili stres</a:t>
            </a:r>
          </a:p>
          <a:p>
            <a:pPr marL="0" indent="0">
              <a:buNone/>
            </a:pPr>
            <a:r>
              <a:rPr lang="hr-HR" dirty="0" smtClean="0"/>
              <a:t>-opustili se</a:t>
            </a:r>
          </a:p>
          <a:p>
            <a:pPr marL="0" indent="0">
              <a:buNone/>
            </a:pPr>
            <a:r>
              <a:rPr lang="hr-HR" dirty="0" smtClean="0"/>
              <a:t>-kako bi </a:t>
            </a:r>
            <a:r>
              <a:rPr lang="hr-HR" dirty="0" smtClean="0"/>
              <a:t>savladali </a:t>
            </a:r>
            <a:r>
              <a:rPr lang="hr-HR" dirty="0" smtClean="0"/>
              <a:t>tugu, nezadovoljstvo…</a:t>
            </a:r>
          </a:p>
          <a:p>
            <a:pPr marL="0" indent="0">
              <a:buNone/>
            </a:pPr>
            <a:r>
              <a:rPr lang="hr-HR" dirty="0" smtClean="0"/>
              <a:t>-jer se žele napiti</a:t>
            </a:r>
            <a:r>
              <a:rPr lang="hr-HR" dirty="0" smtClean="0">
                <a:sym typeface="Wingdings" pitchFamily="2" charset="2"/>
              </a:rPr>
              <a:t>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0343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3399"/>
                </a:solidFill>
              </a:rPr>
              <a:t>Opasnosti za zdravlje </a:t>
            </a:r>
            <a:endParaRPr lang="hr-HR" b="1" dirty="0">
              <a:solidFill>
                <a:srgbClr val="FF3399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Razne b</a:t>
            </a:r>
            <a:r>
              <a:rPr lang="hr-HR" dirty="0" smtClean="0"/>
              <a:t>olesti može uzrokovati </a:t>
            </a:r>
            <a:r>
              <a:rPr lang="hr-HR" dirty="0" smtClean="0"/>
              <a:t>alkohol. Razgradnja etanola (glavni sastojak u alkoholu) usporava razgradnju masti, tako da se ona nakuplja u jetri. Taj se poremećaj naziva </a:t>
            </a:r>
            <a:r>
              <a:rPr lang="hr-HR" b="1" dirty="0" err="1" smtClean="0">
                <a:solidFill>
                  <a:srgbClr val="FF3399"/>
                </a:solidFill>
              </a:rPr>
              <a:t>steatohepatitis</a:t>
            </a:r>
            <a:r>
              <a:rPr lang="hr-HR" b="1" dirty="0" smtClean="0">
                <a:solidFill>
                  <a:srgbClr val="FF3399"/>
                </a:solidFill>
              </a:rPr>
              <a:t> </a:t>
            </a:r>
            <a:r>
              <a:rPr lang="hr-HR" dirty="0" smtClean="0"/>
              <a:t>(masna jetra)</a:t>
            </a:r>
            <a:r>
              <a:rPr lang="hr-HR" dirty="0" smtClean="0">
                <a:solidFill>
                  <a:schemeClr val="tx1"/>
                </a:solidFill>
              </a:rPr>
              <a:t>.  </a:t>
            </a:r>
            <a:r>
              <a:rPr lang="hr-HR" dirty="0" smtClean="0"/>
              <a:t>Alkohol uzrokuje kod puno ljudi </a:t>
            </a:r>
            <a:r>
              <a:rPr lang="hr-HR" b="1" dirty="0" smtClean="0">
                <a:solidFill>
                  <a:srgbClr val="FF3399"/>
                </a:solidFill>
              </a:rPr>
              <a:t>cirozu jetre </a:t>
            </a:r>
            <a:r>
              <a:rPr lang="hr-HR" dirty="0" smtClean="0"/>
              <a:t>koja može biti opasna po život.  On, također, usporava i oštećuje rad mozga i ometa mlade u učenju itd.</a:t>
            </a:r>
          </a:p>
          <a:p>
            <a:pPr marL="0" indent="0">
              <a:buNone/>
            </a:pPr>
            <a:r>
              <a:rPr lang="hr-HR" dirty="0" smtClean="0"/>
              <a:t> Alkohol uzrokuje i rak jetre, grkljana, ždrijela, jednjaka… Uzrokuje drhtanje, bolove u tijelu</a:t>
            </a:r>
            <a:r>
              <a:rPr lang="hr-HR" dirty="0" smtClean="0"/>
              <a:t>, povišenje </a:t>
            </a:r>
            <a:r>
              <a:rPr lang="hr-HR" dirty="0" smtClean="0"/>
              <a:t>krvnog tlaka, oštećenje gušterače, crijeva, želuca itd.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82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539552" y="445314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Mladi najčešće alkoholom narušavaju i svoje</a:t>
            </a:r>
            <a:r>
              <a:rPr lang="hr-HR" sz="2400" b="1" dirty="0" smtClean="0">
                <a:solidFill>
                  <a:srgbClr val="FF3300"/>
                </a:solidFill>
              </a:rPr>
              <a:t> psihičko zdravlje</a:t>
            </a:r>
            <a:r>
              <a:rPr lang="hr-HR" sz="2400" dirty="0" smtClean="0"/>
              <a:t>. Kad počnu </a:t>
            </a:r>
            <a:r>
              <a:rPr lang="hr-HR" sz="2400" dirty="0" smtClean="0"/>
              <a:t> </a:t>
            </a:r>
            <a:r>
              <a:rPr lang="hr-HR" sz="2400" dirty="0" smtClean="0"/>
              <a:t>češće piti alkohol dolazi do promjena ponašanja: počinju biti razdražljivi, zanemaruju svoje obveze, gube emotivni odnos sa svojim roditeljima i prijateljima itd. Najčešće, kad počnu uzimati alkohol, imaju problema s roditeljima, u školi, ako uzimaju i alkohol i cigarete mogli bi početi uzimati i </a:t>
            </a:r>
            <a:r>
              <a:rPr lang="hr-HR" sz="2400" dirty="0" smtClean="0"/>
              <a:t>droge.</a:t>
            </a:r>
            <a:endParaRPr lang="hr-H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9" y="3140968"/>
            <a:ext cx="4134841" cy="274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6" y="3284984"/>
            <a:ext cx="372555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7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Posljedice društvenog i obiteljskog funkcioniranja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Posljedice društvenog i obiteljskog funkcioniranja </a:t>
            </a:r>
            <a:r>
              <a:rPr lang="hr-HR" dirty="0" smtClean="0"/>
              <a:t>su</a:t>
            </a:r>
            <a:r>
              <a:rPr lang="hr-HR" dirty="0" smtClean="0"/>
              <a:t>: </a:t>
            </a:r>
            <a:r>
              <a:rPr lang="hr-HR" dirty="0" smtClean="0"/>
              <a:t>svađe s roditeljima, prijateljima, učiteljima u školi (zbog toga jer markiraju, nisu aktivni na satu, ne pišu </a:t>
            </a:r>
            <a:r>
              <a:rPr lang="hr-HR" dirty="0" smtClean="0"/>
              <a:t>zadaće, ne uče…), </a:t>
            </a:r>
            <a:r>
              <a:rPr lang="hr-HR" dirty="0" smtClean="0"/>
              <a:t>počinju biti nepristojni, neposlušni…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8948"/>
            <a:ext cx="4320480" cy="272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6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7030A0"/>
                </a:solidFill>
              </a:rPr>
              <a:t>Mogućnosti liječenja od alkohola</a:t>
            </a:r>
            <a:endParaRPr lang="hr-HR" b="1" dirty="0">
              <a:solidFill>
                <a:srgbClr val="7030A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 smtClean="0"/>
              <a:t>Mladi najčešće upadaju u nevolje zbog </a:t>
            </a:r>
            <a:r>
              <a:rPr lang="hr-HR" dirty="0" smtClean="0"/>
              <a:t>alkohola: ne </a:t>
            </a:r>
            <a:r>
              <a:rPr lang="hr-HR" dirty="0" smtClean="0"/>
              <a:t>mogu se koncentrirati na </a:t>
            </a:r>
            <a:r>
              <a:rPr lang="hr-HR" dirty="0" smtClean="0"/>
              <a:t>ono</a:t>
            </a:r>
            <a:r>
              <a:rPr lang="hr-HR" dirty="0" smtClean="0"/>
              <a:t> </a:t>
            </a:r>
            <a:r>
              <a:rPr lang="hr-HR" dirty="0" smtClean="0"/>
              <a:t>što rade, imaju problema s </a:t>
            </a:r>
            <a:r>
              <a:rPr lang="hr-HR" dirty="0" smtClean="0"/>
              <a:t>roditeljima, prijateljima i općenito funkcioniranjem u društvu.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Kada njihovi roditelji to </a:t>
            </a:r>
            <a:r>
              <a:rPr lang="hr-HR" dirty="0" smtClean="0"/>
              <a:t>saznaju, ljute se </a:t>
            </a:r>
            <a:r>
              <a:rPr lang="hr-HR" dirty="0" smtClean="0"/>
              <a:t>na njih, ali </a:t>
            </a:r>
            <a:r>
              <a:rPr lang="hr-HR" dirty="0" smtClean="0"/>
              <a:t>im i </a:t>
            </a:r>
            <a:r>
              <a:rPr lang="hr-HR" dirty="0" smtClean="0"/>
              <a:t>pokušavaju </a:t>
            </a:r>
            <a:r>
              <a:rPr lang="hr-HR" dirty="0" smtClean="0"/>
              <a:t> </a:t>
            </a:r>
            <a:r>
              <a:rPr lang="hr-HR" dirty="0" smtClean="0"/>
              <a:t>pomoći. Zato ih </a:t>
            </a:r>
            <a:r>
              <a:rPr lang="hr-HR" dirty="0" smtClean="0"/>
              <a:t>se može uputiti</a:t>
            </a:r>
            <a:r>
              <a:rPr lang="hr-HR" dirty="0" smtClean="0"/>
              <a:t> </a:t>
            </a:r>
            <a:r>
              <a:rPr lang="hr-HR" dirty="0" smtClean="0"/>
              <a:t>na </a:t>
            </a:r>
            <a:r>
              <a:rPr lang="hr-HR" dirty="0" smtClean="0"/>
              <a:t>grupne psihoterapije s ciljem rješavanja uzroka problema i ovisnosti.  </a:t>
            </a:r>
            <a:r>
              <a:rPr lang="hr-HR" dirty="0" smtClean="0"/>
              <a:t>Kod prave ovisnosti</a:t>
            </a:r>
            <a:r>
              <a:rPr lang="hr-HR" dirty="0" smtClean="0"/>
              <a:t> roditelji mogu svoju </a:t>
            </a:r>
            <a:r>
              <a:rPr lang="hr-HR" dirty="0" smtClean="0"/>
              <a:t>djecu </a:t>
            </a:r>
            <a:r>
              <a:rPr lang="hr-HR" dirty="0" smtClean="0"/>
              <a:t>uključiti</a:t>
            </a:r>
            <a:r>
              <a:rPr lang="hr-HR" dirty="0" smtClean="0"/>
              <a:t> </a:t>
            </a:r>
            <a:r>
              <a:rPr lang="hr-HR" dirty="0" smtClean="0"/>
              <a:t>na odvikavanje od </a:t>
            </a:r>
            <a:r>
              <a:rPr lang="hr-HR" dirty="0" smtClean="0"/>
              <a:t>alkohola (psihijatrija). </a:t>
            </a:r>
            <a:r>
              <a:rPr lang="hr-HR" dirty="0" smtClean="0"/>
              <a:t>Najčešće na to djeca </a:t>
            </a:r>
            <a:r>
              <a:rPr lang="hr-HR" dirty="0" smtClean="0"/>
              <a:t>i mladi (ali i odrasli) ne pristaju, ali ako je tako, postoji mogućnost da liječnik uputi osobu na obavezno liječenje zbog rizika i ugroženosti zdravlja i života pacijenta.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5990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TM01790492[[fn=Blok za crtanje]]</Template>
  <TotalTime>219</TotalTime>
  <Words>589</Words>
  <Application>Microsoft Office PowerPoint</Application>
  <PresentationFormat>Prikaz na zaslonu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Sketchbook</vt:lpstr>
      <vt:lpstr>ALKOHOL</vt:lpstr>
      <vt:lpstr>Što je alkohol?</vt:lpstr>
      <vt:lpstr>Potrošnja alkohola u Hrvatskoj</vt:lpstr>
      <vt:lpstr>PowerPointova prezentacija</vt:lpstr>
      <vt:lpstr>Alkohol i mladi</vt:lpstr>
      <vt:lpstr>Opasnosti za zdravlje </vt:lpstr>
      <vt:lpstr>PowerPointova prezentacija</vt:lpstr>
      <vt:lpstr>Posljedice društvenog i obiteljskog funkcioniranja</vt:lpstr>
      <vt:lpstr>Mogućnosti liječenja od alkohola</vt:lpstr>
      <vt:lpstr>PowerPointova prezentacija</vt:lpstr>
      <vt:lpstr>Odgovorno i ispravno ponašanje kako bi se izbjegla ovisnost</vt:lpstr>
      <vt:lpstr>ZAPAMTI! ŽIVOT BEZ ALKOHOLA JE LJEPŠI!</vt:lpstr>
      <vt:lpstr>PowerPointova prezentacija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</dc:title>
  <dc:creator>Lara Puh</dc:creator>
  <cp:lastModifiedBy>Profesori</cp:lastModifiedBy>
  <cp:revision>29</cp:revision>
  <dcterms:created xsi:type="dcterms:W3CDTF">2015-10-30T14:42:14Z</dcterms:created>
  <dcterms:modified xsi:type="dcterms:W3CDTF">2015-12-04T10:01:17Z</dcterms:modified>
</cp:coreProperties>
</file>