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33"/>
  </p:notesMasterIdLst>
  <p:handoutMasterIdLst>
    <p:handoutMasterId r:id="rId34"/>
  </p:handoutMasterIdLst>
  <p:sldIdLst>
    <p:sldId id="267" r:id="rId5"/>
    <p:sldId id="275" r:id="rId6"/>
    <p:sldId id="277" r:id="rId7"/>
    <p:sldId id="276" r:id="rId8"/>
    <p:sldId id="278" r:id="rId9"/>
    <p:sldId id="280" r:id="rId10"/>
    <p:sldId id="290" r:id="rId11"/>
    <p:sldId id="291" r:id="rId12"/>
    <p:sldId id="292" r:id="rId13"/>
    <p:sldId id="293" r:id="rId14"/>
    <p:sldId id="259" r:id="rId15"/>
    <p:sldId id="266" r:id="rId16"/>
    <p:sldId id="268" r:id="rId17"/>
    <p:sldId id="281" r:id="rId18"/>
    <p:sldId id="269" r:id="rId19"/>
    <p:sldId id="272" r:id="rId20"/>
    <p:sldId id="273" r:id="rId21"/>
    <p:sldId id="282" r:id="rId22"/>
    <p:sldId id="271" r:id="rId23"/>
    <p:sldId id="265" r:id="rId24"/>
    <p:sldId id="260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D4581AE-25B1-447B-BCA8-75326C594BAB}" type="datetime1">
              <a:rPr lang="hr-HR" smtClean="0"/>
              <a:t>5.12.2019.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DCC7757-6264-420F-9201-02E9A21CB7A0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8ED3B7F-2E26-4EEA-9886-4290184ED7C0}" type="datetime1">
              <a:rPr lang="hr-HR" smtClean="0"/>
              <a:t>5.12.2019.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AD115C9-E24C-4512-AA8B-319BB49F77B5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hr-HR" smtClean="0"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D115C9-E24C-4512-AA8B-319BB49F77B5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683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AD115C9-E24C-4512-AA8B-319BB49F77B5}" type="slidenum">
              <a:rPr lang="hr-HR" smtClean="0"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0373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AD115C9-E24C-4512-AA8B-319BB49F77B5}" type="slidenum">
              <a:rPr lang="hr-HR" smtClean="0"/>
              <a:t>21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1535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 rtlCol="0"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 rtlCol="0"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>
          <a:xfrm>
            <a:off x="7620000" y="6365876"/>
            <a:ext cx="2032000" cy="365125"/>
          </a:xfrm>
        </p:spPr>
        <p:txBody>
          <a:bodyPr rtlCol="0"/>
          <a:lstStyle/>
          <a:p>
            <a:pPr rtl="0"/>
            <a:fld id="{1F31EAD5-3E2A-4E8A-A0CD-45C37DDB5B9E}" type="datetime1">
              <a:rPr lang="hr-HR" smtClean="0"/>
              <a:t>5.12.2019.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43CBB6-64E9-4BEC-8E15-09C42EA01568}" type="datetime1">
              <a:rPr lang="hr-HR" smtClean="0"/>
              <a:t>5.12.2019.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807BBF-FF26-4CC8-8065-60F8ADC89473}" type="datetime1">
              <a:rPr lang="hr-HR" smtClean="0"/>
              <a:t>5.12.2019.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Rezervirano mjesto za sadržaj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B874F2-0A4C-42CE-BA95-CA10BC56CF93}" type="datetime1">
              <a:rPr lang="hr-HR" smtClean="0"/>
              <a:t>5.12.2019.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rtlCol="0" anchor="t"/>
          <a:lstStyle>
            <a:lvl1pPr algn="l">
              <a:defRPr sz="4000" b="1" i="0" cap="all" baseline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77D6D3-DA56-43D0-B0E9-B1E7C6B7562F}" type="datetime1">
              <a:rPr lang="hr-HR" smtClean="0"/>
              <a:t>5.12.2019.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11" name="Rezervirano mjesto za sadržaj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13" name="Rezervirano mjesto za sadržaj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DD3F71-24C7-48BF-9D0A-FBB8D2D10FA5}" type="datetime1">
              <a:rPr lang="hr-HR" smtClean="0"/>
              <a:t>5.12.2019.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11" name="Rezervirano mjesto za sadržaj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13" name="Rezervirano mjesto za sadržaj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55C17-1CDC-4C79-8CF7-6645399366F1}" type="datetime1">
              <a:rPr lang="hr-HR" smtClean="0"/>
              <a:t>5.12.2019.</a:t>
            </a:fld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A6E7B9-AA96-4E55-9981-107E35B12325}" type="datetime1">
              <a:rPr lang="hr-HR" smtClean="0"/>
              <a:t>5.12.2019.</a:t>
            </a:fld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3CC0F9-6806-449F-89C7-1A26DF2CAC54}" type="datetime1">
              <a:rPr lang="hr-HR" smtClean="0"/>
              <a:t>5.12.2019.</a:t>
            </a:fld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rtlCol="0"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9" name="Rezervirano mjesto za sadržaj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 rtlCol="0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 rtl="0"/>
            <a:r>
              <a:rPr lang="hr-HR"/>
              <a:t>Kliknite da biste uredili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FBE460-DD36-449F-8847-A1D8116CD0A2}" type="datetime1">
              <a:rPr lang="hr-HR" smtClean="0"/>
              <a:t>5.12.2019.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rtlCol="0"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10" name="Rezervirano mjesto za sliku 9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Kliknite da biste uredili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43A5C0-CAFE-46C8-9469-A9105B89CE9C}" type="datetime1">
              <a:rPr lang="hr-HR" smtClean="0"/>
              <a:t>5.12.2019.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rtl="0"/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hr-HR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F1484949-9006-4D60-A8B4-C8FA3B0EB438}" type="datetime1">
              <a:rPr lang="hr-HR" smtClean="0"/>
              <a:t>5.12.2019.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WDHdlVE4G0-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p0ZDr1I1KA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IkUg9wBYM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jezicneigre.com/hr/utipkaj-rijeci-glasovne/" TargetMode="External"/><Relationship Id="rId2" Type="http://schemas.openxmlformats.org/officeDocument/2006/relationships/hyperlink" Target="https://wordwall.net/hr/resource/236224/glasovne-promjene-8-razr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alpha val="100000"/>
                <a:satMod val="180000"/>
              </a:schemeClr>
            </a:gs>
            <a:gs pos="41000">
              <a:schemeClr val="bg2">
                <a:tint val="100000"/>
                <a:shade val="100000"/>
                <a:alpha val="100000"/>
                <a:satMod val="150000"/>
              </a:schemeClr>
            </a:gs>
            <a:gs pos="100000">
              <a:schemeClr val="bg2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838F94-C8BE-485B-A556-D2B34C6E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hr-HR" dirty="0"/>
              <a:t>Ponovimo glasove!</a:t>
            </a:r>
          </a:p>
        </p:txBody>
      </p:sp>
      <p:pic>
        <p:nvPicPr>
          <p:cNvPr id="4" name="Slika 3" descr="Slika na kojoj se prikazuje kiša&#10;&#10;Opis je automatski generiran">
            <a:extLst>
              <a:ext uri="{FF2B5EF4-FFF2-40B4-BE49-F238E27FC236}">
                <a16:creationId xmlns:a16="http://schemas.microsoft.com/office/drawing/2014/main" id="{48B3813F-8928-4E7E-AC5D-74F5E13D2A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7"/>
          <a:stretch/>
        </p:blipFill>
        <p:spPr>
          <a:xfrm>
            <a:off x="5283200" y="1447800"/>
            <a:ext cx="6197600" cy="42672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3" name="Podnaslov 2">
            <a:extLst>
              <a:ext uri="{FF2B5EF4-FFF2-40B4-BE49-F238E27FC236}">
                <a16:creationId xmlns:a16="http://schemas.microsoft.com/office/drawing/2014/main" id="{C9BFEAE0-ABA8-4129-B0AC-1E8BAFD34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hr-HR" dirty="0" err="1"/>
              <a:t>Kahoot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356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2029" y="246358"/>
            <a:ext cx="10566400" cy="1143000"/>
          </a:xfrm>
        </p:spPr>
        <p:txBody>
          <a:bodyPr/>
          <a:lstStyle/>
          <a:p>
            <a:r>
              <a:rPr lang="hr-HR" dirty="0" smtClean="0"/>
              <a:t>Koja glasovna promjena nedostaje?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Nepostojano </a:t>
            </a:r>
            <a:r>
              <a:rPr lang="hr-HR" dirty="0"/>
              <a:t>a i nepostojano e</a:t>
            </a:r>
          </a:p>
          <a:p>
            <a:r>
              <a:rPr lang="hr-HR" dirty="0"/>
              <a:t>Jotacija</a:t>
            </a:r>
          </a:p>
          <a:p>
            <a:r>
              <a:rPr lang="hr-HR" dirty="0"/>
              <a:t>Jednačenje suglasnika po zvučnosti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r>
              <a:rPr lang="hr-HR" dirty="0" smtClean="0"/>
              <a:t>Vokalizacija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/>
              <a:t>GLASOVNE PROMJENE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58925" y="4168775"/>
            <a:ext cx="8534400" cy="1752600"/>
          </a:xfrm>
        </p:spPr>
        <p:txBody>
          <a:bodyPr rtlCol="0"/>
          <a:lstStyle/>
          <a:p>
            <a:pPr rtl="0"/>
            <a:r>
              <a:rPr lang="hr-HR" dirty="0"/>
              <a:t>PALATALIZACIJA I SIBILARIZACIJA</a:t>
            </a:r>
          </a:p>
        </p:txBody>
      </p:sp>
      <p:pic>
        <p:nvPicPr>
          <p:cNvPr id="8" name="Slika 7" descr="Slika na kojoj se prikazuje kiša&#10;&#10;Opis je automatski generiran">
            <a:extLst>
              <a:ext uri="{FF2B5EF4-FFF2-40B4-BE49-F238E27FC236}">
                <a16:creationId xmlns:a16="http://schemas.microsoft.com/office/drawing/2014/main" id="{7D471B40-AF7F-4A16-B6B7-B7C19DC12E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96" y="0"/>
            <a:ext cx="3397104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812800" y="212495"/>
            <a:ext cx="10566400" cy="1143000"/>
          </a:xfrm>
        </p:spPr>
        <p:txBody>
          <a:bodyPr rtlCol="0"/>
          <a:lstStyle/>
          <a:p>
            <a:pPr rtl="0"/>
            <a:r>
              <a:rPr lang="hr-HR" dirty="0"/>
              <a:t>PREPIŠI TOČNO: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hr-HR" sz="2800" dirty="0" err="1"/>
              <a:t>Junaki</a:t>
            </a:r>
            <a:r>
              <a:rPr lang="hr-HR" sz="2800" dirty="0"/>
              <a:t> su rekli : „Boge, zašto nismo uspjeli?”</a:t>
            </a:r>
          </a:p>
          <a:p>
            <a:pPr marL="0" lvl="0" indent="0" rtl="0">
              <a:buNone/>
            </a:pPr>
            <a:endParaRPr lang="hr-HR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394E2306-8431-4B99-8256-FC3CEE12CB81}"/>
              </a:ext>
            </a:extLst>
          </p:cNvPr>
          <p:cNvSpPr txBox="1"/>
          <p:nvPr/>
        </p:nvSpPr>
        <p:spPr>
          <a:xfrm>
            <a:off x="354120" y="2930093"/>
            <a:ext cx="5741880" cy="1455014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pPr>
              <a:lnSpc>
                <a:spcPct val="200000"/>
              </a:lnSpc>
            </a:pPr>
            <a:r>
              <a:rPr lang="hr-HR" sz="2400" dirty="0"/>
              <a:t>GLASOVNA PROMJENA 1.RIJEČ: </a:t>
            </a:r>
          </a:p>
          <a:p>
            <a:pPr>
              <a:lnSpc>
                <a:spcPct val="200000"/>
              </a:lnSpc>
            </a:pPr>
            <a:r>
              <a:rPr lang="hr-HR" sz="2400" dirty="0"/>
              <a:t>GLASOVNA PROMJENA 2. </a:t>
            </a:r>
            <a:r>
              <a:rPr lang="hr-HR" sz="2400"/>
              <a:t>RIJEČ:</a:t>
            </a:r>
            <a:endParaRPr lang="hr-HR" sz="2400" dirty="0"/>
          </a:p>
        </p:txBody>
      </p:sp>
      <p:pic>
        <p:nvPicPr>
          <p:cNvPr id="6" name="Slika 5" descr="Slika na kojoj se prikazuje kiša&#10;&#10;Opis je automatski generiran">
            <a:extLst>
              <a:ext uri="{FF2B5EF4-FFF2-40B4-BE49-F238E27FC236}">
                <a16:creationId xmlns:a16="http://schemas.microsoft.com/office/drawing/2014/main" id="{20F00DFC-D588-4039-ACA4-9380EB282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51" y="212495"/>
            <a:ext cx="3397104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05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GLASOVNE PROMJENE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VJEŽBA</a:t>
            </a:r>
            <a:endParaRPr lang="hr-HR" dirty="0"/>
          </a:p>
        </p:txBody>
      </p:sp>
      <p:pic>
        <p:nvPicPr>
          <p:cNvPr id="6" name="Slika 5" descr="Slika na kojoj se prikazuje kiša&#10;&#10;Opis je automatski generiran">
            <a:extLst>
              <a:ext uri="{FF2B5EF4-FFF2-40B4-BE49-F238E27FC236}">
                <a16:creationId xmlns:a16="http://schemas.microsoft.com/office/drawing/2014/main" id="{20F00DFC-D588-4039-ACA4-9380EB2821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951" y="212495"/>
            <a:ext cx="3397104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536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sz="2400" b="1" u="sng" dirty="0" smtClean="0"/>
              <a:t>Palatalizacija</a:t>
            </a:r>
            <a:r>
              <a:rPr lang="hr-HR" dirty="0" smtClean="0"/>
              <a:t>                       </a:t>
            </a:r>
            <a:r>
              <a:rPr lang="hr-HR" sz="3600" dirty="0" err="1" smtClean="0"/>
              <a:t>k,g,h</a:t>
            </a:r>
            <a:r>
              <a:rPr lang="hr-HR" sz="3600" dirty="0" smtClean="0"/>
              <a:t> + </a:t>
            </a:r>
            <a:r>
              <a:rPr lang="hr-HR" sz="3600" dirty="0" err="1" smtClean="0"/>
              <a:t>e,i</a:t>
            </a:r>
            <a:r>
              <a:rPr lang="hr-HR" sz="3600" dirty="0" smtClean="0"/>
              <a:t> =</a:t>
            </a:r>
            <a:r>
              <a:rPr lang="hr-HR" sz="3600" dirty="0" err="1" smtClean="0"/>
              <a:t>č,ž,š</a:t>
            </a:r>
            <a:endParaRPr lang="hr-HR" dirty="0"/>
          </a:p>
          <a:p>
            <a:r>
              <a:rPr lang="hr-HR" sz="2400" b="1" u="sng" dirty="0" smtClean="0"/>
              <a:t>Sibilarizacija</a:t>
            </a:r>
            <a:r>
              <a:rPr lang="hr-HR" b="1" dirty="0" smtClean="0"/>
              <a:t>                        </a:t>
            </a:r>
            <a:r>
              <a:rPr lang="hr-HR" sz="3600" dirty="0" err="1" smtClean="0"/>
              <a:t>k,g,h</a:t>
            </a:r>
            <a:r>
              <a:rPr lang="hr-HR" sz="3600" dirty="0" smtClean="0"/>
              <a:t> + i =</a:t>
            </a:r>
            <a:r>
              <a:rPr lang="hr-HR" sz="3600" dirty="0" err="1" smtClean="0"/>
              <a:t>c,z</a:t>
            </a:r>
            <a:r>
              <a:rPr lang="hr-HR" sz="3600" dirty="0" smtClean="0"/>
              <a:t>, s</a:t>
            </a:r>
          </a:p>
          <a:p>
            <a:endParaRPr lang="hr-HR" dirty="0"/>
          </a:p>
        </p:txBody>
      </p:sp>
      <p:cxnSp>
        <p:nvCxnSpPr>
          <p:cNvPr id="5" name="Ravni poveznik sa strelicom 4"/>
          <p:cNvCxnSpPr/>
          <p:nvPr/>
        </p:nvCxnSpPr>
        <p:spPr>
          <a:xfrm flipV="1">
            <a:off x="3424631" y="1919812"/>
            <a:ext cx="1340602" cy="15499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Ravni poveznik sa strelicom 7"/>
          <p:cNvCxnSpPr/>
          <p:nvPr/>
        </p:nvCxnSpPr>
        <p:spPr>
          <a:xfrm flipV="1">
            <a:off x="3424218" y="2733692"/>
            <a:ext cx="1340602" cy="15499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9" name="Slika 8" descr="Slika na kojoj se prikazuje kiša&#10;&#10;Opis je automatski generiran">
            <a:extLst>
              <a:ext uri="{FF2B5EF4-FFF2-40B4-BE49-F238E27FC236}">
                <a16:creationId xmlns:a16="http://schemas.microsoft.com/office/drawing/2014/main" id="{F48767F6-D556-4B9C-98F9-B15E87A54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513" y="3657600"/>
            <a:ext cx="3397104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25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cap="none" dirty="0" smtClean="0"/>
              <a:t>Riješi što prije u paru</a:t>
            </a:r>
            <a:r>
              <a:rPr lang="hr-HR" cap="none" dirty="0" smtClean="0">
                <a:sym typeface="Wingdings" panose="05000000000000000000" pitchFamily="2" charset="2"/>
              </a:rPr>
              <a:t></a:t>
            </a:r>
            <a:r>
              <a:rPr lang="hr-HR" cap="none" dirty="0" smtClean="0"/>
              <a:t/>
            </a:r>
            <a:br>
              <a:rPr lang="hr-HR" cap="none" dirty="0" smtClean="0"/>
            </a:br>
            <a:r>
              <a:rPr lang="hr-HR" dirty="0" smtClean="0"/>
              <a:t>PREPOZNAJ GLASOVNE PROMJENE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trbuh- trbusi</a:t>
            </a:r>
          </a:p>
          <a:p>
            <a:r>
              <a:rPr lang="hr-HR" sz="3200" dirty="0"/>
              <a:t>m</a:t>
            </a:r>
            <a:r>
              <a:rPr lang="hr-HR" sz="3200" dirty="0" smtClean="0"/>
              <a:t>ajka – majci </a:t>
            </a:r>
          </a:p>
          <a:p>
            <a:r>
              <a:rPr lang="hr-HR" sz="3200" dirty="0"/>
              <a:t>j</a:t>
            </a:r>
            <a:r>
              <a:rPr lang="hr-HR" sz="3200" dirty="0" smtClean="0"/>
              <a:t>unak- junačina</a:t>
            </a:r>
          </a:p>
          <a:p>
            <a:r>
              <a:rPr lang="hr-HR" sz="3200" dirty="0" smtClean="0"/>
              <a:t>bog-bože</a:t>
            </a:r>
          </a:p>
          <a:p>
            <a:r>
              <a:rPr lang="hr-HR" sz="3200" dirty="0"/>
              <a:t>k</a:t>
            </a:r>
            <a:r>
              <a:rPr lang="hr-HR" sz="3200" dirty="0" smtClean="0"/>
              <a:t>ruh- kruše</a:t>
            </a:r>
          </a:p>
          <a:p>
            <a:r>
              <a:rPr lang="hr-HR" sz="3200" dirty="0"/>
              <a:t>g</a:t>
            </a:r>
            <a:r>
              <a:rPr lang="hr-HR" sz="3200" dirty="0" smtClean="0"/>
              <a:t>lad- glađu</a:t>
            </a:r>
          </a:p>
          <a:p>
            <a:r>
              <a:rPr lang="hr-HR" sz="3200" dirty="0"/>
              <a:t>k</a:t>
            </a:r>
            <a:r>
              <a:rPr lang="hr-HR" sz="3200" dirty="0" smtClean="0"/>
              <a:t>licati- kličem</a:t>
            </a:r>
          </a:p>
        </p:txBody>
      </p:sp>
      <p:pic>
        <p:nvPicPr>
          <p:cNvPr id="4" name="Slika 3" descr="Slika na kojoj se prikazuje kiša&#10;&#10;Opis je automatski generiran">
            <a:extLst>
              <a:ext uri="{FF2B5EF4-FFF2-40B4-BE49-F238E27FC236}">
                <a16:creationId xmlns:a16="http://schemas.microsoft.com/office/drawing/2014/main" id="{F48767F6-D556-4B9C-98F9-B15E87A54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232" y="2042809"/>
            <a:ext cx="3397104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779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g</a:t>
            </a:r>
            <a:r>
              <a:rPr lang="hr-HR" sz="3600" dirty="0" smtClean="0"/>
              <a:t>lad- glađu</a:t>
            </a:r>
          </a:p>
          <a:p>
            <a:r>
              <a:rPr lang="hr-HR" sz="3600" dirty="0" smtClean="0"/>
              <a:t>klicati- kličem</a:t>
            </a:r>
            <a:endParaRPr lang="hr-HR" sz="3600" dirty="0"/>
          </a:p>
        </p:txBody>
      </p:sp>
      <p:pic>
        <p:nvPicPr>
          <p:cNvPr id="4" name="Slika 3" descr="Slika na kojoj se prikazuje kiša&#10;&#10;Opis je automatski generiran">
            <a:extLst>
              <a:ext uri="{FF2B5EF4-FFF2-40B4-BE49-F238E27FC236}">
                <a16:creationId xmlns:a16="http://schemas.microsoft.com/office/drawing/2014/main" id="{F48767F6-D556-4B9C-98F9-B15E87A54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096" y="1692612"/>
            <a:ext cx="3397104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875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7000" dirty="0"/>
              <a:t>JOTACIJA – stapanje </a:t>
            </a:r>
            <a:r>
              <a:rPr lang="hr-HR" sz="7000" dirty="0" smtClean="0"/>
              <a:t>suglasnika </a:t>
            </a:r>
            <a:r>
              <a:rPr lang="hr-HR" sz="7000" dirty="0"/>
              <a:t>s glasom </a:t>
            </a:r>
            <a:r>
              <a:rPr lang="hr-HR" sz="7000" b="1" u="sng" dirty="0"/>
              <a:t>j</a:t>
            </a:r>
            <a:r>
              <a:rPr lang="hr-HR" sz="7000" dirty="0"/>
              <a:t> u novi </a:t>
            </a:r>
            <a:r>
              <a:rPr lang="hr-HR" sz="7000" dirty="0" smtClean="0"/>
              <a:t>nepčani suglasnik</a:t>
            </a:r>
            <a:r>
              <a:rPr lang="hr-HR" sz="7000" dirty="0"/>
              <a:t> </a:t>
            </a:r>
            <a:r>
              <a:rPr lang="hr-HR" dirty="0"/>
              <a:t> </a:t>
            </a:r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97277" y="5579212"/>
            <a:ext cx="2937753" cy="9233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www.youtube.com/watch?v=NWDHdlVE4G0-</a:t>
            </a:r>
            <a:r>
              <a:rPr lang="hr-HR" dirty="0" smtClean="0"/>
              <a:t> online nastava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8108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744706" y="379379"/>
            <a:ext cx="10566400" cy="5559357"/>
          </a:xfrm>
        </p:spPr>
        <p:txBody>
          <a:bodyPr>
            <a:normAutofit lnSpcReduction="10000"/>
          </a:bodyPr>
          <a:lstStyle/>
          <a:p>
            <a:r>
              <a:rPr lang="hr-HR" sz="2800" b="1" dirty="0" err="1"/>
              <a:t>t+j</a:t>
            </a:r>
            <a:r>
              <a:rPr lang="hr-HR" sz="2800" b="1" dirty="0"/>
              <a:t> – ć </a:t>
            </a:r>
            <a:r>
              <a:rPr lang="hr-HR" sz="2800" dirty="0"/>
              <a:t>(žut – </a:t>
            </a:r>
            <a:r>
              <a:rPr lang="hr-HR" sz="2800" dirty="0" err="1"/>
              <a:t>žutji</a:t>
            </a:r>
            <a:r>
              <a:rPr lang="hr-HR" sz="2800" dirty="0"/>
              <a:t> – žući)</a:t>
            </a:r>
          </a:p>
          <a:p>
            <a:r>
              <a:rPr lang="hr-HR" sz="2800" b="1" dirty="0" err="1"/>
              <a:t>d+j</a:t>
            </a:r>
            <a:r>
              <a:rPr lang="hr-HR" sz="2800" b="1" dirty="0"/>
              <a:t> – đ </a:t>
            </a:r>
            <a:r>
              <a:rPr lang="hr-HR" sz="2800" dirty="0"/>
              <a:t>(mlad – </a:t>
            </a:r>
            <a:r>
              <a:rPr lang="hr-HR" sz="2800" dirty="0" err="1" smtClean="0"/>
              <a:t>mladji</a:t>
            </a:r>
            <a:r>
              <a:rPr lang="hr-HR" sz="2800" dirty="0" smtClean="0"/>
              <a:t> – mlađi</a:t>
            </a:r>
            <a:r>
              <a:rPr lang="hr-HR" sz="2800" dirty="0"/>
              <a:t>)</a:t>
            </a:r>
          </a:p>
          <a:p>
            <a:r>
              <a:rPr lang="hr-HR" sz="2800" b="1" dirty="0" err="1"/>
              <a:t>h+j</a:t>
            </a:r>
            <a:r>
              <a:rPr lang="hr-HR" sz="2800" b="1" dirty="0"/>
              <a:t> – š </a:t>
            </a:r>
            <a:r>
              <a:rPr lang="hr-HR" sz="2800" dirty="0"/>
              <a:t>(suh – </a:t>
            </a:r>
            <a:r>
              <a:rPr lang="hr-HR" sz="2800" dirty="0" err="1"/>
              <a:t>suhji</a:t>
            </a:r>
            <a:r>
              <a:rPr lang="hr-HR" sz="2800" dirty="0"/>
              <a:t> – suši)</a:t>
            </a:r>
          </a:p>
          <a:p>
            <a:r>
              <a:rPr lang="hr-HR" sz="2800" b="1" dirty="0" err="1"/>
              <a:t>s+j</a:t>
            </a:r>
            <a:r>
              <a:rPr lang="hr-HR" sz="2800" b="1" dirty="0"/>
              <a:t> – š </a:t>
            </a:r>
            <a:r>
              <a:rPr lang="hr-HR" sz="2800" dirty="0"/>
              <a:t>(visok – </a:t>
            </a:r>
            <a:r>
              <a:rPr lang="hr-HR" sz="2800" dirty="0" err="1"/>
              <a:t>visji</a:t>
            </a:r>
            <a:r>
              <a:rPr lang="hr-HR" sz="2800" dirty="0"/>
              <a:t> – viši)</a:t>
            </a:r>
          </a:p>
          <a:p>
            <a:r>
              <a:rPr lang="hr-HR" sz="2800" b="1" dirty="0" err="1"/>
              <a:t>z+j</a:t>
            </a:r>
            <a:r>
              <a:rPr lang="hr-HR" sz="2800" b="1" dirty="0"/>
              <a:t> – ž </a:t>
            </a:r>
            <a:r>
              <a:rPr lang="hr-HR" sz="2800" dirty="0"/>
              <a:t>(brz – </a:t>
            </a:r>
            <a:r>
              <a:rPr lang="hr-HR" sz="2800" dirty="0" err="1"/>
              <a:t>brzji</a:t>
            </a:r>
            <a:r>
              <a:rPr lang="hr-HR" sz="2800" dirty="0"/>
              <a:t> – brži)</a:t>
            </a:r>
          </a:p>
          <a:p>
            <a:r>
              <a:rPr lang="hr-HR" sz="2800" b="1" dirty="0" err="1"/>
              <a:t>g+j</a:t>
            </a:r>
            <a:r>
              <a:rPr lang="hr-HR" sz="2800" b="1" dirty="0"/>
              <a:t> – ž </a:t>
            </a:r>
            <a:r>
              <a:rPr lang="hr-HR" sz="2800" dirty="0"/>
              <a:t>(drag – </a:t>
            </a:r>
            <a:r>
              <a:rPr lang="hr-HR" sz="2800" dirty="0" err="1"/>
              <a:t>dragji</a:t>
            </a:r>
            <a:r>
              <a:rPr lang="hr-HR" sz="2800" dirty="0"/>
              <a:t> – draži)</a:t>
            </a:r>
          </a:p>
          <a:p>
            <a:r>
              <a:rPr lang="hr-HR" sz="2800" b="1" dirty="0" err="1"/>
              <a:t>c+j</a:t>
            </a:r>
            <a:r>
              <a:rPr lang="hr-HR" sz="2800" b="1" dirty="0"/>
              <a:t> – č </a:t>
            </a:r>
            <a:r>
              <a:rPr lang="hr-HR" sz="2800" dirty="0"/>
              <a:t>(micati – </a:t>
            </a:r>
            <a:r>
              <a:rPr lang="hr-HR" sz="2800" dirty="0" err="1"/>
              <a:t>micjem</a:t>
            </a:r>
            <a:r>
              <a:rPr lang="hr-HR" sz="2800" dirty="0"/>
              <a:t> – mičem)</a:t>
            </a:r>
          </a:p>
          <a:p>
            <a:r>
              <a:rPr lang="hr-HR" sz="2800" b="1" dirty="0" err="1"/>
              <a:t>k+j</a:t>
            </a:r>
            <a:r>
              <a:rPr lang="hr-HR" sz="2800" b="1" dirty="0"/>
              <a:t> – č </a:t>
            </a:r>
            <a:r>
              <a:rPr lang="hr-HR" sz="2800" dirty="0"/>
              <a:t>(jak – </a:t>
            </a:r>
            <a:r>
              <a:rPr lang="hr-HR" sz="2800" dirty="0" err="1"/>
              <a:t>jakji</a:t>
            </a:r>
            <a:r>
              <a:rPr lang="hr-HR" sz="2800" dirty="0"/>
              <a:t> – jači)</a:t>
            </a:r>
          </a:p>
          <a:p>
            <a:r>
              <a:rPr lang="hr-HR" sz="2800" b="1" dirty="0" err="1"/>
              <a:t>l+j</a:t>
            </a:r>
            <a:r>
              <a:rPr lang="hr-HR" sz="2800" b="1" dirty="0"/>
              <a:t> – </a:t>
            </a:r>
            <a:r>
              <a:rPr lang="hr-HR" sz="2800" b="1" dirty="0" err="1"/>
              <a:t>lj</a:t>
            </a:r>
            <a:r>
              <a:rPr lang="hr-HR" sz="2800" b="1" dirty="0"/>
              <a:t> </a:t>
            </a:r>
            <a:r>
              <a:rPr lang="hr-HR" sz="2800" dirty="0"/>
              <a:t>(posoliti – posoljen)</a:t>
            </a:r>
          </a:p>
          <a:p>
            <a:r>
              <a:rPr lang="hr-HR" sz="2800" b="1" dirty="0" err="1"/>
              <a:t>n+j</a:t>
            </a:r>
            <a:r>
              <a:rPr lang="hr-HR" sz="2800" b="1" dirty="0"/>
              <a:t> – nj </a:t>
            </a:r>
            <a:r>
              <a:rPr lang="hr-HR" sz="2800" dirty="0"/>
              <a:t>(puniti – punjen)</a:t>
            </a:r>
          </a:p>
          <a:p>
            <a:endParaRPr lang="hr-HR" dirty="0"/>
          </a:p>
        </p:txBody>
      </p:sp>
      <p:pic>
        <p:nvPicPr>
          <p:cNvPr id="4" name="Slika 3" descr="Slika na kojoj se prikazuje kiša&#10;&#10;Opis je automatski generiran">
            <a:extLst>
              <a:ext uri="{FF2B5EF4-FFF2-40B4-BE49-F238E27FC236}">
                <a16:creationId xmlns:a16="http://schemas.microsoft.com/office/drawing/2014/main" id="{F48767F6-D556-4B9C-98F9-B15E87A54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509" y="1858894"/>
            <a:ext cx="3397104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160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NEPOSTOJANO 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a koje se umeće između završnih dvaju suglasnika</a:t>
            </a:r>
          </a:p>
          <a:p>
            <a:r>
              <a:rPr lang="hr-HR" sz="3600" dirty="0"/>
              <a:t>i</a:t>
            </a:r>
            <a:r>
              <a:rPr lang="hr-HR" sz="3600" dirty="0" smtClean="0"/>
              <a:t>gra- igara</a:t>
            </a:r>
          </a:p>
          <a:p>
            <a:r>
              <a:rPr lang="hr-HR" sz="3600" dirty="0"/>
              <a:t>s</a:t>
            </a:r>
            <a:r>
              <a:rPr lang="hr-HR" sz="3600" dirty="0" smtClean="0"/>
              <a:t>tranac- stranca</a:t>
            </a:r>
          </a:p>
          <a:p>
            <a:pPr marL="0" indent="0">
              <a:buNone/>
            </a:pPr>
            <a:endParaRPr lang="hr-HR" sz="3600" b="1" dirty="0"/>
          </a:p>
        </p:txBody>
      </p:sp>
      <p:pic>
        <p:nvPicPr>
          <p:cNvPr id="4" name="Slika 3" descr="Slika na kojoj se prikazuje kiša&#10;&#10;Opis je automatski generiran">
            <a:extLst>
              <a:ext uri="{FF2B5EF4-FFF2-40B4-BE49-F238E27FC236}">
                <a16:creationId xmlns:a16="http://schemas.microsoft.com/office/drawing/2014/main" id="{F48767F6-D556-4B9C-98F9-B15E87A54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232" y="3005847"/>
            <a:ext cx="3397104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156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ZATVORNICI PO ZVUČNOSTI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40716072"/>
              </p:ext>
            </p:extLst>
          </p:nvPr>
        </p:nvGraphicFramePr>
        <p:xfrm>
          <a:off x="565684" y="2690433"/>
          <a:ext cx="9144003" cy="1152128"/>
        </p:xfrm>
        <a:graphic>
          <a:graphicData uri="http://schemas.openxmlformats.org/drawingml/2006/table">
            <a:tbl>
              <a:tblPr/>
              <a:tblGrid>
                <a:gridCol w="83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inheri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zvučnici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g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ž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dž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đ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-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-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inheri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bezvučnici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p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s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š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č</a:t>
                      </a:r>
                      <a:endParaRPr lang="hr-HR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ć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f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Slika 4" descr="Slika na kojoj se prikazuje kiša&#10;&#10;Opis je automatski generiran">
            <a:extLst>
              <a:ext uri="{FF2B5EF4-FFF2-40B4-BE49-F238E27FC236}">
                <a16:creationId xmlns:a16="http://schemas.microsoft.com/office/drawing/2014/main" id="{7D471B40-AF7F-4A16-B6B7-B7C19DC12E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720" y="4107051"/>
            <a:ext cx="3397104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918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/>
              <a:t>GLASOVNE PROMJENE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/>
              <a:t>JEDNAČENJE PO ZVUČNOSTI I MJESTU TVORBE</a:t>
            </a:r>
          </a:p>
        </p:txBody>
      </p:sp>
      <p:pic>
        <p:nvPicPr>
          <p:cNvPr id="4" name="Slika 3" descr="Slika na kojoj se prikazuje kiša&#10;&#10;Opis je automatski generiran">
            <a:extLst>
              <a:ext uri="{FF2B5EF4-FFF2-40B4-BE49-F238E27FC236}">
                <a16:creationId xmlns:a16="http://schemas.microsoft.com/office/drawing/2014/main" id="{F48767F6-D556-4B9C-98F9-B15E87A54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96" y="0"/>
            <a:ext cx="3397104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97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>
          <a:xfrm>
            <a:off x="812800" y="212495"/>
            <a:ext cx="10566400" cy="1143000"/>
          </a:xfrm>
        </p:spPr>
        <p:txBody>
          <a:bodyPr rtlCol="0"/>
          <a:lstStyle/>
          <a:p>
            <a:pPr rtl="0"/>
            <a:r>
              <a:rPr lang="hr-HR" dirty="0"/>
              <a:t>PREPIŠI TOČNO: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sz="quarter" idx="13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>
              <a:lnSpc>
                <a:spcPct val="250000"/>
              </a:lnSpc>
              <a:buNone/>
            </a:pPr>
            <a:endParaRPr lang="hr-HR" sz="2800" dirty="0"/>
          </a:p>
          <a:p>
            <a:pPr marL="0" indent="0">
              <a:lnSpc>
                <a:spcPct val="250000"/>
              </a:lnSpc>
              <a:buNone/>
            </a:pPr>
            <a:r>
              <a:rPr lang="hr-HR" sz="2800" dirty="0" err="1"/>
              <a:t>Voznja</a:t>
            </a:r>
            <a:r>
              <a:rPr lang="hr-HR" sz="2800" dirty="0"/>
              <a:t> je duga i traje četiri sata. Za to vrijeme grickat ćemo </a:t>
            </a:r>
            <a:r>
              <a:rPr lang="hr-HR" sz="2800" dirty="0" err="1"/>
              <a:t>orahčiće</a:t>
            </a:r>
            <a:r>
              <a:rPr lang="hr-HR" sz="2800" dirty="0"/>
              <a:t> i razne </a:t>
            </a:r>
            <a:r>
              <a:rPr lang="hr-HR" sz="2800" dirty="0" err="1"/>
              <a:t>sladke</a:t>
            </a:r>
            <a:r>
              <a:rPr lang="hr-HR" sz="2800" dirty="0"/>
              <a:t> proizvode. Razmišljat ćemo i o </a:t>
            </a:r>
            <a:r>
              <a:rPr lang="hr-HR" sz="2800" dirty="0" err="1"/>
              <a:t>stanbenome</a:t>
            </a:r>
            <a:r>
              <a:rPr lang="hr-HR" sz="2800" dirty="0"/>
              <a:t> problemu koji nas muči.</a:t>
            </a:r>
          </a:p>
          <a:p>
            <a:pPr marL="0" lvl="0" indent="0" rtl="0">
              <a:buNone/>
            </a:pPr>
            <a:endParaRPr lang="hr-HR" dirty="0"/>
          </a:p>
        </p:txBody>
      </p:sp>
      <p:pic>
        <p:nvPicPr>
          <p:cNvPr id="4" name="Slika 3" descr="Slika na kojoj se prikazuje kiša&#10;&#10;Opis je automatski generiran">
            <a:extLst>
              <a:ext uri="{FF2B5EF4-FFF2-40B4-BE49-F238E27FC236}">
                <a16:creationId xmlns:a16="http://schemas.microsoft.com/office/drawing/2014/main" id="{4AC81B8D-E470-4F0A-8B5F-CA808DDA8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896" y="0"/>
            <a:ext cx="3397104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35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JEDNAČENJE PO ZVUČNOSTI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12800" y="1678021"/>
            <a:ext cx="10566400" cy="4114800"/>
          </a:xfrm>
        </p:spPr>
        <p:txBody>
          <a:bodyPr/>
          <a:lstStyle/>
          <a:p>
            <a:r>
              <a:rPr lang="hr-HR" sz="3200" dirty="0" smtClean="0"/>
              <a:t>Dva se uzastopna glasa različite zvučnosti jednače.</a:t>
            </a:r>
          </a:p>
          <a:p>
            <a:pPr marL="0" indent="0" algn="ctr">
              <a:buNone/>
            </a:pPr>
            <a:r>
              <a:rPr lang="hr-HR" sz="5400" dirty="0"/>
              <a:t>p</a:t>
            </a:r>
            <a:r>
              <a:rPr lang="hr-HR" sz="5400" dirty="0" smtClean="0"/>
              <a:t>olju</a:t>
            </a:r>
            <a:r>
              <a:rPr lang="hr-HR" sz="5400" b="1" u="sng" dirty="0" smtClean="0"/>
              <a:t>b</a:t>
            </a:r>
            <a:r>
              <a:rPr lang="hr-HR" sz="5400" dirty="0" smtClean="0"/>
              <a:t>a</a:t>
            </a:r>
            <a:r>
              <a:rPr lang="hr-HR" sz="5400" b="1" u="sng" dirty="0" smtClean="0"/>
              <a:t>c</a:t>
            </a:r>
            <a:r>
              <a:rPr lang="hr-HR" sz="5400" dirty="0" smtClean="0"/>
              <a:t>- polju</a:t>
            </a:r>
            <a:r>
              <a:rPr lang="hr-HR" sz="5400" b="1" u="sng" dirty="0" smtClean="0"/>
              <a:t>pc</a:t>
            </a:r>
            <a:r>
              <a:rPr lang="hr-HR" sz="5400" dirty="0" smtClean="0"/>
              <a:t>a</a:t>
            </a:r>
            <a:endParaRPr lang="hr-HR" sz="5400" dirty="0"/>
          </a:p>
        </p:txBody>
      </p:sp>
      <p:cxnSp>
        <p:nvCxnSpPr>
          <p:cNvPr id="5" name="Ravni poveznik sa strelicom 4"/>
          <p:cNvCxnSpPr/>
          <p:nvPr/>
        </p:nvCxnSpPr>
        <p:spPr>
          <a:xfrm flipV="1">
            <a:off x="4250986" y="3231421"/>
            <a:ext cx="540000" cy="50400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avni poveznik sa strelicom 5"/>
          <p:cNvCxnSpPr/>
          <p:nvPr/>
        </p:nvCxnSpPr>
        <p:spPr>
          <a:xfrm flipV="1">
            <a:off x="7275093" y="3231421"/>
            <a:ext cx="540000" cy="50400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kstniOkvir 6"/>
          <p:cNvSpPr txBox="1"/>
          <p:nvPr/>
        </p:nvSpPr>
        <p:spPr>
          <a:xfrm>
            <a:off x="3521413" y="3858055"/>
            <a:ext cx="999573" cy="52322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hr-HR" sz="2800" b="1" dirty="0" smtClean="0"/>
              <a:t>Z</a:t>
            </a:r>
            <a:endParaRPr lang="hr-HR" b="1" dirty="0"/>
          </a:p>
        </p:txBody>
      </p:sp>
      <p:sp>
        <p:nvSpPr>
          <p:cNvPr id="8" name="TekstniOkvir 7"/>
          <p:cNvSpPr txBox="1"/>
          <p:nvPr/>
        </p:nvSpPr>
        <p:spPr>
          <a:xfrm>
            <a:off x="7045306" y="3858055"/>
            <a:ext cx="999573" cy="52322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hr-HR" sz="2800" b="1" dirty="0" smtClean="0"/>
              <a:t>B</a:t>
            </a:r>
            <a:endParaRPr lang="hr-HR" b="1" dirty="0"/>
          </a:p>
        </p:txBody>
      </p:sp>
      <p:sp>
        <p:nvSpPr>
          <p:cNvPr id="9" name="TekstniOkvir 8"/>
          <p:cNvSpPr txBox="1"/>
          <p:nvPr/>
        </p:nvSpPr>
        <p:spPr>
          <a:xfrm>
            <a:off x="5188573" y="3858055"/>
            <a:ext cx="999573" cy="52322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hr-HR" sz="2800" b="1" dirty="0" smtClean="0"/>
              <a:t>B</a:t>
            </a:r>
            <a:endParaRPr lang="hr-HR" b="1" dirty="0"/>
          </a:p>
        </p:txBody>
      </p:sp>
      <p:sp>
        <p:nvSpPr>
          <p:cNvPr id="10" name="TekstniOkvir 9"/>
          <p:cNvSpPr txBox="1"/>
          <p:nvPr/>
        </p:nvSpPr>
        <p:spPr>
          <a:xfrm>
            <a:off x="8537643" y="3858055"/>
            <a:ext cx="999573" cy="52322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hr-HR" sz="2800" b="1" dirty="0" smtClean="0"/>
              <a:t>B</a:t>
            </a:r>
            <a:endParaRPr lang="hr-HR" b="1" dirty="0"/>
          </a:p>
        </p:txBody>
      </p:sp>
      <p:cxnSp>
        <p:nvCxnSpPr>
          <p:cNvPr id="12" name="Ravni poveznik sa strelicom 11"/>
          <p:cNvCxnSpPr/>
          <p:nvPr/>
        </p:nvCxnSpPr>
        <p:spPr>
          <a:xfrm>
            <a:off x="5688359" y="3196455"/>
            <a:ext cx="226058" cy="53896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>
            <a:off x="8533779" y="3196455"/>
            <a:ext cx="226058" cy="538966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Slika 15" descr="Slika na kojoj se prikazuje kiša&#10;&#10;Opis je automatski generiran">
            <a:extLst>
              <a:ext uri="{FF2B5EF4-FFF2-40B4-BE49-F238E27FC236}">
                <a16:creationId xmlns:a16="http://schemas.microsoft.com/office/drawing/2014/main" id="{4AC81B8D-E470-4F0A-8B5F-CA808DDA85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162" y="4953810"/>
            <a:ext cx="2192192" cy="167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kstniOkvir 17"/>
          <p:cNvSpPr txBox="1"/>
          <p:nvPr/>
        </p:nvSpPr>
        <p:spPr>
          <a:xfrm>
            <a:off x="505838" y="5710535"/>
            <a:ext cx="2704290" cy="92333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www.youtube.com/watch?v=ip0ZDr1I1KA</a:t>
            </a:r>
            <a:r>
              <a:rPr lang="hr-HR" dirty="0" smtClean="0"/>
              <a:t>  online nastava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308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JEDNAČENJE PO MJESTU TVORBE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Dva uzastopna glasa različita po mjestu tvorbe jednače se.</a:t>
            </a:r>
          </a:p>
          <a:p>
            <a:pPr marL="0" indent="0">
              <a:buNone/>
            </a:pPr>
            <a:r>
              <a:rPr lang="hr-HR" sz="2800" dirty="0" smtClean="0"/>
              <a:t> </a:t>
            </a:r>
          </a:p>
          <a:p>
            <a:pPr marL="0" indent="0" algn="ctr">
              <a:buNone/>
            </a:pPr>
            <a:r>
              <a:rPr lang="hr-HR" sz="6000" dirty="0" smtClean="0"/>
              <a:t>grozd→ </a:t>
            </a:r>
            <a:r>
              <a:rPr lang="hr-HR" sz="6000" dirty="0" err="1" smtClean="0"/>
              <a:t>gro</a:t>
            </a:r>
            <a:r>
              <a:rPr lang="hr-HR" sz="6000" b="1" dirty="0" err="1" smtClean="0"/>
              <a:t>zđ</a:t>
            </a:r>
            <a:r>
              <a:rPr lang="hr-HR" sz="6000" dirty="0" err="1" smtClean="0"/>
              <a:t>e</a:t>
            </a:r>
            <a:r>
              <a:rPr lang="hr-HR" sz="6000" dirty="0" smtClean="0"/>
              <a:t>→ gro</a:t>
            </a:r>
            <a:r>
              <a:rPr lang="hr-HR" sz="6000" b="1" dirty="0" smtClean="0"/>
              <a:t>žđ</a:t>
            </a:r>
            <a:r>
              <a:rPr lang="hr-HR" sz="6000" dirty="0" smtClean="0"/>
              <a:t>e</a:t>
            </a:r>
            <a:endParaRPr lang="hr-HR" sz="6000" dirty="0"/>
          </a:p>
        </p:txBody>
      </p:sp>
      <p:sp>
        <p:nvSpPr>
          <p:cNvPr id="4" name="TekstniOkvir 3"/>
          <p:cNvSpPr txBox="1"/>
          <p:nvPr/>
        </p:nvSpPr>
        <p:spPr>
          <a:xfrm>
            <a:off x="4747097" y="4110974"/>
            <a:ext cx="1040860" cy="52322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hr-HR" sz="2800" b="1" dirty="0" smtClean="0"/>
              <a:t>Z</a:t>
            </a:r>
            <a:endParaRPr lang="hr-HR" sz="2800" b="1" dirty="0"/>
          </a:p>
        </p:txBody>
      </p:sp>
      <p:sp>
        <p:nvSpPr>
          <p:cNvPr id="5" name="TekstniOkvir 4"/>
          <p:cNvSpPr txBox="1"/>
          <p:nvPr/>
        </p:nvSpPr>
        <p:spPr>
          <a:xfrm>
            <a:off x="6027906" y="4110974"/>
            <a:ext cx="1040860" cy="52322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hr-HR" sz="2800" b="1" dirty="0" smtClean="0"/>
              <a:t>N</a:t>
            </a:r>
            <a:endParaRPr lang="hr-HR" b="1" dirty="0"/>
          </a:p>
        </p:txBody>
      </p:sp>
      <p:sp>
        <p:nvSpPr>
          <p:cNvPr id="6" name="TekstniOkvir 5"/>
          <p:cNvSpPr txBox="1"/>
          <p:nvPr/>
        </p:nvSpPr>
        <p:spPr>
          <a:xfrm>
            <a:off x="8391727" y="4067198"/>
            <a:ext cx="1040860" cy="52322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hr-HR" sz="2800" b="1" dirty="0" smtClean="0"/>
              <a:t>N</a:t>
            </a:r>
            <a:endParaRPr lang="hr-HR" sz="2800" b="1" dirty="0"/>
          </a:p>
        </p:txBody>
      </p:sp>
      <p:sp>
        <p:nvSpPr>
          <p:cNvPr id="7" name="TekstniOkvir 6"/>
          <p:cNvSpPr txBox="1"/>
          <p:nvPr/>
        </p:nvSpPr>
        <p:spPr>
          <a:xfrm>
            <a:off x="9672536" y="4067197"/>
            <a:ext cx="1040860" cy="523220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hr-HR" sz="2800" b="1" dirty="0" smtClean="0"/>
              <a:t>N</a:t>
            </a:r>
            <a:endParaRPr lang="hr-HR" b="1" dirty="0"/>
          </a:p>
        </p:txBody>
      </p:sp>
      <p:cxnSp>
        <p:nvCxnSpPr>
          <p:cNvPr id="9" name="Ravni poveznik sa strelicom 8"/>
          <p:cNvCxnSpPr/>
          <p:nvPr/>
        </p:nvCxnSpPr>
        <p:spPr>
          <a:xfrm flipH="1">
            <a:off x="5369668" y="3735421"/>
            <a:ext cx="418289" cy="33177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 flipH="1">
            <a:off x="8955932" y="3718748"/>
            <a:ext cx="418289" cy="33177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>
            <a:off x="6455924" y="3735421"/>
            <a:ext cx="125378" cy="31510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>
            <a:off x="9876818" y="3718748"/>
            <a:ext cx="125378" cy="315103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Slika 14" descr="Slika na kojoj se prikazuje kiša&#10;&#10;Opis je automatski generiran">
            <a:extLst>
              <a:ext uri="{FF2B5EF4-FFF2-40B4-BE49-F238E27FC236}">
                <a16:creationId xmlns:a16="http://schemas.microsoft.com/office/drawing/2014/main" id="{4AC81B8D-E470-4F0A-8B5F-CA808DDA85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818" y="5062115"/>
            <a:ext cx="2182880" cy="1670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kstniOkvir 15"/>
          <p:cNvSpPr txBox="1"/>
          <p:nvPr/>
        </p:nvSpPr>
        <p:spPr>
          <a:xfrm>
            <a:off x="291830" y="5897561"/>
            <a:ext cx="3910519" cy="64633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www.youtube.com/watch?v=CIkUg9wBYMs</a:t>
            </a:r>
            <a:r>
              <a:rPr lang="hr-HR" dirty="0" smtClean="0"/>
              <a:t> –online nastava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210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KRAĆENJE IJE/ JE</a:t>
            </a:r>
            <a:br>
              <a:rPr lang="hr-HR" dirty="0" smtClean="0"/>
            </a:br>
            <a:r>
              <a:rPr lang="hr-HR" dirty="0" smtClean="0"/>
              <a:t>DULJENJE IJE/JE</a:t>
            </a:r>
            <a:endParaRPr lang="hr-HR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 descr="Slika na kojoj se prikazuje kiša&#10;&#10;Opis je automatski generiran">
            <a:extLst>
              <a:ext uri="{FF2B5EF4-FFF2-40B4-BE49-F238E27FC236}">
                <a16:creationId xmlns:a16="http://schemas.microsoft.com/office/drawing/2014/main" id="{4AC81B8D-E470-4F0A-8B5F-CA808DDA85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452" y="3886200"/>
            <a:ext cx="2941986" cy="225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645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KRAĆENJE IJE/JE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5400" dirty="0"/>
              <a:t>d</a:t>
            </a:r>
            <a:r>
              <a:rPr lang="hr-HR" sz="5400" b="1" u="sng" dirty="0" smtClean="0"/>
              <a:t>ije</a:t>
            </a:r>
            <a:r>
              <a:rPr lang="hr-HR" sz="5400" dirty="0" smtClean="0"/>
              <a:t>te- d</a:t>
            </a:r>
            <a:r>
              <a:rPr lang="hr-HR" sz="5400" b="1" u="sng" dirty="0" smtClean="0"/>
              <a:t>je</a:t>
            </a:r>
            <a:r>
              <a:rPr lang="hr-HR" sz="5400" dirty="0" smtClean="0"/>
              <a:t>ca      </a:t>
            </a:r>
            <a:r>
              <a:rPr lang="hr-HR" sz="5400" dirty="0" err="1" smtClean="0"/>
              <a:t>ije→je</a:t>
            </a:r>
            <a:r>
              <a:rPr lang="hr-HR" sz="5400" dirty="0" smtClean="0"/>
              <a:t>  </a:t>
            </a:r>
            <a:r>
              <a:rPr lang="hr-HR" sz="4800" dirty="0" smtClean="0"/>
              <a:t>(</a:t>
            </a:r>
            <a:r>
              <a:rPr lang="hr-HR" sz="2800" dirty="0" smtClean="0"/>
              <a:t>imenice</a:t>
            </a:r>
            <a:r>
              <a:rPr lang="hr-HR" sz="4800" dirty="0" smtClean="0"/>
              <a:t>)</a:t>
            </a:r>
          </a:p>
          <a:p>
            <a:r>
              <a:rPr lang="hr-HR" sz="5400" dirty="0"/>
              <a:t>b</a:t>
            </a:r>
            <a:r>
              <a:rPr lang="hr-HR" sz="5400" b="1" u="sng" dirty="0" smtClean="0"/>
              <a:t>ije</a:t>
            </a:r>
            <a:r>
              <a:rPr lang="hr-HR" sz="5400" dirty="0" smtClean="0"/>
              <a:t>l- b</a:t>
            </a:r>
            <a:r>
              <a:rPr lang="hr-HR" sz="5400" b="1" u="sng" dirty="0" smtClean="0"/>
              <a:t>je</a:t>
            </a:r>
            <a:r>
              <a:rPr lang="hr-HR" sz="5400" dirty="0" smtClean="0"/>
              <a:t>lji          </a:t>
            </a:r>
            <a:r>
              <a:rPr lang="hr-HR" sz="5400" dirty="0" err="1" smtClean="0"/>
              <a:t>ije→je</a:t>
            </a:r>
            <a:r>
              <a:rPr lang="hr-HR" sz="5400" dirty="0" smtClean="0"/>
              <a:t> (</a:t>
            </a:r>
            <a:r>
              <a:rPr lang="hr-HR" sz="2800" dirty="0" smtClean="0"/>
              <a:t>pridjevi</a:t>
            </a:r>
            <a:r>
              <a:rPr lang="hr-HR" sz="5400" dirty="0" smtClean="0"/>
              <a:t>)</a:t>
            </a:r>
            <a:endParaRPr lang="hr-HR" sz="5400" dirty="0"/>
          </a:p>
          <a:p>
            <a:pPr marL="0" indent="0">
              <a:buNone/>
            </a:pPr>
            <a:endParaRPr lang="hr-HR" sz="5400" dirty="0"/>
          </a:p>
        </p:txBody>
      </p:sp>
      <p:pic>
        <p:nvPicPr>
          <p:cNvPr id="4" name="Slika 3" descr="Slika na kojoj se prikazuje kiša&#10;&#10;Opis je automatski generiran">
            <a:extLst>
              <a:ext uri="{FF2B5EF4-FFF2-40B4-BE49-F238E27FC236}">
                <a16:creationId xmlns:a16="http://schemas.microsoft.com/office/drawing/2014/main" id="{4AC81B8D-E470-4F0A-8B5F-CA808DDA85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20" y="4721647"/>
            <a:ext cx="2182880" cy="1670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506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Duljenje </a:t>
            </a:r>
            <a:r>
              <a:rPr lang="hr-HR" dirty="0" err="1" smtClean="0"/>
              <a:t>ije</a:t>
            </a:r>
            <a:r>
              <a:rPr lang="hr-HR" dirty="0" smtClean="0"/>
              <a:t>/je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460132"/>
          </a:xfrm>
        </p:spPr>
        <p:txBody>
          <a:bodyPr>
            <a:normAutofit lnSpcReduction="10000"/>
          </a:bodyPr>
          <a:lstStyle/>
          <a:p>
            <a:r>
              <a:rPr lang="hr-HR" sz="4400" dirty="0"/>
              <a:t>r</a:t>
            </a:r>
            <a:r>
              <a:rPr lang="hr-HR" sz="4400" dirty="0" smtClean="0"/>
              <a:t>azum</a:t>
            </a:r>
            <a:r>
              <a:rPr lang="hr-HR" sz="4400" b="1" u="sng" dirty="0" smtClean="0"/>
              <a:t>je</a:t>
            </a:r>
            <a:r>
              <a:rPr lang="hr-HR" sz="4400" dirty="0" smtClean="0"/>
              <a:t>ti- razum</a:t>
            </a:r>
            <a:r>
              <a:rPr lang="hr-HR" sz="4400" b="1" u="sng" dirty="0" smtClean="0"/>
              <a:t>ije</a:t>
            </a:r>
            <a:r>
              <a:rPr lang="hr-HR" sz="4400" dirty="0" smtClean="0"/>
              <a:t>vati</a:t>
            </a:r>
            <a:endParaRPr lang="hr-HR" sz="4400" dirty="0"/>
          </a:p>
          <a:p>
            <a:pPr marL="0" indent="0">
              <a:buNone/>
            </a:pPr>
            <a:r>
              <a:rPr lang="hr-HR" sz="4400" dirty="0" smtClean="0"/>
              <a:t>         </a:t>
            </a:r>
            <a:r>
              <a:rPr lang="hr-HR" sz="7200" dirty="0" err="1" smtClean="0"/>
              <a:t>je→ije</a:t>
            </a:r>
            <a:endParaRPr lang="hr-HR" sz="7200" dirty="0" smtClean="0"/>
          </a:p>
          <a:p>
            <a:r>
              <a:rPr lang="hr-HR" sz="4400" dirty="0" smtClean="0"/>
              <a:t>l</a:t>
            </a:r>
            <a:r>
              <a:rPr lang="hr-HR" sz="4400" b="1" u="sng" dirty="0" smtClean="0"/>
              <a:t>e</a:t>
            </a:r>
            <a:r>
              <a:rPr lang="hr-HR" sz="4400" dirty="0" smtClean="0"/>
              <a:t>ći-l</a:t>
            </a:r>
            <a:r>
              <a:rPr lang="hr-HR" sz="4400" b="1" u="sng" dirty="0" smtClean="0"/>
              <a:t>ije</a:t>
            </a:r>
            <a:r>
              <a:rPr lang="hr-HR" sz="4400" dirty="0" smtClean="0"/>
              <a:t>gati</a:t>
            </a:r>
          </a:p>
          <a:p>
            <a:pPr marL="0" indent="0">
              <a:buNone/>
            </a:pPr>
            <a:r>
              <a:rPr lang="hr-HR" sz="8600" dirty="0" smtClean="0"/>
              <a:t> </a:t>
            </a:r>
            <a:r>
              <a:rPr lang="hr-HR" sz="5200" dirty="0" smtClean="0"/>
              <a:t>     </a:t>
            </a:r>
            <a:r>
              <a:rPr lang="hr-HR" sz="8600" dirty="0" err="1" smtClean="0"/>
              <a:t>e→ije</a:t>
            </a:r>
            <a:endParaRPr lang="hr-HR" sz="8600" dirty="0"/>
          </a:p>
        </p:txBody>
      </p:sp>
      <p:pic>
        <p:nvPicPr>
          <p:cNvPr id="4" name="Slika 3" descr="Slika na kojoj se prikazuje kiša&#10;&#10;Opis je automatski generiran">
            <a:extLst>
              <a:ext uri="{FF2B5EF4-FFF2-40B4-BE49-F238E27FC236}">
                <a16:creationId xmlns:a16="http://schemas.microsoft.com/office/drawing/2014/main" id="{4AC81B8D-E470-4F0A-8B5F-CA808DDA85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20" y="4721647"/>
            <a:ext cx="2182880" cy="1670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5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Vokalizacija- zamjena l sa 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6000" dirty="0" smtClean="0"/>
              <a:t>misa</a:t>
            </a:r>
            <a:r>
              <a:rPr lang="hr-HR" sz="6000" b="1" u="sng" dirty="0" smtClean="0"/>
              <a:t>o</a:t>
            </a:r>
            <a:r>
              <a:rPr lang="hr-HR" sz="6000" dirty="0" smtClean="0"/>
              <a:t>-mis</a:t>
            </a:r>
            <a:r>
              <a:rPr lang="hr-HR" sz="6000" b="1" u="sng" dirty="0" smtClean="0"/>
              <a:t>l</a:t>
            </a:r>
            <a:r>
              <a:rPr lang="hr-HR" sz="6000" dirty="0" smtClean="0"/>
              <a:t>i, ora</a:t>
            </a:r>
            <a:r>
              <a:rPr lang="hr-HR" sz="6000" b="1" u="sng" dirty="0" smtClean="0"/>
              <a:t>o</a:t>
            </a:r>
            <a:r>
              <a:rPr lang="hr-HR" sz="6000" dirty="0" smtClean="0"/>
              <a:t>-or</a:t>
            </a:r>
            <a:r>
              <a:rPr lang="hr-HR" sz="6000" b="1" u="sng" dirty="0" smtClean="0"/>
              <a:t>l</a:t>
            </a:r>
            <a:r>
              <a:rPr lang="hr-HR" sz="6000" dirty="0" smtClean="0"/>
              <a:t>a</a:t>
            </a:r>
          </a:p>
          <a:p>
            <a:r>
              <a:rPr lang="hr-HR" sz="6000" dirty="0"/>
              <a:t>r</a:t>
            </a:r>
            <a:r>
              <a:rPr lang="hr-HR" sz="6000" dirty="0" smtClean="0"/>
              <a:t>adi</a:t>
            </a:r>
            <a:r>
              <a:rPr lang="hr-HR" sz="6000" b="1" u="sng" dirty="0" smtClean="0"/>
              <a:t>o</a:t>
            </a:r>
            <a:r>
              <a:rPr lang="hr-HR" sz="6000" dirty="0" smtClean="0"/>
              <a:t>- radi</a:t>
            </a:r>
            <a:r>
              <a:rPr lang="hr-HR" sz="6000" b="1" u="sng" dirty="0" smtClean="0"/>
              <a:t>l</a:t>
            </a:r>
            <a:r>
              <a:rPr lang="hr-HR" sz="6000" dirty="0" smtClean="0"/>
              <a:t>a</a:t>
            </a: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322656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Ponavljanje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wordwall.net/hr/resource/236224/glasovne-promjene-8-razred</a:t>
            </a:r>
            <a:endParaRPr lang="hr-HR" dirty="0" smtClean="0"/>
          </a:p>
          <a:p>
            <a:r>
              <a:rPr lang="hr-HR" dirty="0" err="1" smtClean="0"/>
              <a:t>Kahoot</a:t>
            </a:r>
            <a:endParaRPr lang="hr-HR" dirty="0" smtClean="0"/>
          </a:p>
          <a:p>
            <a:r>
              <a:rPr lang="hr-HR" dirty="0">
                <a:hlinkClick r:id="rId3"/>
              </a:rPr>
              <a:t>https://jezicneigre.com/hr/utipkaj-rijeci-glasovne/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55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ZATVORNICI PO ZVUČNOSTI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23331530"/>
              </p:ext>
            </p:extLst>
          </p:nvPr>
        </p:nvGraphicFramePr>
        <p:xfrm>
          <a:off x="565684" y="2690433"/>
          <a:ext cx="9144003" cy="1152128"/>
        </p:xfrm>
        <a:graphic>
          <a:graphicData uri="http://schemas.openxmlformats.org/drawingml/2006/table">
            <a:tbl>
              <a:tblPr/>
              <a:tblGrid>
                <a:gridCol w="831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127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inheri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zvučnici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endParaRPr lang="hr-HR" dirty="0">
                        <a:latin typeface="inheri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bezvučnici</a:t>
                      </a:r>
                      <a:endParaRPr lang="hr-HR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A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Slika 4" descr="Slika na kojoj se prikazuje kiša&#10;&#10;Opis je automatski generiran">
            <a:extLst>
              <a:ext uri="{FF2B5EF4-FFF2-40B4-BE49-F238E27FC236}">
                <a16:creationId xmlns:a16="http://schemas.microsoft.com/office/drawing/2014/main" id="{7D471B40-AF7F-4A16-B6B7-B7C19DC12E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33" y="4006312"/>
            <a:ext cx="3397104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04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hr-HR" altLang="sr-Latn-RS" cap="none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hr-HR" altLang="sr-Latn-RS" cap="none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hr-HR" altLang="sr-Latn-RS" cap="none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Podjela </a:t>
            </a:r>
            <a:r>
              <a:rPr lang="hr-HR" altLang="sr-Latn-RS" cap="none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glasova po mjestu tvorbe</a:t>
            </a:r>
            <a:r>
              <a:rPr lang="hr-HR" altLang="sr-Latn-RS" cap="none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33410655"/>
              </p:ext>
            </p:extLst>
          </p:nvPr>
        </p:nvGraphicFramePr>
        <p:xfrm>
          <a:off x="1348353" y="2138761"/>
          <a:ext cx="9818176" cy="3750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7686">
                  <a:extLst>
                    <a:ext uri="{9D8B030D-6E8A-4147-A177-3AD203B41FA5}">
                      <a16:colId xmlns:a16="http://schemas.microsoft.com/office/drawing/2014/main" val="2843425310"/>
                    </a:ext>
                  </a:extLst>
                </a:gridCol>
                <a:gridCol w="6310490">
                  <a:extLst>
                    <a:ext uri="{9D8B030D-6E8A-4147-A177-3AD203B41FA5}">
                      <a16:colId xmlns:a16="http://schemas.microsoft.com/office/drawing/2014/main" val="417880841"/>
                    </a:ext>
                  </a:extLst>
                </a:gridCol>
              </a:tblGrid>
              <a:tr h="62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dvousnenici</a:t>
                      </a:r>
                      <a:endParaRPr lang="hr-HR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p, b, m</a:t>
                      </a:r>
                      <a:endParaRPr lang="hr-HR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8860022"/>
                  </a:ext>
                </a:extLst>
              </a:tr>
              <a:tr h="62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err="1">
                          <a:effectLst/>
                        </a:rPr>
                        <a:t>zubnousnenici</a:t>
                      </a:r>
                      <a:endParaRPr lang="hr-HR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f, v</a:t>
                      </a:r>
                      <a:endParaRPr lang="hr-HR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8129474"/>
                  </a:ext>
                </a:extLst>
              </a:tr>
              <a:tr h="62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zubnici</a:t>
                      </a:r>
                      <a:endParaRPr lang="hr-HR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c, z, s, d, t, n</a:t>
                      </a:r>
                      <a:endParaRPr lang="hr-HR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5862465"/>
                  </a:ext>
                </a:extLst>
              </a:tr>
              <a:tr h="62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desnici</a:t>
                      </a:r>
                      <a:endParaRPr lang="hr-HR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r, l</a:t>
                      </a:r>
                      <a:endParaRPr lang="hr-HR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3616020"/>
                  </a:ext>
                </a:extLst>
              </a:tr>
              <a:tr h="62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err="1">
                          <a:effectLst/>
                        </a:rPr>
                        <a:t>nepčanici</a:t>
                      </a:r>
                      <a:endParaRPr lang="hr-HR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j, </a:t>
                      </a:r>
                      <a:r>
                        <a:rPr lang="hr-HR" sz="2400" dirty="0" err="1">
                          <a:effectLst/>
                        </a:rPr>
                        <a:t>lj</a:t>
                      </a:r>
                      <a:r>
                        <a:rPr lang="hr-HR" sz="2400" dirty="0">
                          <a:effectLst/>
                        </a:rPr>
                        <a:t>, nj, đ, </a:t>
                      </a:r>
                      <a:r>
                        <a:rPr lang="hr-HR" sz="2400" dirty="0" err="1">
                          <a:effectLst/>
                        </a:rPr>
                        <a:t>dž</a:t>
                      </a:r>
                      <a:r>
                        <a:rPr lang="hr-HR" sz="2400" dirty="0">
                          <a:effectLst/>
                        </a:rPr>
                        <a:t>, ž, š, č, ć</a:t>
                      </a:r>
                      <a:endParaRPr lang="hr-HR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916244"/>
                  </a:ext>
                </a:extLst>
              </a:tr>
              <a:tr h="62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err="1">
                          <a:effectLst/>
                        </a:rPr>
                        <a:t>jedrenici</a:t>
                      </a:r>
                      <a:endParaRPr lang="hr-HR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k, g, h</a:t>
                      </a:r>
                      <a:endParaRPr lang="hr-HR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85818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74711"/>
            <a:ext cx="3193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– </a:t>
            </a:r>
            <a:endParaRPr kumimoji="0" lang="hr-H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Slika 5" descr="Slika na kojoj se prikazuje kiša&#10;&#10;Opis je automatski generiran">
            <a:extLst>
              <a:ext uri="{FF2B5EF4-FFF2-40B4-BE49-F238E27FC236}">
                <a16:creationId xmlns:a16="http://schemas.microsoft.com/office/drawing/2014/main" id="{7D471B40-AF7F-4A16-B6B7-B7C19DC12E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312" y="1"/>
            <a:ext cx="2267688" cy="173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747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hr-HR" altLang="sr-Latn-RS" cap="none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hr-HR" altLang="sr-Latn-RS" cap="none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hr-HR" altLang="sr-Latn-RS" cap="none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Podjela </a:t>
            </a:r>
            <a:r>
              <a:rPr lang="hr-HR" altLang="sr-Latn-RS" cap="none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glasova po mjestu tvorbe</a:t>
            </a:r>
            <a:r>
              <a:rPr lang="hr-HR" altLang="sr-Latn-RS" cap="none" dirty="0" smtClean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95267810"/>
              </p:ext>
            </p:extLst>
          </p:nvPr>
        </p:nvGraphicFramePr>
        <p:xfrm>
          <a:off x="1348353" y="2138761"/>
          <a:ext cx="9818176" cy="3750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7686">
                  <a:extLst>
                    <a:ext uri="{9D8B030D-6E8A-4147-A177-3AD203B41FA5}">
                      <a16:colId xmlns:a16="http://schemas.microsoft.com/office/drawing/2014/main" val="2843425310"/>
                    </a:ext>
                  </a:extLst>
                </a:gridCol>
                <a:gridCol w="6310490">
                  <a:extLst>
                    <a:ext uri="{9D8B030D-6E8A-4147-A177-3AD203B41FA5}">
                      <a16:colId xmlns:a16="http://schemas.microsoft.com/office/drawing/2014/main" val="417880841"/>
                    </a:ext>
                  </a:extLst>
                </a:gridCol>
              </a:tblGrid>
              <a:tr h="62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dvousnenici</a:t>
                      </a:r>
                      <a:endParaRPr lang="hr-HR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8860022"/>
                  </a:ext>
                </a:extLst>
              </a:tr>
              <a:tr h="62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err="1">
                          <a:effectLst/>
                        </a:rPr>
                        <a:t>zubnousnenici</a:t>
                      </a:r>
                      <a:endParaRPr lang="hr-HR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8129474"/>
                  </a:ext>
                </a:extLst>
              </a:tr>
              <a:tr h="62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zubnici</a:t>
                      </a:r>
                      <a:endParaRPr lang="hr-HR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5862465"/>
                  </a:ext>
                </a:extLst>
              </a:tr>
              <a:tr h="62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>
                          <a:effectLst/>
                        </a:rPr>
                        <a:t>desnici</a:t>
                      </a:r>
                      <a:endParaRPr lang="hr-HR" sz="1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3616020"/>
                  </a:ext>
                </a:extLst>
              </a:tr>
              <a:tr h="62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err="1">
                          <a:effectLst/>
                        </a:rPr>
                        <a:t>nepčanici</a:t>
                      </a:r>
                      <a:endParaRPr lang="hr-HR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916244"/>
                  </a:ext>
                </a:extLst>
              </a:tr>
              <a:tr h="625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dirty="0" err="1">
                          <a:effectLst/>
                        </a:rPr>
                        <a:t>jedrenici</a:t>
                      </a:r>
                      <a:endParaRPr lang="hr-HR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4858183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74711"/>
            <a:ext cx="3193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– </a:t>
            </a:r>
            <a:endParaRPr kumimoji="0" lang="hr-H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Slika 5" descr="Slika na kojoj se prikazuje kiša&#10;&#10;Opis je automatski generiran">
            <a:extLst>
              <a:ext uri="{FF2B5EF4-FFF2-40B4-BE49-F238E27FC236}">
                <a16:creationId xmlns:a16="http://schemas.microsoft.com/office/drawing/2014/main" id="{7D471B40-AF7F-4A16-B6B7-B7C19DC12E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434" y="0"/>
            <a:ext cx="2257565" cy="1728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8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GLASOVNE PROMJENE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12800" y="1600199"/>
            <a:ext cx="10566400" cy="4575875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/>
              <a:t>Palatalizacija</a:t>
            </a:r>
          </a:p>
          <a:p>
            <a:r>
              <a:rPr lang="hr-HR" sz="2400" dirty="0" smtClean="0"/>
              <a:t>Sibilarizacija</a:t>
            </a:r>
          </a:p>
          <a:p>
            <a:r>
              <a:rPr lang="hr-HR" sz="2400" dirty="0" smtClean="0"/>
              <a:t>Nepostojano a i nepostojano e</a:t>
            </a:r>
          </a:p>
          <a:p>
            <a:r>
              <a:rPr lang="hr-HR" sz="2400" dirty="0" smtClean="0"/>
              <a:t>Jotacija</a:t>
            </a:r>
          </a:p>
          <a:p>
            <a:r>
              <a:rPr lang="hr-HR" sz="2400" dirty="0" smtClean="0"/>
              <a:t>Jednačenje suglasnika po zvučnosti</a:t>
            </a:r>
          </a:p>
          <a:p>
            <a:r>
              <a:rPr lang="hr-HR" sz="2400" dirty="0" smtClean="0"/>
              <a:t>Jednačenje suglasnika po mjestu tvorbe</a:t>
            </a:r>
          </a:p>
          <a:p>
            <a:r>
              <a:rPr lang="hr-HR" sz="2400" dirty="0" smtClean="0"/>
              <a:t>Ispadanje glasova</a:t>
            </a:r>
          </a:p>
          <a:p>
            <a:r>
              <a:rPr lang="hr-HR" sz="2400" dirty="0" smtClean="0"/>
              <a:t>Kraćenje </a:t>
            </a:r>
            <a:r>
              <a:rPr lang="hr-HR" sz="2400" dirty="0" err="1" smtClean="0"/>
              <a:t>ije</a:t>
            </a:r>
            <a:r>
              <a:rPr lang="hr-HR" sz="2400" dirty="0" smtClean="0"/>
              <a:t>/je i duljenje </a:t>
            </a:r>
            <a:r>
              <a:rPr lang="hr-HR" sz="2400" dirty="0" err="1" smtClean="0"/>
              <a:t>ije</a:t>
            </a:r>
            <a:r>
              <a:rPr lang="hr-HR" sz="2400" dirty="0" smtClean="0"/>
              <a:t>/je</a:t>
            </a:r>
          </a:p>
          <a:p>
            <a:r>
              <a:rPr lang="hr-HR" sz="2400" dirty="0" smtClean="0"/>
              <a:t>Vokalizacija </a:t>
            </a:r>
          </a:p>
          <a:p>
            <a:endParaRPr lang="hr-HR" dirty="0"/>
          </a:p>
        </p:txBody>
      </p:sp>
      <p:pic>
        <p:nvPicPr>
          <p:cNvPr id="4" name="Slika 3" descr="Slika na kojoj se prikazuje kiša&#10;&#10;Opis je automatski generiran">
            <a:extLst>
              <a:ext uri="{FF2B5EF4-FFF2-40B4-BE49-F238E27FC236}">
                <a16:creationId xmlns:a16="http://schemas.microsoft.com/office/drawing/2014/main" id="{7D471B40-AF7F-4A16-B6B7-B7C19DC12E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191" y="2030278"/>
            <a:ext cx="3397104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635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GLASOVNE PROMJENE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Jednačenje suglasnika po zvučnosti</a:t>
            </a:r>
          </a:p>
          <a:p>
            <a:r>
              <a:rPr lang="hr-HR" dirty="0"/>
              <a:t>Jednačenje suglasnika po mjestu tvorbe</a:t>
            </a:r>
          </a:p>
          <a:p>
            <a:r>
              <a:rPr lang="hr-HR" dirty="0" smtClean="0"/>
              <a:t>Ispadanje glasova</a:t>
            </a:r>
            <a:endParaRPr lang="hr-HR" dirty="0"/>
          </a:p>
          <a:p>
            <a:r>
              <a:rPr lang="hr-HR" dirty="0"/>
              <a:t>Kraćenje </a:t>
            </a:r>
            <a:r>
              <a:rPr lang="hr-HR" dirty="0" err="1"/>
              <a:t>ije</a:t>
            </a:r>
            <a:r>
              <a:rPr lang="hr-HR" dirty="0"/>
              <a:t>/je i duljenje </a:t>
            </a:r>
            <a:r>
              <a:rPr lang="hr-HR" dirty="0" err="1"/>
              <a:t>ije</a:t>
            </a:r>
            <a:r>
              <a:rPr lang="hr-HR" dirty="0"/>
              <a:t>/je</a:t>
            </a:r>
          </a:p>
          <a:p>
            <a:r>
              <a:rPr lang="hr-HR" dirty="0"/>
              <a:t>Vokalizacija </a:t>
            </a:r>
          </a:p>
        </p:txBody>
      </p:sp>
    </p:spTree>
    <p:extLst>
      <p:ext uri="{BB962C8B-B14F-4D97-AF65-F5344CB8AC3E}">
        <p14:creationId xmlns:p14="http://schemas.microsoft.com/office/powerpoint/2010/main" val="166137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2029" y="246358"/>
            <a:ext cx="10566400" cy="1143000"/>
          </a:xfrm>
        </p:spPr>
        <p:txBody>
          <a:bodyPr/>
          <a:lstStyle/>
          <a:p>
            <a:r>
              <a:rPr lang="hr-HR" dirty="0" smtClean="0"/>
              <a:t>Koja glasovna promjena nedostaje?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/>
              <a:t>Palatalizacija</a:t>
            </a:r>
          </a:p>
          <a:p>
            <a:endParaRPr lang="hr-HR" dirty="0" smtClean="0"/>
          </a:p>
          <a:p>
            <a:r>
              <a:rPr lang="hr-HR" dirty="0" smtClean="0"/>
              <a:t>Nepostojano </a:t>
            </a:r>
            <a:r>
              <a:rPr lang="hr-HR" dirty="0"/>
              <a:t>a i nepostojano e</a:t>
            </a:r>
          </a:p>
          <a:p>
            <a:endParaRPr lang="hr-HR" dirty="0"/>
          </a:p>
          <a:p>
            <a:endParaRPr lang="hr-HR" dirty="0" smtClean="0"/>
          </a:p>
          <a:p>
            <a:r>
              <a:rPr lang="hr-HR" dirty="0" smtClean="0"/>
              <a:t>Jednačenje </a:t>
            </a:r>
            <a:r>
              <a:rPr lang="hr-HR" dirty="0"/>
              <a:t>suglasnika po mjestu tvorbe</a:t>
            </a:r>
          </a:p>
          <a:p>
            <a:r>
              <a:rPr lang="hr-HR" dirty="0"/>
              <a:t>Ispadanje glasova</a:t>
            </a:r>
          </a:p>
          <a:p>
            <a:r>
              <a:rPr lang="hr-HR" dirty="0"/>
              <a:t>Kraćenje </a:t>
            </a:r>
            <a:r>
              <a:rPr lang="hr-HR" dirty="0" err="1"/>
              <a:t>ije</a:t>
            </a:r>
            <a:r>
              <a:rPr lang="hr-HR" dirty="0"/>
              <a:t>/je i duljenje </a:t>
            </a:r>
            <a:r>
              <a:rPr lang="hr-HR" dirty="0" err="1"/>
              <a:t>ije</a:t>
            </a:r>
            <a:r>
              <a:rPr lang="hr-HR" dirty="0"/>
              <a:t>/je</a:t>
            </a:r>
          </a:p>
          <a:p>
            <a:r>
              <a:rPr lang="hr-HR" dirty="0"/>
              <a:t>Vokalizacija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319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09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dložak s motivom ocea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891800_TF03460535" id="{336DCF57-9D07-414E-B9AB-8D95F7598BA6}" vid="{6AB728D2-91D8-4B97-9F54-099B765B3174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DC6412-8CE7-4C8A-96E9-2669F16D17E8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Predložak s motivom oceana</Template>
  <TotalTime>113</TotalTime>
  <Words>523</Words>
  <Application>Microsoft Office PowerPoint</Application>
  <PresentationFormat>Široki zaslon</PresentationFormat>
  <Paragraphs>168</Paragraphs>
  <Slides>28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5" baseType="lpstr">
      <vt:lpstr>SimSun</vt:lpstr>
      <vt:lpstr>SimSun</vt:lpstr>
      <vt:lpstr>Arial</vt:lpstr>
      <vt:lpstr>inherit</vt:lpstr>
      <vt:lpstr>Times New Roman</vt:lpstr>
      <vt:lpstr>Wingdings</vt:lpstr>
      <vt:lpstr>Predložak s motivom oceana</vt:lpstr>
      <vt:lpstr>Ponovimo glasove!</vt:lpstr>
      <vt:lpstr>ZATVORNICI PO ZVUČNOSTI</vt:lpstr>
      <vt:lpstr>ZATVORNICI PO ZVUČNOSTI</vt:lpstr>
      <vt:lpstr> Podjela glasova po mjestu tvorbe:</vt:lpstr>
      <vt:lpstr> Podjela glasova po mjestu tvorbe:</vt:lpstr>
      <vt:lpstr>GLASOVNE PROMJENE</vt:lpstr>
      <vt:lpstr>GLASOVNE PROMJENE</vt:lpstr>
      <vt:lpstr>Koja glasovna promjena nedostaje?</vt:lpstr>
      <vt:lpstr>PowerPoint prezentacija</vt:lpstr>
      <vt:lpstr>Koja glasovna promjena nedostaje?</vt:lpstr>
      <vt:lpstr>GLASOVNE PROMJENE</vt:lpstr>
      <vt:lpstr>PREPIŠI TOČNO:</vt:lpstr>
      <vt:lpstr>GLASOVNE PROMJENE</vt:lpstr>
      <vt:lpstr>PowerPoint prezentacija</vt:lpstr>
      <vt:lpstr>Riješi što prije u paru PREPOZNAJ GLASOVNE PROMJENE</vt:lpstr>
      <vt:lpstr>?</vt:lpstr>
      <vt:lpstr>PowerPoint prezentacija</vt:lpstr>
      <vt:lpstr>PowerPoint prezentacija</vt:lpstr>
      <vt:lpstr>NEPOSTOJANO A</vt:lpstr>
      <vt:lpstr>GLASOVNE PROMJENE</vt:lpstr>
      <vt:lpstr>PREPIŠI TOČNO:</vt:lpstr>
      <vt:lpstr>JEDNAČENJE PO ZVUČNOSTI</vt:lpstr>
      <vt:lpstr>JEDNAČENJE PO MJESTU TVORBE</vt:lpstr>
      <vt:lpstr>KRAĆENJE IJE/ JE DULJENJE IJE/JE</vt:lpstr>
      <vt:lpstr>KRAĆENJE IJE/JE</vt:lpstr>
      <vt:lpstr>Duljenje ije/je</vt:lpstr>
      <vt:lpstr>Vokalizacija- zamjena l sa o</vt:lpstr>
      <vt:lpstr>Ponavljanje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GLASOVNE PROMJENE</dc:title>
  <dc:creator>Adela Deković</dc:creator>
  <cp:lastModifiedBy>Korisnik</cp:lastModifiedBy>
  <cp:revision>24</cp:revision>
  <dcterms:created xsi:type="dcterms:W3CDTF">2019-11-15T17:12:18Z</dcterms:created>
  <dcterms:modified xsi:type="dcterms:W3CDTF">2019-12-05T10:26:21Z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