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3" r:id="rId15"/>
    <p:sldId id="274" r:id="rId16"/>
    <p:sldId id="272" r:id="rId17"/>
    <p:sldId id="275" r:id="rId18"/>
    <p:sldId id="256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5050"/>
    <a:srgbClr val="CC99FF"/>
    <a:srgbClr val="33CCCC"/>
    <a:srgbClr val="CC3399"/>
    <a:srgbClr val="FF99FF"/>
    <a:srgbClr val="CC66FF"/>
    <a:srgbClr val="9933FF"/>
    <a:srgbClr val="00CC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2D2316-3859-424D-BADC-259D4897BB8C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2504E67-F8DD-480E-9B5E-938FE463E5A3}">
      <dgm:prSet/>
      <dgm:spPr/>
      <dgm:t>
        <a:bodyPr/>
        <a:lstStyle/>
        <a:p>
          <a:r>
            <a:rPr lang="hr-HR" b="0" i="0" dirty="0"/>
            <a:t>Projekt Mentorstvo za unaprjeđivanje škole (</a:t>
          </a:r>
          <a:r>
            <a:rPr lang="hr-HR" b="0" i="0" dirty="0" err="1"/>
            <a:t>MenSI</a:t>
          </a:r>
          <a:r>
            <a:rPr lang="hr-HR" b="0" i="0" dirty="0"/>
            <a:t>) aktivnost je koordinacije i podrške. </a:t>
          </a:r>
          <a:endParaRPr lang="en-US" dirty="0"/>
        </a:p>
      </dgm:t>
    </dgm:pt>
    <dgm:pt modelId="{516DE6D5-94A0-4050-AED2-AC678858F151}" type="parTrans" cxnId="{B65EE710-D2FF-4218-B4B9-F8D7800BB29B}">
      <dgm:prSet/>
      <dgm:spPr/>
      <dgm:t>
        <a:bodyPr/>
        <a:lstStyle/>
        <a:p>
          <a:endParaRPr lang="en-US"/>
        </a:p>
      </dgm:t>
    </dgm:pt>
    <dgm:pt modelId="{3453477F-8E9D-405C-9240-B6DCC6296562}" type="sibTrans" cxnId="{B65EE710-D2FF-4218-B4B9-F8D7800BB29B}">
      <dgm:prSet/>
      <dgm:spPr/>
      <dgm:t>
        <a:bodyPr/>
        <a:lstStyle/>
        <a:p>
          <a:endParaRPr lang="en-US"/>
        </a:p>
      </dgm:t>
    </dgm:pt>
    <dgm:pt modelId="{C3742F94-F448-4DA9-B27E-12A5BF2C579C}">
      <dgm:prSet/>
      <dgm:spPr/>
      <dgm:t>
        <a:bodyPr/>
        <a:lstStyle/>
        <a:p>
          <a:r>
            <a:rPr lang="hr-HR" b="0" i="0" dirty="0"/>
            <a:t>28 mjeseci (od studenoga 2020. do veljače 2023.) </a:t>
          </a:r>
          <a:endParaRPr lang="en-US" dirty="0"/>
        </a:p>
      </dgm:t>
    </dgm:pt>
    <dgm:pt modelId="{48DDFBCE-9649-4BC1-A8F1-641666F2BC9B}" type="parTrans" cxnId="{492E935A-7F7D-40B3-B5CA-DE0374F7921D}">
      <dgm:prSet/>
      <dgm:spPr/>
      <dgm:t>
        <a:bodyPr/>
        <a:lstStyle/>
        <a:p>
          <a:endParaRPr lang="en-US"/>
        </a:p>
      </dgm:t>
    </dgm:pt>
    <dgm:pt modelId="{6AEDB842-B4EF-47D6-B714-D77AD972BC27}" type="sibTrans" cxnId="{492E935A-7F7D-40B3-B5CA-DE0374F7921D}">
      <dgm:prSet/>
      <dgm:spPr/>
      <dgm:t>
        <a:bodyPr/>
        <a:lstStyle/>
        <a:p>
          <a:endParaRPr lang="en-US"/>
        </a:p>
      </dgm:t>
    </dgm:pt>
    <dgm:pt modelId="{85DDE41C-0840-40EA-A559-1F9B8944AAFA}" type="pres">
      <dgm:prSet presAssocID="{872D2316-3859-424D-BADC-259D4897BB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F6D64B-7939-4395-9BC4-8DB04656144C}" type="pres">
      <dgm:prSet presAssocID="{12504E67-F8DD-480E-9B5E-938FE463E5A3}" presName="hierRoot1" presStyleCnt="0"/>
      <dgm:spPr/>
    </dgm:pt>
    <dgm:pt modelId="{A1DB2B8A-5D53-4A31-8033-C199FE69EC7B}" type="pres">
      <dgm:prSet presAssocID="{12504E67-F8DD-480E-9B5E-938FE463E5A3}" presName="composite" presStyleCnt="0"/>
      <dgm:spPr/>
    </dgm:pt>
    <dgm:pt modelId="{E4BE8353-9064-4EDE-9DA1-DD735C1F75BA}" type="pres">
      <dgm:prSet presAssocID="{12504E67-F8DD-480E-9B5E-938FE463E5A3}" presName="background" presStyleLbl="node0" presStyleIdx="0" presStyleCnt="2"/>
      <dgm:spPr/>
    </dgm:pt>
    <dgm:pt modelId="{3EA40771-F3E7-47C0-88AE-45C08257886F}" type="pres">
      <dgm:prSet presAssocID="{12504E67-F8DD-480E-9B5E-938FE463E5A3}" presName="text" presStyleLbl="fgAcc0" presStyleIdx="0" presStyleCnt="2">
        <dgm:presLayoutVars>
          <dgm:chPref val="3"/>
        </dgm:presLayoutVars>
      </dgm:prSet>
      <dgm:spPr/>
    </dgm:pt>
    <dgm:pt modelId="{D0B81AD7-06A6-49D6-BFC1-8C92EE075BCF}" type="pres">
      <dgm:prSet presAssocID="{12504E67-F8DD-480E-9B5E-938FE463E5A3}" presName="hierChild2" presStyleCnt="0"/>
      <dgm:spPr/>
    </dgm:pt>
    <dgm:pt modelId="{D795802A-BCD5-4201-A199-22A8DC079DDC}" type="pres">
      <dgm:prSet presAssocID="{C3742F94-F448-4DA9-B27E-12A5BF2C579C}" presName="hierRoot1" presStyleCnt="0"/>
      <dgm:spPr/>
    </dgm:pt>
    <dgm:pt modelId="{E740C633-E3CE-43B1-B9A3-B3B8BAD28B4C}" type="pres">
      <dgm:prSet presAssocID="{C3742F94-F448-4DA9-B27E-12A5BF2C579C}" presName="composite" presStyleCnt="0"/>
      <dgm:spPr/>
    </dgm:pt>
    <dgm:pt modelId="{B61C4605-28AF-4C89-A249-F8FD59187B59}" type="pres">
      <dgm:prSet presAssocID="{C3742F94-F448-4DA9-B27E-12A5BF2C579C}" presName="background" presStyleLbl="node0" presStyleIdx="1" presStyleCnt="2"/>
      <dgm:spPr/>
    </dgm:pt>
    <dgm:pt modelId="{44948A6F-7893-400A-9C78-CCE36777DD62}" type="pres">
      <dgm:prSet presAssocID="{C3742F94-F448-4DA9-B27E-12A5BF2C579C}" presName="text" presStyleLbl="fgAcc0" presStyleIdx="1" presStyleCnt="2" custScaleX="118076">
        <dgm:presLayoutVars>
          <dgm:chPref val="3"/>
        </dgm:presLayoutVars>
      </dgm:prSet>
      <dgm:spPr/>
    </dgm:pt>
    <dgm:pt modelId="{3511A273-8DE2-4D4D-A86D-4D5DF877D04E}" type="pres">
      <dgm:prSet presAssocID="{C3742F94-F448-4DA9-B27E-12A5BF2C579C}" presName="hierChild2" presStyleCnt="0"/>
      <dgm:spPr/>
    </dgm:pt>
  </dgm:ptLst>
  <dgm:cxnLst>
    <dgm:cxn modelId="{B65EE710-D2FF-4218-B4B9-F8D7800BB29B}" srcId="{872D2316-3859-424D-BADC-259D4897BB8C}" destId="{12504E67-F8DD-480E-9B5E-938FE463E5A3}" srcOrd="0" destOrd="0" parTransId="{516DE6D5-94A0-4050-AED2-AC678858F151}" sibTransId="{3453477F-8E9D-405C-9240-B6DCC6296562}"/>
    <dgm:cxn modelId="{B0674F71-901B-4B5D-AB44-61454D794583}" type="presOf" srcId="{12504E67-F8DD-480E-9B5E-938FE463E5A3}" destId="{3EA40771-F3E7-47C0-88AE-45C08257886F}" srcOrd="0" destOrd="0" presId="urn:microsoft.com/office/officeart/2005/8/layout/hierarchy1"/>
    <dgm:cxn modelId="{22C25472-B2B3-4E96-82DE-53997376781A}" type="presOf" srcId="{872D2316-3859-424D-BADC-259D4897BB8C}" destId="{85DDE41C-0840-40EA-A559-1F9B8944AAFA}" srcOrd="0" destOrd="0" presId="urn:microsoft.com/office/officeart/2005/8/layout/hierarchy1"/>
    <dgm:cxn modelId="{492E935A-7F7D-40B3-B5CA-DE0374F7921D}" srcId="{872D2316-3859-424D-BADC-259D4897BB8C}" destId="{C3742F94-F448-4DA9-B27E-12A5BF2C579C}" srcOrd="1" destOrd="0" parTransId="{48DDFBCE-9649-4BC1-A8F1-641666F2BC9B}" sibTransId="{6AEDB842-B4EF-47D6-B714-D77AD972BC27}"/>
    <dgm:cxn modelId="{A97907D5-0040-4DDB-94BD-D9A7B0842A58}" type="presOf" srcId="{C3742F94-F448-4DA9-B27E-12A5BF2C579C}" destId="{44948A6F-7893-400A-9C78-CCE36777DD62}" srcOrd="0" destOrd="0" presId="urn:microsoft.com/office/officeart/2005/8/layout/hierarchy1"/>
    <dgm:cxn modelId="{17F343AF-08D3-4A9B-9374-92A52DD6A125}" type="presParOf" srcId="{85DDE41C-0840-40EA-A559-1F9B8944AAFA}" destId="{80F6D64B-7939-4395-9BC4-8DB04656144C}" srcOrd="0" destOrd="0" presId="urn:microsoft.com/office/officeart/2005/8/layout/hierarchy1"/>
    <dgm:cxn modelId="{1567E43A-9D64-41E4-9F68-167BA34BDD12}" type="presParOf" srcId="{80F6D64B-7939-4395-9BC4-8DB04656144C}" destId="{A1DB2B8A-5D53-4A31-8033-C199FE69EC7B}" srcOrd="0" destOrd="0" presId="urn:microsoft.com/office/officeart/2005/8/layout/hierarchy1"/>
    <dgm:cxn modelId="{AB195719-2E49-489B-AF66-D94B75CBDEA9}" type="presParOf" srcId="{A1DB2B8A-5D53-4A31-8033-C199FE69EC7B}" destId="{E4BE8353-9064-4EDE-9DA1-DD735C1F75BA}" srcOrd="0" destOrd="0" presId="urn:microsoft.com/office/officeart/2005/8/layout/hierarchy1"/>
    <dgm:cxn modelId="{19C76638-402B-4700-919D-5CA5E212EB78}" type="presParOf" srcId="{A1DB2B8A-5D53-4A31-8033-C199FE69EC7B}" destId="{3EA40771-F3E7-47C0-88AE-45C08257886F}" srcOrd="1" destOrd="0" presId="urn:microsoft.com/office/officeart/2005/8/layout/hierarchy1"/>
    <dgm:cxn modelId="{30BF5F1E-7990-4E9E-9D4B-139569AFF979}" type="presParOf" srcId="{80F6D64B-7939-4395-9BC4-8DB04656144C}" destId="{D0B81AD7-06A6-49D6-BFC1-8C92EE075BCF}" srcOrd="1" destOrd="0" presId="urn:microsoft.com/office/officeart/2005/8/layout/hierarchy1"/>
    <dgm:cxn modelId="{BC7EC6C3-24CF-4A4C-8132-967DDE84C9E8}" type="presParOf" srcId="{85DDE41C-0840-40EA-A559-1F9B8944AAFA}" destId="{D795802A-BCD5-4201-A199-22A8DC079DDC}" srcOrd="1" destOrd="0" presId="urn:microsoft.com/office/officeart/2005/8/layout/hierarchy1"/>
    <dgm:cxn modelId="{314B2DC6-6FF4-468F-A971-B1757CE8B508}" type="presParOf" srcId="{D795802A-BCD5-4201-A199-22A8DC079DDC}" destId="{E740C633-E3CE-43B1-B9A3-B3B8BAD28B4C}" srcOrd="0" destOrd="0" presId="urn:microsoft.com/office/officeart/2005/8/layout/hierarchy1"/>
    <dgm:cxn modelId="{5D017D9C-8608-4704-85AC-9C10724C9CAC}" type="presParOf" srcId="{E740C633-E3CE-43B1-B9A3-B3B8BAD28B4C}" destId="{B61C4605-28AF-4C89-A249-F8FD59187B59}" srcOrd="0" destOrd="0" presId="urn:microsoft.com/office/officeart/2005/8/layout/hierarchy1"/>
    <dgm:cxn modelId="{4E74414A-3259-407D-8FAA-2EEC6AC3D454}" type="presParOf" srcId="{E740C633-E3CE-43B1-B9A3-B3B8BAD28B4C}" destId="{44948A6F-7893-400A-9C78-CCE36777DD62}" srcOrd="1" destOrd="0" presId="urn:microsoft.com/office/officeart/2005/8/layout/hierarchy1"/>
    <dgm:cxn modelId="{1A7D96D9-85E5-4EB1-A486-E969015F0F34}" type="presParOf" srcId="{D795802A-BCD5-4201-A199-22A8DC079DDC}" destId="{3511A273-8DE2-4D4D-A86D-4D5DF877D0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ED8AF-F5AE-4BAA-932A-1AB260ED8E6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C127982-1C1F-42B1-A11C-0C2D2AEEAB3A}">
      <dgm:prSet phldrT="[Tekst]" custT="1"/>
      <dgm:spPr>
        <a:solidFill>
          <a:srgbClr val="CC99FF"/>
        </a:solidFill>
        <a:ln>
          <a:solidFill>
            <a:schemeClr val="accent1"/>
          </a:solidFill>
        </a:ln>
      </dgm:spPr>
      <dgm:t>
        <a:bodyPr/>
        <a:lstStyle/>
        <a:p>
          <a:r>
            <a:rPr lang="hr-HR" sz="1800" b="1" dirty="0">
              <a:solidFill>
                <a:sysClr val="windowText" lastClr="000000"/>
              </a:solidFill>
            </a:rPr>
            <a:t>SELFIE</a:t>
          </a:r>
        </a:p>
        <a:p>
          <a:r>
            <a:rPr lang="hr-HR" sz="1800" dirty="0">
              <a:solidFill>
                <a:sysClr val="windowText" lastClr="000000"/>
              </a:solidFill>
            </a:rPr>
            <a:t>(aplikacija)</a:t>
          </a:r>
        </a:p>
      </dgm:t>
    </dgm:pt>
    <dgm:pt modelId="{62C4507C-5A0C-4FF0-A081-810D13EC3C4F}" type="parTrans" cxnId="{27F1A0A3-AA84-42F2-B08A-D55DAC2192E1}">
      <dgm:prSet/>
      <dgm:spPr/>
      <dgm:t>
        <a:bodyPr/>
        <a:lstStyle/>
        <a:p>
          <a:endParaRPr lang="hr-HR" sz="1800"/>
        </a:p>
      </dgm:t>
    </dgm:pt>
    <dgm:pt modelId="{F0D70E83-F40E-4E4A-B949-EBE3AFB0EB76}" type="sibTrans" cxnId="{27F1A0A3-AA84-42F2-B08A-D55DAC2192E1}">
      <dgm:prSet/>
      <dgm:spPr/>
      <dgm:t>
        <a:bodyPr/>
        <a:lstStyle/>
        <a:p>
          <a:endParaRPr lang="hr-HR" sz="1800"/>
        </a:p>
      </dgm:t>
    </dgm:pt>
    <dgm:pt modelId="{6A0320CE-EC77-4F2F-B628-DDBF5F7685BE}">
      <dgm:prSet phldrT="[Tekst]" custT="1"/>
      <dgm:spPr>
        <a:solidFill>
          <a:srgbClr val="FF5050"/>
        </a:solidFill>
        <a:ln>
          <a:solidFill>
            <a:schemeClr val="accent1"/>
          </a:solidFill>
        </a:ln>
      </dgm:spPr>
      <dgm:t>
        <a:bodyPr/>
        <a:lstStyle/>
        <a:p>
          <a:r>
            <a:rPr lang="hr-HR" sz="1800" dirty="0">
              <a:solidFill>
                <a:sysClr val="windowText" lastClr="000000"/>
              </a:solidFill>
            </a:rPr>
            <a:t>Na početku projekta:</a:t>
          </a:r>
        </a:p>
      </dgm:t>
    </dgm:pt>
    <dgm:pt modelId="{C146E3ED-3A3E-4DD7-98EC-0444A2E6EF72}" type="parTrans" cxnId="{972AB608-D60C-46AD-94EC-2EA536DD9683}">
      <dgm:prSet custT="1"/>
      <dgm:spPr/>
      <dgm:t>
        <a:bodyPr/>
        <a:lstStyle/>
        <a:p>
          <a:endParaRPr lang="hr-HR" sz="1800"/>
        </a:p>
      </dgm:t>
    </dgm:pt>
    <dgm:pt modelId="{F3E7FB16-38A6-43BB-A435-712E91A3EBB1}" type="sibTrans" cxnId="{972AB608-D60C-46AD-94EC-2EA536DD9683}">
      <dgm:prSet/>
      <dgm:spPr/>
      <dgm:t>
        <a:bodyPr/>
        <a:lstStyle/>
        <a:p>
          <a:endParaRPr lang="hr-HR" sz="1800"/>
        </a:p>
      </dgm:t>
    </dgm:pt>
    <dgm:pt modelId="{8381ECF4-6986-4B09-BFD0-EB12F161B1D1}">
      <dgm:prSet phldrT="[Teks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hr-HR" sz="1800" dirty="0">
              <a:solidFill>
                <a:sysClr val="windowText" lastClr="000000"/>
              </a:solidFill>
            </a:rPr>
            <a:t>Popuniti upitnik trebaju: ravnatelj, učitelji, učenici.</a:t>
          </a:r>
        </a:p>
      </dgm:t>
    </dgm:pt>
    <dgm:pt modelId="{B48B1705-84FB-4E3E-A434-B7EDCC5F2617}" type="parTrans" cxnId="{01160EC3-B4B1-4DC2-B0B0-3DDED5DF375C}">
      <dgm:prSet custT="1"/>
      <dgm:spPr/>
      <dgm:t>
        <a:bodyPr/>
        <a:lstStyle/>
        <a:p>
          <a:endParaRPr lang="hr-HR" sz="1800"/>
        </a:p>
      </dgm:t>
    </dgm:pt>
    <dgm:pt modelId="{8613A9AF-FC9A-47B8-9FA7-3B09BA443EDE}" type="sibTrans" cxnId="{01160EC3-B4B1-4DC2-B0B0-3DDED5DF375C}">
      <dgm:prSet/>
      <dgm:spPr/>
      <dgm:t>
        <a:bodyPr/>
        <a:lstStyle/>
        <a:p>
          <a:endParaRPr lang="hr-HR" sz="1800"/>
        </a:p>
      </dgm:t>
    </dgm:pt>
    <dgm:pt modelId="{816235E7-24DB-4747-BF19-FD83BA82CA2C}">
      <dgm:prSet phldrT="[Tekst]" custT="1"/>
      <dgm:spPr>
        <a:solidFill>
          <a:srgbClr val="00B050"/>
        </a:solidFill>
        <a:ln>
          <a:solidFill>
            <a:schemeClr val="accent1"/>
          </a:solidFill>
        </a:ln>
      </dgm:spPr>
      <dgm:t>
        <a:bodyPr/>
        <a:lstStyle/>
        <a:p>
          <a:r>
            <a:rPr lang="hr-HR" sz="1800" dirty="0"/>
            <a:t>Na kraju projekta:</a:t>
          </a:r>
        </a:p>
      </dgm:t>
    </dgm:pt>
    <dgm:pt modelId="{38FE6375-0C77-412A-A976-5C4C9B00E7C7}" type="parTrans" cxnId="{3CB90A04-02E0-41A3-BA06-3366B6B2FB26}">
      <dgm:prSet custT="1"/>
      <dgm:spPr/>
      <dgm:t>
        <a:bodyPr/>
        <a:lstStyle/>
        <a:p>
          <a:endParaRPr lang="hr-HR" sz="1800"/>
        </a:p>
      </dgm:t>
    </dgm:pt>
    <dgm:pt modelId="{CEA5DB84-FB8F-4039-905D-4005D4C1946B}" type="sibTrans" cxnId="{3CB90A04-02E0-41A3-BA06-3366B6B2FB26}">
      <dgm:prSet/>
      <dgm:spPr/>
      <dgm:t>
        <a:bodyPr/>
        <a:lstStyle/>
        <a:p>
          <a:endParaRPr lang="hr-HR" sz="1800"/>
        </a:p>
      </dgm:t>
    </dgm:pt>
    <dgm:pt modelId="{F50D02DC-F0F6-4D9B-872F-A27274FED032}">
      <dgm:prSet phldrT="[Teks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hr-HR" sz="1800" dirty="0">
              <a:solidFill>
                <a:sysClr val="windowText" lastClr="000000"/>
              </a:solidFill>
            </a:rPr>
            <a:t>Popuniti upitnik trebaju: ravnatelj, učitelji, učenici.</a:t>
          </a:r>
        </a:p>
      </dgm:t>
    </dgm:pt>
    <dgm:pt modelId="{344FCCEF-A3E0-430E-8317-2F6D7617478A}" type="parTrans" cxnId="{84BC5996-4826-484B-BF43-F3D9D933DB52}">
      <dgm:prSet custT="1"/>
      <dgm:spPr/>
      <dgm:t>
        <a:bodyPr/>
        <a:lstStyle/>
        <a:p>
          <a:endParaRPr lang="hr-HR" sz="1800"/>
        </a:p>
      </dgm:t>
    </dgm:pt>
    <dgm:pt modelId="{94D06093-3AFA-4D60-B3F5-1FAFFFCDAA00}" type="sibTrans" cxnId="{84BC5996-4826-484B-BF43-F3D9D933DB52}">
      <dgm:prSet/>
      <dgm:spPr/>
      <dgm:t>
        <a:bodyPr/>
        <a:lstStyle/>
        <a:p>
          <a:endParaRPr lang="hr-HR" sz="1800"/>
        </a:p>
      </dgm:t>
    </dgm:pt>
    <dgm:pt modelId="{9D1DEB66-B829-4EB7-8DF6-67F9515AE332}" type="pres">
      <dgm:prSet presAssocID="{8D1ED8AF-F5AE-4BAA-932A-1AB260ED8E6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C76F559-C457-4772-A80C-4BEAE03ADE06}" type="pres">
      <dgm:prSet presAssocID="{3C127982-1C1F-42B1-A11C-0C2D2AEEAB3A}" presName="root1" presStyleCnt="0"/>
      <dgm:spPr/>
    </dgm:pt>
    <dgm:pt modelId="{EE6D8C81-80A8-4246-B425-A53169ECCFAD}" type="pres">
      <dgm:prSet presAssocID="{3C127982-1C1F-42B1-A11C-0C2D2AEEAB3A}" presName="LevelOneTextNode" presStyleLbl="node0" presStyleIdx="0" presStyleCnt="1" custScaleX="54382" custLinFactNeighborX="47818" custLinFactNeighborY="-9080">
        <dgm:presLayoutVars>
          <dgm:chPref val="3"/>
        </dgm:presLayoutVars>
      </dgm:prSet>
      <dgm:spPr/>
    </dgm:pt>
    <dgm:pt modelId="{0EADEE07-FAC3-4F98-97FC-1AFD5AA0B7DC}" type="pres">
      <dgm:prSet presAssocID="{3C127982-1C1F-42B1-A11C-0C2D2AEEAB3A}" presName="level2hierChild" presStyleCnt="0"/>
      <dgm:spPr/>
    </dgm:pt>
    <dgm:pt modelId="{56E66F18-BD95-4254-990C-8FA81C815B00}" type="pres">
      <dgm:prSet presAssocID="{C146E3ED-3A3E-4DD7-98EC-0444A2E6EF72}" presName="conn2-1" presStyleLbl="parChTrans1D2" presStyleIdx="0" presStyleCnt="2"/>
      <dgm:spPr/>
    </dgm:pt>
    <dgm:pt modelId="{4439669F-7FC3-4877-9017-2D874C37462D}" type="pres">
      <dgm:prSet presAssocID="{C146E3ED-3A3E-4DD7-98EC-0444A2E6EF72}" presName="connTx" presStyleLbl="parChTrans1D2" presStyleIdx="0" presStyleCnt="2"/>
      <dgm:spPr/>
    </dgm:pt>
    <dgm:pt modelId="{2EE97DB1-EC43-4B37-BBD4-675118267A56}" type="pres">
      <dgm:prSet presAssocID="{6A0320CE-EC77-4F2F-B628-DDBF5F7685BE}" presName="root2" presStyleCnt="0"/>
      <dgm:spPr/>
    </dgm:pt>
    <dgm:pt modelId="{50B3E9C8-04DB-4E45-95F5-03D61C6A069D}" type="pres">
      <dgm:prSet presAssocID="{6A0320CE-EC77-4F2F-B628-DDBF5F7685BE}" presName="LevelTwoTextNode" presStyleLbl="node2" presStyleIdx="0" presStyleCnt="2" custScaleX="75169" custScaleY="65022" custLinFactNeighborX="12022" custLinFactNeighborY="-81984">
        <dgm:presLayoutVars>
          <dgm:chPref val="3"/>
        </dgm:presLayoutVars>
      </dgm:prSet>
      <dgm:spPr/>
    </dgm:pt>
    <dgm:pt modelId="{A64A1615-0D65-4840-BF9E-D9F863BE2448}" type="pres">
      <dgm:prSet presAssocID="{6A0320CE-EC77-4F2F-B628-DDBF5F7685BE}" presName="level3hierChild" presStyleCnt="0"/>
      <dgm:spPr/>
    </dgm:pt>
    <dgm:pt modelId="{DF3F83C7-50CC-4267-A591-8A201EF3DDD8}" type="pres">
      <dgm:prSet presAssocID="{B48B1705-84FB-4E3E-A434-B7EDCC5F2617}" presName="conn2-1" presStyleLbl="parChTrans1D3" presStyleIdx="0" presStyleCnt="2"/>
      <dgm:spPr/>
    </dgm:pt>
    <dgm:pt modelId="{91748516-AED5-43FC-9107-3B60C07CFCCF}" type="pres">
      <dgm:prSet presAssocID="{B48B1705-84FB-4E3E-A434-B7EDCC5F2617}" presName="connTx" presStyleLbl="parChTrans1D3" presStyleIdx="0" presStyleCnt="2"/>
      <dgm:spPr/>
    </dgm:pt>
    <dgm:pt modelId="{F0E86D35-450A-47F0-9BB8-CB3E085F0094}" type="pres">
      <dgm:prSet presAssocID="{8381ECF4-6986-4B09-BFD0-EB12F161B1D1}" presName="root2" presStyleCnt="0"/>
      <dgm:spPr/>
    </dgm:pt>
    <dgm:pt modelId="{4FEF4B4B-C117-4102-8B80-673C8B8AB900}" type="pres">
      <dgm:prSet presAssocID="{8381ECF4-6986-4B09-BFD0-EB12F161B1D1}" presName="LevelTwoTextNode" presStyleLbl="node3" presStyleIdx="0" presStyleCnt="2" custScaleX="166625" custScaleY="66742" custLinFactNeighborX="-14553" custLinFactNeighborY="-81940">
        <dgm:presLayoutVars>
          <dgm:chPref val="3"/>
        </dgm:presLayoutVars>
      </dgm:prSet>
      <dgm:spPr/>
    </dgm:pt>
    <dgm:pt modelId="{F9F38CBE-29E0-4414-88CD-6CCC41D83D8B}" type="pres">
      <dgm:prSet presAssocID="{8381ECF4-6986-4B09-BFD0-EB12F161B1D1}" presName="level3hierChild" presStyleCnt="0"/>
      <dgm:spPr/>
    </dgm:pt>
    <dgm:pt modelId="{29C0FB12-F08B-4DA7-9C43-6019E4D1288F}" type="pres">
      <dgm:prSet presAssocID="{38FE6375-0C77-412A-A976-5C4C9B00E7C7}" presName="conn2-1" presStyleLbl="parChTrans1D2" presStyleIdx="1" presStyleCnt="2"/>
      <dgm:spPr/>
    </dgm:pt>
    <dgm:pt modelId="{413DDE9F-C46C-412D-B739-BA7CC8560DE3}" type="pres">
      <dgm:prSet presAssocID="{38FE6375-0C77-412A-A976-5C4C9B00E7C7}" presName="connTx" presStyleLbl="parChTrans1D2" presStyleIdx="1" presStyleCnt="2"/>
      <dgm:spPr/>
    </dgm:pt>
    <dgm:pt modelId="{83479E66-8A8A-4265-8637-52A3524A9C0B}" type="pres">
      <dgm:prSet presAssocID="{816235E7-24DB-4747-BF19-FD83BA82CA2C}" presName="root2" presStyleCnt="0"/>
      <dgm:spPr/>
    </dgm:pt>
    <dgm:pt modelId="{6D484429-ABF6-4741-9330-45E91E5E758D}" type="pres">
      <dgm:prSet presAssocID="{816235E7-24DB-4747-BF19-FD83BA82CA2C}" presName="LevelTwoTextNode" presStyleLbl="node2" presStyleIdx="1" presStyleCnt="2" custScaleX="72873" custScaleY="58757" custLinFactNeighborX="19469" custLinFactNeighborY="61024">
        <dgm:presLayoutVars>
          <dgm:chPref val="3"/>
        </dgm:presLayoutVars>
      </dgm:prSet>
      <dgm:spPr/>
    </dgm:pt>
    <dgm:pt modelId="{B0563778-F748-47C7-A956-676B9AB36FC7}" type="pres">
      <dgm:prSet presAssocID="{816235E7-24DB-4747-BF19-FD83BA82CA2C}" presName="level3hierChild" presStyleCnt="0"/>
      <dgm:spPr/>
    </dgm:pt>
    <dgm:pt modelId="{E18BCA47-BB17-4D77-8988-096CD3BF05B2}" type="pres">
      <dgm:prSet presAssocID="{344FCCEF-A3E0-430E-8317-2F6D7617478A}" presName="conn2-1" presStyleLbl="parChTrans1D3" presStyleIdx="1" presStyleCnt="2"/>
      <dgm:spPr/>
    </dgm:pt>
    <dgm:pt modelId="{4180F32E-E328-4CC5-BD6F-85C6573985F8}" type="pres">
      <dgm:prSet presAssocID="{344FCCEF-A3E0-430E-8317-2F6D7617478A}" presName="connTx" presStyleLbl="parChTrans1D3" presStyleIdx="1" presStyleCnt="2"/>
      <dgm:spPr/>
    </dgm:pt>
    <dgm:pt modelId="{746B9C06-6FD0-42EE-89AB-EC7C9EE36FA9}" type="pres">
      <dgm:prSet presAssocID="{F50D02DC-F0F6-4D9B-872F-A27274FED032}" presName="root2" presStyleCnt="0"/>
      <dgm:spPr/>
    </dgm:pt>
    <dgm:pt modelId="{B870204F-61E2-46EC-B4D9-BF84123A5401}" type="pres">
      <dgm:prSet presAssocID="{F50D02DC-F0F6-4D9B-872F-A27274FED032}" presName="LevelTwoTextNode" presStyleLbl="node3" presStyleIdx="1" presStyleCnt="2" custScaleX="160084" custScaleY="62730" custLinFactNeighborX="-6821" custLinFactNeighborY="60085">
        <dgm:presLayoutVars>
          <dgm:chPref val="3"/>
        </dgm:presLayoutVars>
      </dgm:prSet>
      <dgm:spPr/>
    </dgm:pt>
    <dgm:pt modelId="{3DB85F63-A950-427E-9CDD-3EBAFFD928F0}" type="pres">
      <dgm:prSet presAssocID="{F50D02DC-F0F6-4D9B-872F-A27274FED032}" presName="level3hierChild" presStyleCnt="0"/>
      <dgm:spPr/>
    </dgm:pt>
  </dgm:ptLst>
  <dgm:cxnLst>
    <dgm:cxn modelId="{3CB90A04-02E0-41A3-BA06-3366B6B2FB26}" srcId="{3C127982-1C1F-42B1-A11C-0C2D2AEEAB3A}" destId="{816235E7-24DB-4747-BF19-FD83BA82CA2C}" srcOrd="1" destOrd="0" parTransId="{38FE6375-0C77-412A-A976-5C4C9B00E7C7}" sibTransId="{CEA5DB84-FB8F-4039-905D-4005D4C1946B}"/>
    <dgm:cxn modelId="{972AB608-D60C-46AD-94EC-2EA536DD9683}" srcId="{3C127982-1C1F-42B1-A11C-0C2D2AEEAB3A}" destId="{6A0320CE-EC77-4F2F-B628-DDBF5F7685BE}" srcOrd="0" destOrd="0" parTransId="{C146E3ED-3A3E-4DD7-98EC-0444A2E6EF72}" sibTransId="{F3E7FB16-38A6-43BB-A435-712E91A3EBB1}"/>
    <dgm:cxn modelId="{FA0E250B-E9A7-47A2-9C8F-C9F765470647}" type="presOf" srcId="{816235E7-24DB-4747-BF19-FD83BA82CA2C}" destId="{6D484429-ABF6-4741-9330-45E91E5E758D}" srcOrd="0" destOrd="0" presId="urn:microsoft.com/office/officeart/2005/8/layout/hierarchy2"/>
    <dgm:cxn modelId="{2D42A40F-2A76-4D37-85BD-8F635255A7D5}" type="presOf" srcId="{F50D02DC-F0F6-4D9B-872F-A27274FED032}" destId="{B870204F-61E2-46EC-B4D9-BF84123A5401}" srcOrd="0" destOrd="0" presId="urn:microsoft.com/office/officeart/2005/8/layout/hierarchy2"/>
    <dgm:cxn modelId="{5154EC27-6030-4F55-BEF2-ED934DC8EB4F}" type="presOf" srcId="{6A0320CE-EC77-4F2F-B628-DDBF5F7685BE}" destId="{50B3E9C8-04DB-4E45-95F5-03D61C6A069D}" srcOrd="0" destOrd="0" presId="urn:microsoft.com/office/officeart/2005/8/layout/hierarchy2"/>
    <dgm:cxn modelId="{F80E5943-1525-4ECC-A6FA-A4A1B14C4685}" type="presOf" srcId="{C146E3ED-3A3E-4DD7-98EC-0444A2E6EF72}" destId="{4439669F-7FC3-4877-9017-2D874C37462D}" srcOrd="1" destOrd="0" presId="urn:microsoft.com/office/officeart/2005/8/layout/hierarchy2"/>
    <dgm:cxn modelId="{FAD2CE6E-4853-4075-80F5-19584CB5956A}" type="presOf" srcId="{C146E3ED-3A3E-4DD7-98EC-0444A2E6EF72}" destId="{56E66F18-BD95-4254-990C-8FA81C815B00}" srcOrd="0" destOrd="0" presId="urn:microsoft.com/office/officeart/2005/8/layout/hierarchy2"/>
    <dgm:cxn modelId="{D4EAA651-510C-4CB8-B206-DE72F144661A}" type="presOf" srcId="{38FE6375-0C77-412A-A976-5C4C9B00E7C7}" destId="{413DDE9F-C46C-412D-B739-BA7CC8560DE3}" srcOrd="1" destOrd="0" presId="urn:microsoft.com/office/officeart/2005/8/layout/hierarchy2"/>
    <dgm:cxn modelId="{2EC60879-D7AD-4304-826D-116E3AFE8E08}" type="presOf" srcId="{8381ECF4-6986-4B09-BFD0-EB12F161B1D1}" destId="{4FEF4B4B-C117-4102-8B80-673C8B8AB900}" srcOrd="0" destOrd="0" presId="urn:microsoft.com/office/officeart/2005/8/layout/hierarchy2"/>
    <dgm:cxn modelId="{00304D84-5F29-46B3-8BF6-177B73D7B7FE}" type="presOf" srcId="{3C127982-1C1F-42B1-A11C-0C2D2AEEAB3A}" destId="{EE6D8C81-80A8-4246-B425-A53169ECCFAD}" srcOrd="0" destOrd="0" presId="urn:microsoft.com/office/officeart/2005/8/layout/hierarchy2"/>
    <dgm:cxn modelId="{B617B988-9B9C-4DDE-B233-96DDE8C7A77F}" type="presOf" srcId="{8D1ED8AF-F5AE-4BAA-932A-1AB260ED8E62}" destId="{9D1DEB66-B829-4EB7-8DF6-67F9515AE332}" srcOrd="0" destOrd="0" presId="urn:microsoft.com/office/officeart/2005/8/layout/hierarchy2"/>
    <dgm:cxn modelId="{84BC5996-4826-484B-BF43-F3D9D933DB52}" srcId="{816235E7-24DB-4747-BF19-FD83BA82CA2C}" destId="{F50D02DC-F0F6-4D9B-872F-A27274FED032}" srcOrd="0" destOrd="0" parTransId="{344FCCEF-A3E0-430E-8317-2F6D7617478A}" sibTransId="{94D06093-3AFA-4D60-B3F5-1FAFFFCDAA00}"/>
    <dgm:cxn modelId="{41CA16A2-009A-432D-8184-48F0FF3009F3}" type="presOf" srcId="{344FCCEF-A3E0-430E-8317-2F6D7617478A}" destId="{4180F32E-E328-4CC5-BD6F-85C6573985F8}" srcOrd="1" destOrd="0" presId="urn:microsoft.com/office/officeart/2005/8/layout/hierarchy2"/>
    <dgm:cxn modelId="{27F1A0A3-AA84-42F2-B08A-D55DAC2192E1}" srcId="{8D1ED8AF-F5AE-4BAA-932A-1AB260ED8E62}" destId="{3C127982-1C1F-42B1-A11C-0C2D2AEEAB3A}" srcOrd="0" destOrd="0" parTransId="{62C4507C-5A0C-4FF0-A081-810D13EC3C4F}" sibTransId="{F0D70E83-F40E-4E4A-B949-EBE3AFB0EB76}"/>
    <dgm:cxn modelId="{0641AAB1-363F-4F66-A370-BED853DAAF55}" type="presOf" srcId="{B48B1705-84FB-4E3E-A434-B7EDCC5F2617}" destId="{91748516-AED5-43FC-9107-3B60C07CFCCF}" srcOrd="1" destOrd="0" presId="urn:microsoft.com/office/officeart/2005/8/layout/hierarchy2"/>
    <dgm:cxn modelId="{01160EC3-B4B1-4DC2-B0B0-3DDED5DF375C}" srcId="{6A0320CE-EC77-4F2F-B628-DDBF5F7685BE}" destId="{8381ECF4-6986-4B09-BFD0-EB12F161B1D1}" srcOrd="0" destOrd="0" parTransId="{B48B1705-84FB-4E3E-A434-B7EDCC5F2617}" sibTransId="{8613A9AF-FC9A-47B8-9FA7-3B09BA443EDE}"/>
    <dgm:cxn modelId="{4AF1F4CE-A366-4FAB-A2D3-BF7AA1555675}" type="presOf" srcId="{B48B1705-84FB-4E3E-A434-B7EDCC5F2617}" destId="{DF3F83C7-50CC-4267-A591-8A201EF3DDD8}" srcOrd="0" destOrd="0" presId="urn:microsoft.com/office/officeart/2005/8/layout/hierarchy2"/>
    <dgm:cxn modelId="{D28357D2-F561-4F6C-B6AA-756CFC58A2D3}" type="presOf" srcId="{344FCCEF-A3E0-430E-8317-2F6D7617478A}" destId="{E18BCA47-BB17-4D77-8988-096CD3BF05B2}" srcOrd="0" destOrd="0" presId="urn:microsoft.com/office/officeart/2005/8/layout/hierarchy2"/>
    <dgm:cxn modelId="{D4ADD8E8-24E7-450E-B2DD-99CE35F8BBA4}" type="presOf" srcId="{38FE6375-0C77-412A-A976-5C4C9B00E7C7}" destId="{29C0FB12-F08B-4DA7-9C43-6019E4D1288F}" srcOrd="0" destOrd="0" presId="urn:microsoft.com/office/officeart/2005/8/layout/hierarchy2"/>
    <dgm:cxn modelId="{40C23E5F-E0F8-40CE-8405-E5CDF2C871A5}" type="presParOf" srcId="{9D1DEB66-B829-4EB7-8DF6-67F9515AE332}" destId="{4C76F559-C457-4772-A80C-4BEAE03ADE06}" srcOrd="0" destOrd="0" presId="urn:microsoft.com/office/officeart/2005/8/layout/hierarchy2"/>
    <dgm:cxn modelId="{32FE0FC5-C864-4BAC-86AA-DA896F28A05B}" type="presParOf" srcId="{4C76F559-C457-4772-A80C-4BEAE03ADE06}" destId="{EE6D8C81-80A8-4246-B425-A53169ECCFAD}" srcOrd="0" destOrd="0" presId="urn:microsoft.com/office/officeart/2005/8/layout/hierarchy2"/>
    <dgm:cxn modelId="{0B729EA7-0E44-4AA2-A45D-9707F1AC150C}" type="presParOf" srcId="{4C76F559-C457-4772-A80C-4BEAE03ADE06}" destId="{0EADEE07-FAC3-4F98-97FC-1AFD5AA0B7DC}" srcOrd="1" destOrd="0" presId="urn:microsoft.com/office/officeart/2005/8/layout/hierarchy2"/>
    <dgm:cxn modelId="{702F46CD-961E-4EDD-B001-24180B769E9E}" type="presParOf" srcId="{0EADEE07-FAC3-4F98-97FC-1AFD5AA0B7DC}" destId="{56E66F18-BD95-4254-990C-8FA81C815B00}" srcOrd="0" destOrd="0" presId="urn:microsoft.com/office/officeart/2005/8/layout/hierarchy2"/>
    <dgm:cxn modelId="{8EFBAC37-F065-4657-858E-69AF186C64A2}" type="presParOf" srcId="{56E66F18-BD95-4254-990C-8FA81C815B00}" destId="{4439669F-7FC3-4877-9017-2D874C37462D}" srcOrd="0" destOrd="0" presId="urn:microsoft.com/office/officeart/2005/8/layout/hierarchy2"/>
    <dgm:cxn modelId="{26BDC883-13A5-425D-A332-E7BDF7BE6A0C}" type="presParOf" srcId="{0EADEE07-FAC3-4F98-97FC-1AFD5AA0B7DC}" destId="{2EE97DB1-EC43-4B37-BBD4-675118267A56}" srcOrd="1" destOrd="0" presId="urn:microsoft.com/office/officeart/2005/8/layout/hierarchy2"/>
    <dgm:cxn modelId="{84C7251F-7187-4167-9A6C-ABA7D0DBF620}" type="presParOf" srcId="{2EE97DB1-EC43-4B37-BBD4-675118267A56}" destId="{50B3E9C8-04DB-4E45-95F5-03D61C6A069D}" srcOrd="0" destOrd="0" presId="urn:microsoft.com/office/officeart/2005/8/layout/hierarchy2"/>
    <dgm:cxn modelId="{C604F32B-DE28-467C-94F4-C9545D69203F}" type="presParOf" srcId="{2EE97DB1-EC43-4B37-BBD4-675118267A56}" destId="{A64A1615-0D65-4840-BF9E-D9F863BE2448}" srcOrd="1" destOrd="0" presId="urn:microsoft.com/office/officeart/2005/8/layout/hierarchy2"/>
    <dgm:cxn modelId="{45F38422-4410-4235-BB62-18730AF3CF5B}" type="presParOf" srcId="{A64A1615-0D65-4840-BF9E-D9F863BE2448}" destId="{DF3F83C7-50CC-4267-A591-8A201EF3DDD8}" srcOrd="0" destOrd="0" presId="urn:microsoft.com/office/officeart/2005/8/layout/hierarchy2"/>
    <dgm:cxn modelId="{204FE023-7ED6-46BF-9EDD-31871FE19395}" type="presParOf" srcId="{DF3F83C7-50CC-4267-A591-8A201EF3DDD8}" destId="{91748516-AED5-43FC-9107-3B60C07CFCCF}" srcOrd="0" destOrd="0" presId="urn:microsoft.com/office/officeart/2005/8/layout/hierarchy2"/>
    <dgm:cxn modelId="{4EAC3EA6-4F26-4803-B066-4603A8ED8892}" type="presParOf" srcId="{A64A1615-0D65-4840-BF9E-D9F863BE2448}" destId="{F0E86D35-450A-47F0-9BB8-CB3E085F0094}" srcOrd="1" destOrd="0" presId="urn:microsoft.com/office/officeart/2005/8/layout/hierarchy2"/>
    <dgm:cxn modelId="{9B219D37-0D06-465E-B5F2-6552B4D061C9}" type="presParOf" srcId="{F0E86D35-450A-47F0-9BB8-CB3E085F0094}" destId="{4FEF4B4B-C117-4102-8B80-673C8B8AB900}" srcOrd="0" destOrd="0" presId="urn:microsoft.com/office/officeart/2005/8/layout/hierarchy2"/>
    <dgm:cxn modelId="{0D02A5BC-9AD3-473A-8B99-F6DDA28515E2}" type="presParOf" srcId="{F0E86D35-450A-47F0-9BB8-CB3E085F0094}" destId="{F9F38CBE-29E0-4414-88CD-6CCC41D83D8B}" srcOrd="1" destOrd="0" presId="urn:microsoft.com/office/officeart/2005/8/layout/hierarchy2"/>
    <dgm:cxn modelId="{0A0E3083-E0F0-40C1-A428-44351526FE74}" type="presParOf" srcId="{0EADEE07-FAC3-4F98-97FC-1AFD5AA0B7DC}" destId="{29C0FB12-F08B-4DA7-9C43-6019E4D1288F}" srcOrd="2" destOrd="0" presId="urn:microsoft.com/office/officeart/2005/8/layout/hierarchy2"/>
    <dgm:cxn modelId="{DFE78922-A287-477E-BE33-1A1CED4F003F}" type="presParOf" srcId="{29C0FB12-F08B-4DA7-9C43-6019E4D1288F}" destId="{413DDE9F-C46C-412D-B739-BA7CC8560DE3}" srcOrd="0" destOrd="0" presId="urn:microsoft.com/office/officeart/2005/8/layout/hierarchy2"/>
    <dgm:cxn modelId="{F0DBCB35-E149-44AA-9EAD-CD16F440C701}" type="presParOf" srcId="{0EADEE07-FAC3-4F98-97FC-1AFD5AA0B7DC}" destId="{83479E66-8A8A-4265-8637-52A3524A9C0B}" srcOrd="3" destOrd="0" presId="urn:microsoft.com/office/officeart/2005/8/layout/hierarchy2"/>
    <dgm:cxn modelId="{A3B55EC0-1E64-4177-8DD4-44CEB84C9BEB}" type="presParOf" srcId="{83479E66-8A8A-4265-8637-52A3524A9C0B}" destId="{6D484429-ABF6-4741-9330-45E91E5E758D}" srcOrd="0" destOrd="0" presId="urn:microsoft.com/office/officeart/2005/8/layout/hierarchy2"/>
    <dgm:cxn modelId="{4A9DE7AD-0F6E-4F80-8445-5311FE13729C}" type="presParOf" srcId="{83479E66-8A8A-4265-8637-52A3524A9C0B}" destId="{B0563778-F748-47C7-A956-676B9AB36FC7}" srcOrd="1" destOrd="0" presId="urn:microsoft.com/office/officeart/2005/8/layout/hierarchy2"/>
    <dgm:cxn modelId="{09615033-D803-46C5-8456-3000252F702D}" type="presParOf" srcId="{B0563778-F748-47C7-A956-676B9AB36FC7}" destId="{E18BCA47-BB17-4D77-8988-096CD3BF05B2}" srcOrd="0" destOrd="0" presId="urn:microsoft.com/office/officeart/2005/8/layout/hierarchy2"/>
    <dgm:cxn modelId="{35B4D92F-15F9-4402-A68B-E181AEB4400D}" type="presParOf" srcId="{E18BCA47-BB17-4D77-8988-096CD3BF05B2}" destId="{4180F32E-E328-4CC5-BD6F-85C6573985F8}" srcOrd="0" destOrd="0" presId="urn:microsoft.com/office/officeart/2005/8/layout/hierarchy2"/>
    <dgm:cxn modelId="{DBB153D1-D394-4696-A127-36504632FDFD}" type="presParOf" srcId="{B0563778-F748-47C7-A956-676B9AB36FC7}" destId="{746B9C06-6FD0-42EE-89AB-EC7C9EE36FA9}" srcOrd="1" destOrd="0" presId="urn:microsoft.com/office/officeart/2005/8/layout/hierarchy2"/>
    <dgm:cxn modelId="{6A164443-3B6E-4CC3-B859-6164348652DA}" type="presParOf" srcId="{746B9C06-6FD0-42EE-89AB-EC7C9EE36FA9}" destId="{B870204F-61E2-46EC-B4D9-BF84123A5401}" srcOrd="0" destOrd="0" presId="urn:microsoft.com/office/officeart/2005/8/layout/hierarchy2"/>
    <dgm:cxn modelId="{0C5C3A7C-0C31-4CA2-8D3A-D745DC95E821}" type="presParOf" srcId="{746B9C06-6FD0-42EE-89AB-EC7C9EE36FA9}" destId="{3DB85F63-A950-427E-9CDD-3EBAFFD928F0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E8353-9064-4EDE-9DA1-DD735C1F75BA}">
      <dsp:nvSpPr>
        <dsp:cNvPr id="0" name=""/>
        <dsp:cNvSpPr/>
      </dsp:nvSpPr>
      <dsp:spPr>
        <a:xfrm>
          <a:off x="636" y="293894"/>
          <a:ext cx="3828063" cy="2430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40771-F3E7-47C0-88AE-45C08257886F}">
      <dsp:nvSpPr>
        <dsp:cNvPr id="0" name=""/>
        <dsp:cNvSpPr/>
      </dsp:nvSpPr>
      <dsp:spPr>
        <a:xfrm>
          <a:off x="425977" y="697967"/>
          <a:ext cx="3828063" cy="24308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b="0" i="0" kern="1200" dirty="0"/>
            <a:t>Projekt Mentorstvo za unaprjeđivanje škole (</a:t>
          </a:r>
          <a:r>
            <a:rPr lang="hr-HR" sz="2900" b="0" i="0" kern="1200" dirty="0" err="1"/>
            <a:t>MenSI</a:t>
          </a:r>
          <a:r>
            <a:rPr lang="hr-HR" sz="2900" b="0" i="0" kern="1200" dirty="0"/>
            <a:t>) aktivnost je koordinacije i podrške. </a:t>
          </a:r>
          <a:endParaRPr lang="en-US" sz="2900" kern="1200" dirty="0"/>
        </a:p>
      </dsp:txBody>
      <dsp:txXfrm>
        <a:off x="497173" y="769163"/>
        <a:ext cx="3685671" cy="2288428"/>
      </dsp:txXfrm>
    </dsp:sp>
    <dsp:sp modelId="{B61C4605-28AF-4C89-A249-F8FD59187B59}">
      <dsp:nvSpPr>
        <dsp:cNvPr id="0" name=""/>
        <dsp:cNvSpPr/>
      </dsp:nvSpPr>
      <dsp:spPr>
        <a:xfrm>
          <a:off x="4679381" y="293894"/>
          <a:ext cx="4520024" cy="2430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48A6F-7893-400A-9C78-CCE36777DD62}">
      <dsp:nvSpPr>
        <dsp:cNvPr id="0" name=""/>
        <dsp:cNvSpPr/>
      </dsp:nvSpPr>
      <dsp:spPr>
        <a:xfrm>
          <a:off x="5104721" y="697967"/>
          <a:ext cx="4520024" cy="24308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b="0" i="0" kern="1200" dirty="0"/>
            <a:t>28 mjeseci (od studenoga 2020. do veljače 2023.) </a:t>
          </a:r>
          <a:endParaRPr lang="en-US" sz="2900" kern="1200" dirty="0"/>
        </a:p>
      </dsp:txBody>
      <dsp:txXfrm>
        <a:off x="5175917" y="769163"/>
        <a:ext cx="4377632" cy="2288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D8C81-80A8-4246-B425-A53169ECCFAD}">
      <dsp:nvSpPr>
        <dsp:cNvPr id="0" name=""/>
        <dsp:cNvSpPr/>
      </dsp:nvSpPr>
      <dsp:spPr>
        <a:xfrm>
          <a:off x="1033982" y="1704723"/>
          <a:ext cx="1173514" cy="1078955"/>
        </a:xfrm>
        <a:prstGeom prst="roundRect">
          <a:avLst>
            <a:gd name="adj" fmla="val 10000"/>
          </a:avLst>
        </a:prstGeom>
        <a:solidFill>
          <a:srgbClr val="CC99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ysClr val="windowText" lastClr="000000"/>
              </a:solidFill>
            </a:rPr>
            <a:t>SELFIE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ysClr val="windowText" lastClr="000000"/>
              </a:solidFill>
            </a:rPr>
            <a:t>(aplikacija)</a:t>
          </a:r>
        </a:p>
      </dsp:txBody>
      <dsp:txXfrm>
        <a:off x="1065584" y="1736325"/>
        <a:ext cx="1110310" cy="1015751"/>
      </dsp:txXfrm>
    </dsp:sp>
    <dsp:sp modelId="{56E66F18-BD95-4254-990C-8FA81C815B00}">
      <dsp:nvSpPr>
        <dsp:cNvPr id="0" name=""/>
        <dsp:cNvSpPr/>
      </dsp:nvSpPr>
      <dsp:spPr>
        <a:xfrm rot="16459426">
          <a:off x="1651214" y="1623594"/>
          <a:ext cx="1203284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203284" y="20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2222774" y="1614188"/>
        <a:ext cx="60164" cy="60164"/>
      </dsp:txXfrm>
    </dsp:sp>
    <dsp:sp modelId="{50B3E9C8-04DB-4E45-95F5-03D61C6A069D}">
      <dsp:nvSpPr>
        <dsp:cNvPr id="0" name=""/>
        <dsp:cNvSpPr/>
      </dsp:nvSpPr>
      <dsp:spPr>
        <a:xfrm>
          <a:off x="2298216" y="693561"/>
          <a:ext cx="1622079" cy="701558"/>
        </a:xfrm>
        <a:prstGeom prst="roundRect">
          <a:avLst>
            <a:gd name="adj" fmla="val 10000"/>
          </a:avLst>
        </a:prstGeom>
        <a:solidFill>
          <a:srgbClr val="FF505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ysClr val="windowText" lastClr="000000"/>
              </a:solidFill>
            </a:rPr>
            <a:t>Na početku projekta:</a:t>
          </a:r>
        </a:p>
      </dsp:txBody>
      <dsp:txXfrm>
        <a:off x="2318764" y="714109"/>
        <a:ext cx="1580983" cy="660462"/>
      </dsp:txXfrm>
    </dsp:sp>
    <dsp:sp modelId="{DF3F83C7-50CC-4267-A591-8A201EF3DDD8}">
      <dsp:nvSpPr>
        <dsp:cNvPr id="0" name=""/>
        <dsp:cNvSpPr/>
      </dsp:nvSpPr>
      <dsp:spPr>
        <a:xfrm rot="5634">
          <a:off x="3920295" y="1023901"/>
          <a:ext cx="289699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289699" y="206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4057903" y="1037335"/>
        <a:ext cx="14484" cy="14484"/>
      </dsp:txXfrm>
    </dsp:sp>
    <dsp:sp modelId="{4FEF4B4B-C117-4102-8B80-673C8B8AB900}">
      <dsp:nvSpPr>
        <dsp:cNvPr id="0" name=""/>
        <dsp:cNvSpPr/>
      </dsp:nvSpPr>
      <dsp:spPr>
        <a:xfrm>
          <a:off x="4209995" y="684756"/>
          <a:ext cx="3595618" cy="72011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ysClr val="windowText" lastClr="000000"/>
              </a:solidFill>
            </a:rPr>
            <a:t>Popuniti upitnik trebaju: ravnatelj, učitelji, učenici.</a:t>
          </a:r>
        </a:p>
      </dsp:txBody>
      <dsp:txXfrm>
        <a:off x="4231086" y="705847"/>
        <a:ext cx="3553436" cy="677934"/>
      </dsp:txXfrm>
    </dsp:sp>
    <dsp:sp modelId="{29C0FB12-F08B-4DA7-9C43-6019E4D1288F}">
      <dsp:nvSpPr>
        <dsp:cNvPr id="0" name=""/>
        <dsp:cNvSpPr/>
      </dsp:nvSpPr>
      <dsp:spPr>
        <a:xfrm rot="4691987">
          <a:off x="1718491" y="2825248"/>
          <a:ext cx="1229429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229429" y="20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2302471" y="2815188"/>
        <a:ext cx="61471" cy="61471"/>
      </dsp:txXfrm>
    </dsp:sp>
    <dsp:sp modelId="{6D484429-ABF6-4741-9330-45E91E5E758D}">
      <dsp:nvSpPr>
        <dsp:cNvPr id="0" name=""/>
        <dsp:cNvSpPr/>
      </dsp:nvSpPr>
      <dsp:spPr>
        <a:xfrm>
          <a:off x="2458915" y="3130667"/>
          <a:ext cx="1572534" cy="63396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Na kraju projekta:</a:t>
          </a:r>
        </a:p>
      </dsp:txBody>
      <dsp:txXfrm>
        <a:off x="2477483" y="3149235"/>
        <a:ext cx="1535398" cy="596825"/>
      </dsp:txXfrm>
    </dsp:sp>
    <dsp:sp modelId="{E18BCA47-BB17-4D77-8988-096CD3BF05B2}">
      <dsp:nvSpPr>
        <dsp:cNvPr id="0" name=""/>
        <dsp:cNvSpPr/>
      </dsp:nvSpPr>
      <dsp:spPr>
        <a:xfrm rot="21482320">
          <a:off x="4031363" y="3421906"/>
          <a:ext cx="296022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296022" y="206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4171974" y="3435182"/>
        <a:ext cx="14801" cy="14801"/>
      </dsp:txXfrm>
    </dsp:sp>
    <dsp:sp modelId="{B870204F-61E2-46EC-B4D9-BF84123A5401}">
      <dsp:nvSpPr>
        <dsp:cNvPr id="0" name=""/>
        <dsp:cNvSpPr/>
      </dsp:nvSpPr>
      <dsp:spPr>
        <a:xfrm>
          <a:off x="4327299" y="3099102"/>
          <a:ext cx="3454469" cy="67682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ysClr val="windowText" lastClr="000000"/>
              </a:solidFill>
            </a:rPr>
            <a:t>Popuniti upitnik trebaju: ravnatelj, učitelji, učenici.</a:t>
          </a:r>
        </a:p>
      </dsp:txBody>
      <dsp:txXfrm>
        <a:off x="4347123" y="3118926"/>
        <a:ext cx="3414821" cy="637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7AB9C3-B5E0-45DD-95AD-BF28896E4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A41F27C-E886-4E54-84F3-F2E10902F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701719-7A38-437B-82F9-4D058B8D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F656DAC-5E9C-489C-B382-D05B5A2D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27128E6-437E-4843-BBD0-B03E1C0B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74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173BA6-43EF-48A1-A718-EC6C1C1D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E6F597F-F080-4185-88A7-1AB85AE63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AB5F10E-ED6D-41AE-B030-71D76776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C0CCD0-F67D-4E07-872E-0EB40E55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E6B788-717B-4203-8151-82708689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859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B2CAABD-823D-4B36-ABA1-B9F30405E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9B7B356-FCC6-40C1-8BAC-A75E84DCB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4432697-27B1-46EC-8389-333A027B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9D9F6E2-287F-4FC2-89CD-740991DC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D8F53B-8B3E-43C0-8561-D012F5FA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38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CA5FC9-9808-4E74-B808-744489D6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1EB8CB-033F-4CF0-8D86-D88316BA2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A6948CB-1EA5-4269-A688-19F9A48A1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9C66F4D-8A3C-4D41-8129-CF6491AE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FC718F-D196-4632-B597-77BF5FE3A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092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A40E68-DB79-429C-AD60-5473D1D84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CAE175F-A3A8-4C18-8C7A-B3AA93F06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425186A-839A-40FE-ABD3-8ADE9E27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F5CCC3A-F147-4D88-8200-F30AAB8F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9F72A0E-0384-4636-A17C-36CE9061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075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78F10-9F36-4B91-A08B-E2A852D9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67BB04-E1A9-47C1-A90F-B16778303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890A3EE-0D21-4ED8-ABCE-DCDCF68D9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BD243D4-F1F8-46F6-BBFC-75641635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796B901-5F93-4F1B-8762-2975A484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05470FE-8CCB-4EA8-A8AE-57B87434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796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E224FD-062F-4F48-855A-5264C7DD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E70DB45-A40C-4A46-9C00-B67C18193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ABDD82F-D794-4B9E-8E15-30FE2B076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F1E775D-E675-47BF-9388-756983844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F0344D2-299E-4DAE-AD79-31B20DE2B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0FA3B3C-A4EA-46D2-A9EB-812C3EEC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A8862D6-0AD6-406A-9238-EB15A2C0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793B5D2-1DB4-4836-899A-39E76C5F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473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D739B2-9E09-4337-8DFC-FD20BC38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D993F74-6235-4275-B8DC-60967CC1C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810AD4A-9A83-4084-9B24-1226AB6E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8E97A64-32CA-427C-A0DD-A6413BDA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019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7B4D1FB-29F7-46F3-A40C-A65031B7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A36D274-7C11-4FF9-B3A1-B9E95DA4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36D33C0-7FE8-4133-A2B3-2B7F57D8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43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F968CF-DA9C-426E-900D-FECA01A6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3DA7ED-79E4-4379-A2B7-30F5DB88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8D10904-89EE-4FCE-A477-80A66E58D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2A1E313-1EFD-4B97-968E-E2BC031C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8967BDE-4155-45C7-A138-E6A839AC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DA37632-DC4A-4BBE-9380-46C7F2D9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324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8E4D0B-F829-4478-B8E9-89EDF252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91A7B18-F2E7-4E92-8EE5-7F33013DF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8858D24-EC43-41A7-A0CE-7D8069370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EB3F48E-A5F9-4F19-80DE-66EDAD42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CCE2FC7-1411-4328-8710-BB0FB6C8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3004FAD-23D0-41EC-AEBA-A21836B7D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59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E0A3E35-EEFE-4319-A53A-E85FF504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453FF98-B0F6-4CD3-9D3D-0A064D13D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43ABB6-032A-4337-B875-A6AAD0290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DD670-6F34-40BB-A329-80E4B40AAC34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1BEEC18-B9CA-4D5B-8C5B-03533EDC2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49FCEE5-3587-46C6-B8E5-E833564D8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10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4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hyperlink" Target="https://ec.europa.eu/education/schools-go-digital_en" TargetMode="External"/><Relationship Id="rId1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7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hyperlink" Target="https://mooc.carnet.hr/enrol/index.php?id=3128.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c.carnet.hr/enrol/index.php?id=3128" TargetMode="External"/><Relationship Id="rId11" Type="http://schemas.openxmlformats.org/officeDocument/2006/relationships/image" Target="../media/image32.svg"/><Relationship Id="rId5" Type="http://schemas.openxmlformats.org/officeDocument/2006/relationships/hyperlink" Target="http://skole.hr/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4.sv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13.png"/><Relationship Id="rId7" Type="http://schemas.openxmlformats.org/officeDocument/2006/relationships/hyperlink" Target="https://mooc.carnet.hr/enrol/index.php?id=3128.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c.carnet.hr/enrol/index.php?id=3128" TargetMode="External"/><Relationship Id="rId5" Type="http://schemas.openxmlformats.org/officeDocument/2006/relationships/hyperlink" Target="http://skole.hr/" TargetMode="Externa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oc.carnet.hr/enrol/index.php?id=3128." TargetMode="External"/><Relationship Id="rId4" Type="http://schemas.openxmlformats.org/officeDocument/2006/relationships/hyperlink" Target="https://mooc.carnet.hr/enrol/index.php?id=312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8EBC3FF-1379-4E2A-A643-74363C0CF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399" y="2039879"/>
            <a:ext cx="6953250" cy="315753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092476D-6D8F-42D1-B0B4-7D0EA1B9D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5199063"/>
            <a:ext cx="11136313" cy="121761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98111AD-C312-4701-9127-6D941D21C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hr-HR" sz="3700" b="1" dirty="0" err="1">
                <a:solidFill>
                  <a:srgbClr val="FFFFFF"/>
                </a:solidFill>
              </a:rPr>
              <a:t>MenSI</a:t>
            </a:r>
            <a:r>
              <a:rPr lang="hr-HR" sz="3700" dirty="0">
                <a:solidFill>
                  <a:srgbClr val="FFFFFF"/>
                </a:solidFill>
              </a:rPr>
              <a:t> - Mentorstvo za unaprjeđivanje škole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73C534C-1EC5-45FC-A16D-0F1049910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Autofit/>
          </a:bodyPr>
          <a:lstStyle/>
          <a:p>
            <a:pPr algn="l"/>
            <a:r>
              <a:rPr lang="hr-HR" sz="1800">
                <a:solidFill>
                  <a:srgbClr val="FFFFFF"/>
                </a:solidFill>
              </a:rPr>
              <a:t>Sjednica učiteljskog vijeća</a:t>
            </a:r>
          </a:p>
          <a:p>
            <a:pPr algn="l"/>
            <a:r>
              <a:rPr lang="hr-HR" sz="1800">
                <a:solidFill>
                  <a:srgbClr val="FFFFFF"/>
                </a:solidFill>
              </a:rPr>
              <a:t>OŠ Trilj, 5.10.2021.</a:t>
            </a:r>
          </a:p>
          <a:p>
            <a:pPr algn="l"/>
            <a:r>
              <a:rPr lang="hr-HR" sz="1800">
                <a:solidFill>
                  <a:srgbClr val="FFFFFF"/>
                </a:solidFill>
              </a:rPr>
              <a:t>Koordinator: Ivana Marić Zerdun</a:t>
            </a:r>
          </a:p>
        </p:txBody>
      </p:sp>
    </p:spTree>
    <p:extLst>
      <p:ext uri="{BB962C8B-B14F-4D97-AF65-F5344CB8AC3E}">
        <p14:creationId xmlns:p14="http://schemas.microsoft.com/office/powerpoint/2010/main" val="3852359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699581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Aktivna uključenost škole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1CAE1E90-3091-4C93-973F-B14F2827C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8ABDBAFB-9E33-4934-B61D-4C8A373DD29B}"/>
              </a:ext>
            </a:extLst>
          </p:cNvPr>
          <p:cNvSpPr txBox="1"/>
          <p:nvPr/>
        </p:nvSpPr>
        <p:spPr>
          <a:xfrm>
            <a:off x="5919627" y="1134190"/>
            <a:ext cx="2960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Posebice bi škole trebale:</a:t>
            </a:r>
          </a:p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6581FAA-F3A2-48B6-962A-437CC37064B1}"/>
              </a:ext>
            </a:extLst>
          </p:cNvPr>
          <p:cNvSpPr txBox="1"/>
          <p:nvPr/>
        </p:nvSpPr>
        <p:spPr>
          <a:xfrm>
            <a:off x="4291553" y="32341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Važno je da škole sudionice u projektu </a:t>
            </a:r>
            <a:r>
              <a:rPr lang="hr-HR" dirty="0" err="1">
                <a:solidFill>
                  <a:srgbClr val="FF0000"/>
                </a:solidFill>
              </a:rPr>
              <a:t>MenSI</a:t>
            </a:r>
            <a:r>
              <a:rPr lang="hr-HR" dirty="0">
                <a:solidFill>
                  <a:srgbClr val="FF0000"/>
                </a:solidFill>
              </a:rPr>
              <a:t> ostanu aktivno uključene i motivirane tijekom cijelog projekta. 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BE9AE3D5-0F1D-4685-97FC-5FF8F2F1FA5A}"/>
              </a:ext>
            </a:extLst>
          </p:cNvPr>
          <p:cNvSpPr/>
          <p:nvPr/>
        </p:nvSpPr>
        <p:spPr>
          <a:xfrm>
            <a:off x="4143840" y="1898548"/>
            <a:ext cx="7328581" cy="1507361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Razmotriti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fleksibilne načine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pomoću kojih nastavnici mogu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sudjelovati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 nacionalnim sastancima/radionicama i posjetima školama (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virtualno ili na lokaciji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kao i mogućnosti za međunarodno profesionalno usavršavanje i razvoj (primjerice, na način da se ostavi dovoljno vremena bez obveze držanja nastave).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9961B6D1-CAED-468D-BC08-409ADEA83246}"/>
              </a:ext>
            </a:extLst>
          </p:cNvPr>
          <p:cNvSpPr/>
          <p:nvPr/>
        </p:nvSpPr>
        <p:spPr>
          <a:xfrm>
            <a:off x="4642672" y="3957760"/>
            <a:ext cx="6330916" cy="7361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Potaknuti nastavnike da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aktivno sudjeluju u Zajednici prakse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okviru projekta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MenSI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 nacionalnoj i europskoj razini.</a:t>
            </a: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76661665-DCA2-4107-899F-945DEEB23288}"/>
              </a:ext>
            </a:extLst>
          </p:cNvPr>
          <p:cNvSpPr/>
          <p:nvPr/>
        </p:nvSpPr>
        <p:spPr>
          <a:xfrm>
            <a:off x="5697528" y="5245802"/>
            <a:ext cx="6330916" cy="1006681"/>
          </a:xfrm>
          <a:prstGeom prst="round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Biti domaćin posjetima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školi radi praćenja izvođenja nastave ako se to zatraži i podržavati sve druge eventualne aktivnosti evaluacije (primjerice ankete/intervjue na daljinu).</a:t>
            </a:r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21E98996-C7B6-42B0-B8F8-FFC587CF8436}"/>
              </a:ext>
            </a:extLst>
          </p:cNvPr>
          <p:cNvSpPr/>
          <p:nvPr/>
        </p:nvSpPr>
        <p:spPr>
          <a:xfrm>
            <a:off x="4952563" y="3404874"/>
            <a:ext cx="245097" cy="477062"/>
          </a:xfrm>
          <a:prstGeom prst="downArrow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: prema dolje 18">
            <a:extLst>
              <a:ext uri="{FF2B5EF4-FFF2-40B4-BE49-F238E27FC236}">
                <a16:creationId xmlns:a16="http://schemas.microsoft.com/office/drawing/2014/main" id="{063F3C0C-C87B-49A9-9EBA-A75E46FEEA54}"/>
              </a:ext>
            </a:extLst>
          </p:cNvPr>
          <p:cNvSpPr/>
          <p:nvPr/>
        </p:nvSpPr>
        <p:spPr>
          <a:xfrm>
            <a:off x="5994139" y="4702850"/>
            <a:ext cx="245097" cy="477062"/>
          </a:xfrm>
          <a:prstGeom prst="downArrow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151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8309729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Evaluacija I.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D49A2105-7A13-4DA6-9689-397DD5D0D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853859"/>
              </p:ext>
            </p:extLst>
          </p:nvPr>
        </p:nvGraphicFramePr>
        <p:xfrm>
          <a:off x="3609491" y="1866968"/>
          <a:ext cx="8121768" cy="4696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B9509729-B62C-4664-A599-C6F824EE1D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768" y="1696768"/>
            <a:ext cx="3219590" cy="2703416"/>
          </a:xfrm>
          <a:prstGeom prst="rect">
            <a:avLst/>
          </a:prstGeom>
        </p:spPr>
      </p:pic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C59EEF22-97EC-48A2-B49A-B97CE295E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08" y="5879969"/>
            <a:ext cx="3813479" cy="683493"/>
          </a:xfrm>
        </p:spPr>
        <p:txBody>
          <a:bodyPr>
            <a:normAutofit fontScale="55000" lnSpcReduction="20000"/>
          </a:bodyPr>
          <a:lstStyle/>
          <a:p>
            <a:endParaRPr lang="hr-HR" dirty="0"/>
          </a:p>
          <a:p>
            <a:pPr marL="0" indent="0">
              <a:buNone/>
            </a:pPr>
            <a:r>
              <a:rPr lang="en-US" dirty="0">
                <a:hlinkClick r:id="rId9"/>
              </a:rPr>
              <a:t>SELFIE | Education and Training (europa.eu)</a:t>
            </a:r>
            <a:endParaRPr lang="hr-HR" dirty="0"/>
          </a:p>
          <a:p>
            <a:endParaRPr lang="hr-HR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9C7F8B9-8905-4B54-BCEC-6A16220B64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825" y="4506209"/>
            <a:ext cx="3215508" cy="1566605"/>
          </a:xfrm>
          <a:prstGeom prst="rect">
            <a:avLst/>
          </a:prstGeom>
        </p:spPr>
      </p:pic>
      <p:pic>
        <p:nvPicPr>
          <p:cNvPr id="21" name="Grafika 20" descr="Double Tap Gesture with solid fill">
            <a:extLst>
              <a:ext uri="{FF2B5EF4-FFF2-40B4-BE49-F238E27FC236}">
                <a16:creationId xmlns:a16="http://schemas.microsoft.com/office/drawing/2014/main" id="{17AC22AF-C607-4923-BD27-9BDBFC1195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3659" y="4516514"/>
            <a:ext cx="772997" cy="772997"/>
          </a:xfrm>
          <a:prstGeom prst="rect">
            <a:avLst/>
          </a:prstGeom>
        </p:spPr>
      </p:pic>
      <p:pic>
        <p:nvPicPr>
          <p:cNvPr id="29" name="Grafika 28" descr="Clipboard with solid fill">
            <a:extLst>
              <a:ext uri="{FF2B5EF4-FFF2-40B4-BE49-F238E27FC236}">
                <a16:creationId xmlns:a16="http://schemas.microsoft.com/office/drawing/2014/main" id="{DDFE853D-072D-48C0-B08A-182E40AA9B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14280" y="2782367"/>
            <a:ext cx="795112" cy="795112"/>
          </a:xfrm>
          <a:prstGeom prst="rect">
            <a:avLst/>
          </a:prstGeom>
        </p:spPr>
      </p:pic>
      <p:pic>
        <p:nvPicPr>
          <p:cNvPr id="30" name="Grafika 29" descr="Clipboard with solid fill">
            <a:extLst>
              <a:ext uri="{FF2B5EF4-FFF2-40B4-BE49-F238E27FC236}">
                <a16:creationId xmlns:a16="http://schemas.microsoft.com/office/drawing/2014/main" id="{0E1DCD89-9180-4592-AB5E-5B809ADDEF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24411" y="5289511"/>
            <a:ext cx="795112" cy="7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6D8C81-80A8-4246-B425-A53169ECC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E66F18-BD95-4254-990C-8FA81C815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3E9C8-04DB-4E45-95F5-03D61C6A0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C0FB12-F08B-4DA7-9C43-6019E4D12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484429-ABF6-4741-9330-45E91E5E7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3F83C7-50CC-4267-A591-8A201EF3D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EF4B4B-C117-4102-8B80-673C8B8AB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8BCA47-BB17-4D77-8988-096CD3BF0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70204F-61E2-46EC-B4D9-BF84123A5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8309729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Evaluacija II.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927EB680-F0BD-481F-B9F9-7A8462DA13F0}"/>
              </a:ext>
            </a:extLst>
          </p:cNvPr>
          <p:cNvSpPr/>
          <p:nvPr/>
        </p:nvSpPr>
        <p:spPr>
          <a:xfrm>
            <a:off x="571178" y="2082880"/>
            <a:ext cx="5649222" cy="565763"/>
          </a:xfrm>
          <a:custGeom>
            <a:avLst/>
            <a:gdLst>
              <a:gd name="connsiteX0" fmla="*/ 0 w 5649222"/>
              <a:gd name="connsiteY0" fmla="*/ 94296 h 565763"/>
              <a:gd name="connsiteX1" fmla="*/ 94296 w 5649222"/>
              <a:gd name="connsiteY1" fmla="*/ 0 h 565763"/>
              <a:gd name="connsiteX2" fmla="*/ 667662 w 5649222"/>
              <a:gd name="connsiteY2" fmla="*/ 0 h 565763"/>
              <a:gd name="connsiteX3" fmla="*/ 1404847 w 5649222"/>
              <a:gd name="connsiteY3" fmla="*/ 0 h 565763"/>
              <a:gd name="connsiteX4" fmla="*/ 2032820 w 5649222"/>
              <a:gd name="connsiteY4" fmla="*/ 0 h 565763"/>
              <a:gd name="connsiteX5" fmla="*/ 2660792 w 5649222"/>
              <a:gd name="connsiteY5" fmla="*/ 0 h 565763"/>
              <a:gd name="connsiteX6" fmla="*/ 3452583 w 5649222"/>
              <a:gd name="connsiteY6" fmla="*/ 0 h 565763"/>
              <a:gd name="connsiteX7" fmla="*/ 4244375 w 5649222"/>
              <a:gd name="connsiteY7" fmla="*/ 0 h 565763"/>
              <a:gd name="connsiteX8" fmla="*/ 4926954 w 5649222"/>
              <a:gd name="connsiteY8" fmla="*/ 0 h 565763"/>
              <a:gd name="connsiteX9" fmla="*/ 5554926 w 5649222"/>
              <a:gd name="connsiteY9" fmla="*/ 0 h 565763"/>
              <a:gd name="connsiteX10" fmla="*/ 5649222 w 5649222"/>
              <a:gd name="connsiteY10" fmla="*/ 94296 h 565763"/>
              <a:gd name="connsiteX11" fmla="*/ 5649222 w 5649222"/>
              <a:gd name="connsiteY11" fmla="*/ 471467 h 565763"/>
              <a:gd name="connsiteX12" fmla="*/ 5554926 w 5649222"/>
              <a:gd name="connsiteY12" fmla="*/ 565763 h 565763"/>
              <a:gd name="connsiteX13" fmla="*/ 4763135 w 5649222"/>
              <a:gd name="connsiteY13" fmla="*/ 565763 h 565763"/>
              <a:gd name="connsiteX14" fmla="*/ 4244375 w 5649222"/>
              <a:gd name="connsiteY14" fmla="*/ 565763 h 565763"/>
              <a:gd name="connsiteX15" fmla="*/ 3616402 w 5649222"/>
              <a:gd name="connsiteY15" fmla="*/ 565763 h 565763"/>
              <a:gd name="connsiteX16" fmla="*/ 3097643 w 5649222"/>
              <a:gd name="connsiteY16" fmla="*/ 565763 h 565763"/>
              <a:gd name="connsiteX17" fmla="*/ 2578883 w 5649222"/>
              <a:gd name="connsiteY17" fmla="*/ 565763 h 565763"/>
              <a:gd name="connsiteX18" fmla="*/ 1950910 w 5649222"/>
              <a:gd name="connsiteY18" fmla="*/ 565763 h 565763"/>
              <a:gd name="connsiteX19" fmla="*/ 1213725 w 5649222"/>
              <a:gd name="connsiteY19" fmla="*/ 565763 h 565763"/>
              <a:gd name="connsiteX20" fmla="*/ 94296 w 5649222"/>
              <a:gd name="connsiteY20" fmla="*/ 565763 h 565763"/>
              <a:gd name="connsiteX21" fmla="*/ 0 w 5649222"/>
              <a:gd name="connsiteY21" fmla="*/ 471467 h 565763"/>
              <a:gd name="connsiteX22" fmla="*/ 0 w 5649222"/>
              <a:gd name="connsiteY22" fmla="*/ 94296 h 5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49222" h="565763" fill="none" extrusionOk="0">
                <a:moveTo>
                  <a:pt x="0" y="94296"/>
                </a:moveTo>
                <a:cubicBezTo>
                  <a:pt x="-9000" y="46516"/>
                  <a:pt x="47772" y="-1785"/>
                  <a:pt x="94296" y="0"/>
                </a:cubicBezTo>
                <a:cubicBezTo>
                  <a:pt x="293613" y="-25005"/>
                  <a:pt x="412582" y="-15040"/>
                  <a:pt x="667662" y="0"/>
                </a:cubicBezTo>
                <a:cubicBezTo>
                  <a:pt x="922742" y="15040"/>
                  <a:pt x="1235065" y="26024"/>
                  <a:pt x="1404847" y="0"/>
                </a:cubicBezTo>
                <a:cubicBezTo>
                  <a:pt x="1574630" y="-26024"/>
                  <a:pt x="1871069" y="19188"/>
                  <a:pt x="2032820" y="0"/>
                </a:cubicBezTo>
                <a:cubicBezTo>
                  <a:pt x="2194571" y="-19188"/>
                  <a:pt x="2415984" y="17018"/>
                  <a:pt x="2660792" y="0"/>
                </a:cubicBezTo>
                <a:cubicBezTo>
                  <a:pt x="2905600" y="-17018"/>
                  <a:pt x="3223922" y="-29439"/>
                  <a:pt x="3452583" y="0"/>
                </a:cubicBezTo>
                <a:cubicBezTo>
                  <a:pt x="3681244" y="29439"/>
                  <a:pt x="4030417" y="-23614"/>
                  <a:pt x="4244375" y="0"/>
                </a:cubicBezTo>
                <a:cubicBezTo>
                  <a:pt x="4458333" y="23614"/>
                  <a:pt x="4773978" y="-2995"/>
                  <a:pt x="4926954" y="0"/>
                </a:cubicBezTo>
                <a:cubicBezTo>
                  <a:pt x="5079930" y="2995"/>
                  <a:pt x="5302103" y="-12232"/>
                  <a:pt x="5554926" y="0"/>
                </a:cubicBezTo>
                <a:cubicBezTo>
                  <a:pt x="5614476" y="7771"/>
                  <a:pt x="5659539" y="37050"/>
                  <a:pt x="5649222" y="94296"/>
                </a:cubicBezTo>
                <a:cubicBezTo>
                  <a:pt x="5642762" y="179085"/>
                  <a:pt x="5635933" y="312435"/>
                  <a:pt x="5649222" y="471467"/>
                </a:cubicBezTo>
                <a:cubicBezTo>
                  <a:pt x="5653997" y="530296"/>
                  <a:pt x="5605705" y="561054"/>
                  <a:pt x="5554926" y="565763"/>
                </a:cubicBezTo>
                <a:cubicBezTo>
                  <a:pt x="5163837" y="556172"/>
                  <a:pt x="4967860" y="566652"/>
                  <a:pt x="4763135" y="565763"/>
                </a:cubicBezTo>
                <a:cubicBezTo>
                  <a:pt x="4558410" y="564874"/>
                  <a:pt x="4357031" y="573943"/>
                  <a:pt x="4244375" y="565763"/>
                </a:cubicBezTo>
                <a:cubicBezTo>
                  <a:pt x="4131719" y="557583"/>
                  <a:pt x="3871072" y="558424"/>
                  <a:pt x="3616402" y="565763"/>
                </a:cubicBezTo>
                <a:cubicBezTo>
                  <a:pt x="3361732" y="573102"/>
                  <a:pt x="3351921" y="573354"/>
                  <a:pt x="3097643" y="565763"/>
                </a:cubicBezTo>
                <a:cubicBezTo>
                  <a:pt x="2843365" y="558172"/>
                  <a:pt x="2751158" y="582888"/>
                  <a:pt x="2578883" y="565763"/>
                </a:cubicBezTo>
                <a:cubicBezTo>
                  <a:pt x="2406608" y="548638"/>
                  <a:pt x="2101783" y="581721"/>
                  <a:pt x="1950910" y="565763"/>
                </a:cubicBezTo>
                <a:cubicBezTo>
                  <a:pt x="1800037" y="549805"/>
                  <a:pt x="1499465" y="558017"/>
                  <a:pt x="1213725" y="565763"/>
                </a:cubicBezTo>
                <a:cubicBezTo>
                  <a:pt x="927985" y="573509"/>
                  <a:pt x="380633" y="556218"/>
                  <a:pt x="94296" y="565763"/>
                </a:cubicBezTo>
                <a:cubicBezTo>
                  <a:pt x="46515" y="568720"/>
                  <a:pt x="-8708" y="527121"/>
                  <a:pt x="0" y="471467"/>
                </a:cubicBezTo>
                <a:cubicBezTo>
                  <a:pt x="-11860" y="380593"/>
                  <a:pt x="8107" y="237450"/>
                  <a:pt x="0" y="94296"/>
                </a:cubicBezTo>
                <a:close/>
              </a:path>
              <a:path w="5649222" h="565763" stroke="0" extrusionOk="0">
                <a:moveTo>
                  <a:pt x="0" y="94296"/>
                </a:moveTo>
                <a:cubicBezTo>
                  <a:pt x="-757" y="49402"/>
                  <a:pt x="39724" y="2094"/>
                  <a:pt x="94296" y="0"/>
                </a:cubicBezTo>
                <a:cubicBezTo>
                  <a:pt x="217745" y="22241"/>
                  <a:pt x="419786" y="-9859"/>
                  <a:pt x="667662" y="0"/>
                </a:cubicBezTo>
                <a:cubicBezTo>
                  <a:pt x="915538" y="9859"/>
                  <a:pt x="1094761" y="-22471"/>
                  <a:pt x="1295635" y="0"/>
                </a:cubicBezTo>
                <a:cubicBezTo>
                  <a:pt x="1496509" y="22471"/>
                  <a:pt x="1709950" y="566"/>
                  <a:pt x="2087426" y="0"/>
                </a:cubicBezTo>
                <a:cubicBezTo>
                  <a:pt x="2464902" y="-566"/>
                  <a:pt x="2538959" y="29001"/>
                  <a:pt x="2770005" y="0"/>
                </a:cubicBezTo>
                <a:cubicBezTo>
                  <a:pt x="3001051" y="-29001"/>
                  <a:pt x="3228773" y="-28614"/>
                  <a:pt x="3452583" y="0"/>
                </a:cubicBezTo>
                <a:cubicBezTo>
                  <a:pt x="3676393" y="28614"/>
                  <a:pt x="3934807" y="2520"/>
                  <a:pt x="4080556" y="0"/>
                </a:cubicBezTo>
                <a:cubicBezTo>
                  <a:pt x="4226305" y="-2520"/>
                  <a:pt x="4477942" y="19506"/>
                  <a:pt x="4708528" y="0"/>
                </a:cubicBezTo>
                <a:cubicBezTo>
                  <a:pt x="4939114" y="-19506"/>
                  <a:pt x="5352655" y="-27160"/>
                  <a:pt x="5554926" y="0"/>
                </a:cubicBezTo>
                <a:cubicBezTo>
                  <a:pt x="5618011" y="6091"/>
                  <a:pt x="5655727" y="49099"/>
                  <a:pt x="5649222" y="94296"/>
                </a:cubicBezTo>
                <a:cubicBezTo>
                  <a:pt x="5661606" y="275620"/>
                  <a:pt x="5634437" y="290705"/>
                  <a:pt x="5649222" y="471467"/>
                </a:cubicBezTo>
                <a:cubicBezTo>
                  <a:pt x="5654807" y="513451"/>
                  <a:pt x="5616258" y="573708"/>
                  <a:pt x="5554926" y="565763"/>
                </a:cubicBezTo>
                <a:cubicBezTo>
                  <a:pt x="5399122" y="576479"/>
                  <a:pt x="5032548" y="571822"/>
                  <a:pt x="4817741" y="565763"/>
                </a:cubicBezTo>
                <a:cubicBezTo>
                  <a:pt x="4602934" y="559704"/>
                  <a:pt x="4189214" y="577159"/>
                  <a:pt x="4025950" y="565763"/>
                </a:cubicBezTo>
                <a:cubicBezTo>
                  <a:pt x="3862686" y="554367"/>
                  <a:pt x="3453463" y="547432"/>
                  <a:pt x="3288765" y="565763"/>
                </a:cubicBezTo>
                <a:cubicBezTo>
                  <a:pt x="3124068" y="584094"/>
                  <a:pt x="2854528" y="538516"/>
                  <a:pt x="2715398" y="565763"/>
                </a:cubicBezTo>
                <a:cubicBezTo>
                  <a:pt x="2576268" y="593010"/>
                  <a:pt x="2282046" y="541193"/>
                  <a:pt x="1978213" y="565763"/>
                </a:cubicBezTo>
                <a:cubicBezTo>
                  <a:pt x="1674380" y="590333"/>
                  <a:pt x="1493526" y="558047"/>
                  <a:pt x="1186422" y="565763"/>
                </a:cubicBezTo>
                <a:cubicBezTo>
                  <a:pt x="879318" y="573479"/>
                  <a:pt x="549688" y="527769"/>
                  <a:pt x="94296" y="565763"/>
                </a:cubicBezTo>
                <a:cubicBezTo>
                  <a:pt x="48227" y="555274"/>
                  <a:pt x="-280" y="526748"/>
                  <a:pt x="0" y="471467"/>
                </a:cubicBezTo>
                <a:cubicBezTo>
                  <a:pt x="3352" y="382680"/>
                  <a:pt x="-3511" y="207275"/>
                  <a:pt x="0" y="9429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35141422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</a:rPr>
              <a:t>- informacije o mentorskim aktivnostima (uspjesi i izazovi) </a:t>
            </a:r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88FBFFF9-E223-43D6-BCBF-A9FE39E0A4EF}"/>
              </a:ext>
            </a:extLst>
          </p:cNvPr>
          <p:cNvSpPr/>
          <p:nvPr/>
        </p:nvSpPr>
        <p:spPr>
          <a:xfrm>
            <a:off x="7229420" y="2102515"/>
            <a:ext cx="4764383" cy="526495"/>
          </a:xfrm>
          <a:custGeom>
            <a:avLst/>
            <a:gdLst>
              <a:gd name="connsiteX0" fmla="*/ 0 w 4764383"/>
              <a:gd name="connsiteY0" fmla="*/ 87751 h 526495"/>
              <a:gd name="connsiteX1" fmla="*/ 87751 w 4764383"/>
              <a:gd name="connsiteY1" fmla="*/ 0 h 526495"/>
              <a:gd name="connsiteX2" fmla="*/ 651528 w 4764383"/>
              <a:gd name="connsiteY2" fmla="*/ 0 h 526495"/>
              <a:gd name="connsiteX3" fmla="*/ 1261193 w 4764383"/>
              <a:gd name="connsiteY3" fmla="*/ 0 h 526495"/>
              <a:gd name="connsiteX4" fmla="*/ 1779081 w 4764383"/>
              <a:gd name="connsiteY4" fmla="*/ 0 h 526495"/>
              <a:gd name="connsiteX5" fmla="*/ 2526413 w 4764383"/>
              <a:gd name="connsiteY5" fmla="*/ 0 h 526495"/>
              <a:gd name="connsiteX6" fmla="*/ 3181968 w 4764383"/>
              <a:gd name="connsiteY6" fmla="*/ 0 h 526495"/>
              <a:gd name="connsiteX7" fmla="*/ 3791634 w 4764383"/>
              <a:gd name="connsiteY7" fmla="*/ 0 h 526495"/>
              <a:gd name="connsiteX8" fmla="*/ 4676632 w 4764383"/>
              <a:gd name="connsiteY8" fmla="*/ 0 h 526495"/>
              <a:gd name="connsiteX9" fmla="*/ 4764383 w 4764383"/>
              <a:gd name="connsiteY9" fmla="*/ 87751 h 526495"/>
              <a:gd name="connsiteX10" fmla="*/ 4764383 w 4764383"/>
              <a:gd name="connsiteY10" fmla="*/ 438744 h 526495"/>
              <a:gd name="connsiteX11" fmla="*/ 4676632 w 4764383"/>
              <a:gd name="connsiteY11" fmla="*/ 526495 h 526495"/>
              <a:gd name="connsiteX12" fmla="*/ 4158744 w 4764383"/>
              <a:gd name="connsiteY12" fmla="*/ 526495 h 526495"/>
              <a:gd name="connsiteX13" fmla="*/ 3594967 w 4764383"/>
              <a:gd name="connsiteY13" fmla="*/ 526495 h 526495"/>
              <a:gd name="connsiteX14" fmla="*/ 3031190 w 4764383"/>
              <a:gd name="connsiteY14" fmla="*/ 526495 h 526495"/>
              <a:gd name="connsiteX15" fmla="*/ 2283858 w 4764383"/>
              <a:gd name="connsiteY15" fmla="*/ 526495 h 526495"/>
              <a:gd name="connsiteX16" fmla="*/ 1628304 w 4764383"/>
              <a:gd name="connsiteY16" fmla="*/ 526495 h 526495"/>
              <a:gd name="connsiteX17" fmla="*/ 1064527 w 4764383"/>
              <a:gd name="connsiteY17" fmla="*/ 526495 h 526495"/>
              <a:gd name="connsiteX18" fmla="*/ 87751 w 4764383"/>
              <a:gd name="connsiteY18" fmla="*/ 526495 h 526495"/>
              <a:gd name="connsiteX19" fmla="*/ 0 w 4764383"/>
              <a:gd name="connsiteY19" fmla="*/ 438744 h 526495"/>
              <a:gd name="connsiteX20" fmla="*/ 0 w 4764383"/>
              <a:gd name="connsiteY20" fmla="*/ 87751 h 52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64383" h="526495" fill="none" extrusionOk="0">
                <a:moveTo>
                  <a:pt x="0" y="87751"/>
                </a:moveTo>
                <a:cubicBezTo>
                  <a:pt x="2492" y="39173"/>
                  <a:pt x="42173" y="1973"/>
                  <a:pt x="87751" y="0"/>
                </a:cubicBezTo>
                <a:cubicBezTo>
                  <a:pt x="344692" y="22759"/>
                  <a:pt x="464759" y="20289"/>
                  <a:pt x="651528" y="0"/>
                </a:cubicBezTo>
                <a:cubicBezTo>
                  <a:pt x="838297" y="-20289"/>
                  <a:pt x="1116131" y="2997"/>
                  <a:pt x="1261193" y="0"/>
                </a:cubicBezTo>
                <a:cubicBezTo>
                  <a:pt x="1406256" y="-2997"/>
                  <a:pt x="1612803" y="15828"/>
                  <a:pt x="1779081" y="0"/>
                </a:cubicBezTo>
                <a:cubicBezTo>
                  <a:pt x="1945359" y="-15828"/>
                  <a:pt x="2191637" y="13260"/>
                  <a:pt x="2526413" y="0"/>
                </a:cubicBezTo>
                <a:cubicBezTo>
                  <a:pt x="2861189" y="-13260"/>
                  <a:pt x="3026554" y="-15992"/>
                  <a:pt x="3181968" y="0"/>
                </a:cubicBezTo>
                <a:cubicBezTo>
                  <a:pt x="3337383" y="15992"/>
                  <a:pt x="3512788" y="21422"/>
                  <a:pt x="3791634" y="0"/>
                </a:cubicBezTo>
                <a:cubicBezTo>
                  <a:pt x="4070480" y="-21422"/>
                  <a:pt x="4360426" y="-9538"/>
                  <a:pt x="4676632" y="0"/>
                </a:cubicBezTo>
                <a:cubicBezTo>
                  <a:pt x="4734440" y="-2296"/>
                  <a:pt x="4764336" y="43458"/>
                  <a:pt x="4764383" y="87751"/>
                </a:cubicBezTo>
                <a:cubicBezTo>
                  <a:pt x="4773355" y="253291"/>
                  <a:pt x="4766971" y="340338"/>
                  <a:pt x="4764383" y="438744"/>
                </a:cubicBezTo>
                <a:cubicBezTo>
                  <a:pt x="4765913" y="493322"/>
                  <a:pt x="4723561" y="529562"/>
                  <a:pt x="4676632" y="526495"/>
                </a:cubicBezTo>
                <a:cubicBezTo>
                  <a:pt x="4562802" y="528484"/>
                  <a:pt x="4282378" y="549903"/>
                  <a:pt x="4158744" y="526495"/>
                </a:cubicBezTo>
                <a:cubicBezTo>
                  <a:pt x="4035110" y="503087"/>
                  <a:pt x="3792234" y="513547"/>
                  <a:pt x="3594967" y="526495"/>
                </a:cubicBezTo>
                <a:cubicBezTo>
                  <a:pt x="3397700" y="539443"/>
                  <a:pt x="3145402" y="501076"/>
                  <a:pt x="3031190" y="526495"/>
                </a:cubicBezTo>
                <a:cubicBezTo>
                  <a:pt x="2916978" y="551914"/>
                  <a:pt x="2492209" y="527819"/>
                  <a:pt x="2283858" y="526495"/>
                </a:cubicBezTo>
                <a:cubicBezTo>
                  <a:pt x="2075507" y="525171"/>
                  <a:pt x="1822757" y="507819"/>
                  <a:pt x="1628304" y="526495"/>
                </a:cubicBezTo>
                <a:cubicBezTo>
                  <a:pt x="1433851" y="545171"/>
                  <a:pt x="1179040" y="509958"/>
                  <a:pt x="1064527" y="526495"/>
                </a:cubicBezTo>
                <a:cubicBezTo>
                  <a:pt x="950014" y="543032"/>
                  <a:pt x="435566" y="519918"/>
                  <a:pt x="87751" y="526495"/>
                </a:cubicBezTo>
                <a:cubicBezTo>
                  <a:pt x="31266" y="535548"/>
                  <a:pt x="-1566" y="494029"/>
                  <a:pt x="0" y="438744"/>
                </a:cubicBezTo>
                <a:cubicBezTo>
                  <a:pt x="-17063" y="321781"/>
                  <a:pt x="5218" y="166195"/>
                  <a:pt x="0" y="87751"/>
                </a:cubicBezTo>
                <a:close/>
              </a:path>
              <a:path w="4764383" h="526495" stroke="0" extrusionOk="0">
                <a:moveTo>
                  <a:pt x="0" y="87751"/>
                </a:moveTo>
                <a:cubicBezTo>
                  <a:pt x="-2441" y="41787"/>
                  <a:pt x="37798" y="10850"/>
                  <a:pt x="87751" y="0"/>
                </a:cubicBezTo>
                <a:cubicBezTo>
                  <a:pt x="299219" y="-18561"/>
                  <a:pt x="482875" y="17829"/>
                  <a:pt x="651528" y="0"/>
                </a:cubicBezTo>
                <a:cubicBezTo>
                  <a:pt x="820181" y="-17829"/>
                  <a:pt x="983328" y="-1395"/>
                  <a:pt x="1215305" y="0"/>
                </a:cubicBezTo>
                <a:cubicBezTo>
                  <a:pt x="1447282" y="1395"/>
                  <a:pt x="1746927" y="10015"/>
                  <a:pt x="1962637" y="0"/>
                </a:cubicBezTo>
                <a:cubicBezTo>
                  <a:pt x="2178347" y="-10015"/>
                  <a:pt x="2445731" y="16182"/>
                  <a:pt x="2618191" y="0"/>
                </a:cubicBezTo>
                <a:cubicBezTo>
                  <a:pt x="2790651" y="-16182"/>
                  <a:pt x="3099703" y="-14723"/>
                  <a:pt x="3227857" y="0"/>
                </a:cubicBezTo>
                <a:cubicBezTo>
                  <a:pt x="3356011" y="14723"/>
                  <a:pt x="3614006" y="-8216"/>
                  <a:pt x="3837522" y="0"/>
                </a:cubicBezTo>
                <a:cubicBezTo>
                  <a:pt x="4061038" y="8216"/>
                  <a:pt x="4297207" y="18108"/>
                  <a:pt x="4676632" y="0"/>
                </a:cubicBezTo>
                <a:cubicBezTo>
                  <a:pt x="4723516" y="-1897"/>
                  <a:pt x="4762045" y="40014"/>
                  <a:pt x="4764383" y="87751"/>
                </a:cubicBezTo>
                <a:cubicBezTo>
                  <a:pt x="4767685" y="194520"/>
                  <a:pt x="4751024" y="366733"/>
                  <a:pt x="4764383" y="438744"/>
                </a:cubicBezTo>
                <a:cubicBezTo>
                  <a:pt x="4767333" y="491155"/>
                  <a:pt x="4718532" y="521232"/>
                  <a:pt x="4676632" y="526495"/>
                </a:cubicBezTo>
                <a:cubicBezTo>
                  <a:pt x="4399266" y="554410"/>
                  <a:pt x="4147358" y="549111"/>
                  <a:pt x="3929300" y="526495"/>
                </a:cubicBezTo>
                <a:cubicBezTo>
                  <a:pt x="3711242" y="503879"/>
                  <a:pt x="3530663" y="510007"/>
                  <a:pt x="3411412" y="526495"/>
                </a:cubicBezTo>
                <a:cubicBezTo>
                  <a:pt x="3292161" y="542983"/>
                  <a:pt x="3023539" y="538883"/>
                  <a:pt x="2893524" y="526495"/>
                </a:cubicBezTo>
                <a:cubicBezTo>
                  <a:pt x="2763509" y="514107"/>
                  <a:pt x="2353952" y="513442"/>
                  <a:pt x="2192081" y="526495"/>
                </a:cubicBezTo>
                <a:cubicBezTo>
                  <a:pt x="2030210" y="539548"/>
                  <a:pt x="1783483" y="531608"/>
                  <a:pt x="1490637" y="526495"/>
                </a:cubicBezTo>
                <a:cubicBezTo>
                  <a:pt x="1197791" y="521382"/>
                  <a:pt x="1076620" y="503553"/>
                  <a:pt x="789194" y="526495"/>
                </a:cubicBezTo>
                <a:cubicBezTo>
                  <a:pt x="501768" y="549437"/>
                  <a:pt x="233586" y="517772"/>
                  <a:pt x="87751" y="526495"/>
                </a:cubicBezTo>
                <a:cubicBezTo>
                  <a:pt x="33754" y="529619"/>
                  <a:pt x="-340" y="498651"/>
                  <a:pt x="0" y="438744"/>
                </a:cubicBezTo>
                <a:cubicBezTo>
                  <a:pt x="-10794" y="290723"/>
                  <a:pt x="5459" y="197421"/>
                  <a:pt x="0" y="8775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8475112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</a:rPr>
              <a:t>- online dnevnik (provedene aktivnosti i lekcije) </a:t>
            </a:r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81C0B4D6-4BE6-433D-A257-939778840943}"/>
              </a:ext>
            </a:extLst>
          </p:cNvPr>
          <p:cNvSpPr/>
          <p:nvPr/>
        </p:nvSpPr>
        <p:spPr>
          <a:xfrm>
            <a:off x="3022808" y="3303093"/>
            <a:ext cx="6146379" cy="775816"/>
          </a:xfrm>
          <a:custGeom>
            <a:avLst/>
            <a:gdLst>
              <a:gd name="connsiteX0" fmla="*/ 0 w 6146379"/>
              <a:gd name="connsiteY0" fmla="*/ 129305 h 775816"/>
              <a:gd name="connsiteX1" fmla="*/ 129305 w 6146379"/>
              <a:gd name="connsiteY1" fmla="*/ 0 h 775816"/>
              <a:gd name="connsiteX2" fmla="*/ 606868 w 6146379"/>
              <a:gd name="connsiteY2" fmla="*/ 0 h 775816"/>
              <a:gd name="connsiteX3" fmla="*/ 1143310 w 6146379"/>
              <a:gd name="connsiteY3" fmla="*/ 0 h 775816"/>
              <a:gd name="connsiteX4" fmla="*/ 1915262 w 6146379"/>
              <a:gd name="connsiteY4" fmla="*/ 0 h 775816"/>
              <a:gd name="connsiteX5" fmla="*/ 2628336 w 6146379"/>
              <a:gd name="connsiteY5" fmla="*/ 0 h 775816"/>
              <a:gd name="connsiteX6" fmla="*/ 3105899 w 6146379"/>
              <a:gd name="connsiteY6" fmla="*/ 0 h 775816"/>
              <a:gd name="connsiteX7" fmla="*/ 3818974 w 6146379"/>
              <a:gd name="connsiteY7" fmla="*/ 0 h 775816"/>
              <a:gd name="connsiteX8" fmla="*/ 4473170 w 6146379"/>
              <a:gd name="connsiteY8" fmla="*/ 0 h 775816"/>
              <a:gd name="connsiteX9" fmla="*/ 5186244 w 6146379"/>
              <a:gd name="connsiteY9" fmla="*/ 0 h 775816"/>
              <a:gd name="connsiteX10" fmla="*/ 6017074 w 6146379"/>
              <a:gd name="connsiteY10" fmla="*/ 0 h 775816"/>
              <a:gd name="connsiteX11" fmla="*/ 6146379 w 6146379"/>
              <a:gd name="connsiteY11" fmla="*/ 129305 h 775816"/>
              <a:gd name="connsiteX12" fmla="*/ 6146379 w 6146379"/>
              <a:gd name="connsiteY12" fmla="*/ 646511 h 775816"/>
              <a:gd name="connsiteX13" fmla="*/ 6017074 w 6146379"/>
              <a:gd name="connsiteY13" fmla="*/ 775816 h 775816"/>
              <a:gd name="connsiteX14" fmla="*/ 5245122 w 6146379"/>
              <a:gd name="connsiteY14" fmla="*/ 775816 h 775816"/>
              <a:gd name="connsiteX15" fmla="*/ 4590926 w 6146379"/>
              <a:gd name="connsiteY15" fmla="*/ 775816 h 775816"/>
              <a:gd name="connsiteX16" fmla="*/ 3877851 w 6146379"/>
              <a:gd name="connsiteY16" fmla="*/ 775816 h 775816"/>
              <a:gd name="connsiteX17" fmla="*/ 3341410 w 6146379"/>
              <a:gd name="connsiteY17" fmla="*/ 775816 h 775816"/>
              <a:gd name="connsiteX18" fmla="*/ 2687214 w 6146379"/>
              <a:gd name="connsiteY18" fmla="*/ 775816 h 775816"/>
              <a:gd name="connsiteX19" fmla="*/ 2033017 w 6146379"/>
              <a:gd name="connsiteY19" fmla="*/ 775816 h 775816"/>
              <a:gd name="connsiteX20" fmla="*/ 1319943 w 6146379"/>
              <a:gd name="connsiteY20" fmla="*/ 775816 h 775816"/>
              <a:gd name="connsiteX21" fmla="*/ 129305 w 6146379"/>
              <a:gd name="connsiteY21" fmla="*/ 775816 h 775816"/>
              <a:gd name="connsiteX22" fmla="*/ 0 w 6146379"/>
              <a:gd name="connsiteY22" fmla="*/ 646511 h 775816"/>
              <a:gd name="connsiteX23" fmla="*/ 0 w 6146379"/>
              <a:gd name="connsiteY23" fmla="*/ 129305 h 77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46379" h="775816" fill="none" extrusionOk="0">
                <a:moveTo>
                  <a:pt x="0" y="129305"/>
                </a:moveTo>
                <a:cubicBezTo>
                  <a:pt x="3358" y="69013"/>
                  <a:pt x="58406" y="3815"/>
                  <a:pt x="129305" y="0"/>
                </a:cubicBezTo>
                <a:cubicBezTo>
                  <a:pt x="314376" y="-14392"/>
                  <a:pt x="464102" y="-7039"/>
                  <a:pt x="606868" y="0"/>
                </a:cubicBezTo>
                <a:cubicBezTo>
                  <a:pt x="749634" y="7039"/>
                  <a:pt x="882742" y="-14330"/>
                  <a:pt x="1143310" y="0"/>
                </a:cubicBezTo>
                <a:cubicBezTo>
                  <a:pt x="1403878" y="14330"/>
                  <a:pt x="1750874" y="24452"/>
                  <a:pt x="1915262" y="0"/>
                </a:cubicBezTo>
                <a:cubicBezTo>
                  <a:pt x="2079650" y="-24452"/>
                  <a:pt x="2435146" y="-27025"/>
                  <a:pt x="2628336" y="0"/>
                </a:cubicBezTo>
                <a:cubicBezTo>
                  <a:pt x="2821526" y="27025"/>
                  <a:pt x="2929058" y="-12267"/>
                  <a:pt x="3105899" y="0"/>
                </a:cubicBezTo>
                <a:cubicBezTo>
                  <a:pt x="3282740" y="12267"/>
                  <a:pt x="3484657" y="4913"/>
                  <a:pt x="3818974" y="0"/>
                </a:cubicBezTo>
                <a:cubicBezTo>
                  <a:pt x="4153292" y="-4913"/>
                  <a:pt x="4191293" y="-23121"/>
                  <a:pt x="4473170" y="0"/>
                </a:cubicBezTo>
                <a:cubicBezTo>
                  <a:pt x="4755047" y="23121"/>
                  <a:pt x="4876459" y="-24507"/>
                  <a:pt x="5186244" y="0"/>
                </a:cubicBezTo>
                <a:cubicBezTo>
                  <a:pt x="5496029" y="24507"/>
                  <a:pt x="5823933" y="172"/>
                  <a:pt x="6017074" y="0"/>
                </a:cubicBezTo>
                <a:cubicBezTo>
                  <a:pt x="6098372" y="-12083"/>
                  <a:pt x="6151031" y="68683"/>
                  <a:pt x="6146379" y="129305"/>
                </a:cubicBezTo>
                <a:cubicBezTo>
                  <a:pt x="6143092" y="264049"/>
                  <a:pt x="6167082" y="402713"/>
                  <a:pt x="6146379" y="646511"/>
                </a:cubicBezTo>
                <a:cubicBezTo>
                  <a:pt x="6150838" y="718047"/>
                  <a:pt x="6101303" y="767477"/>
                  <a:pt x="6017074" y="775816"/>
                </a:cubicBezTo>
                <a:cubicBezTo>
                  <a:pt x="5839417" y="764429"/>
                  <a:pt x="5503195" y="788336"/>
                  <a:pt x="5245122" y="775816"/>
                </a:cubicBezTo>
                <a:cubicBezTo>
                  <a:pt x="4987049" y="763296"/>
                  <a:pt x="4899726" y="797043"/>
                  <a:pt x="4590926" y="775816"/>
                </a:cubicBezTo>
                <a:cubicBezTo>
                  <a:pt x="4282126" y="754589"/>
                  <a:pt x="4057704" y="783857"/>
                  <a:pt x="3877851" y="775816"/>
                </a:cubicBezTo>
                <a:cubicBezTo>
                  <a:pt x="3697998" y="767775"/>
                  <a:pt x="3561265" y="774152"/>
                  <a:pt x="3341410" y="775816"/>
                </a:cubicBezTo>
                <a:cubicBezTo>
                  <a:pt x="3121555" y="777480"/>
                  <a:pt x="2936689" y="789018"/>
                  <a:pt x="2687214" y="775816"/>
                </a:cubicBezTo>
                <a:cubicBezTo>
                  <a:pt x="2437739" y="762614"/>
                  <a:pt x="2210333" y="791398"/>
                  <a:pt x="2033017" y="775816"/>
                </a:cubicBezTo>
                <a:cubicBezTo>
                  <a:pt x="1855701" y="760234"/>
                  <a:pt x="1499003" y="785634"/>
                  <a:pt x="1319943" y="775816"/>
                </a:cubicBezTo>
                <a:cubicBezTo>
                  <a:pt x="1140883" y="765998"/>
                  <a:pt x="560124" y="825254"/>
                  <a:pt x="129305" y="775816"/>
                </a:cubicBezTo>
                <a:cubicBezTo>
                  <a:pt x="60473" y="764036"/>
                  <a:pt x="-4565" y="717279"/>
                  <a:pt x="0" y="646511"/>
                </a:cubicBezTo>
                <a:cubicBezTo>
                  <a:pt x="-2704" y="396977"/>
                  <a:pt x="1727" y="295842"/>
                  <a:pt x="0" y="129305"/>
                </a:cubicBezTo>
                <a:close/>
              </a:path>
              <a:path w="6146379" h="775816" stroke="0" extrusionOk="0">
                <a:moveTo>
                  <a:pt x="0" y="129305"/>
                </a:moveTo>
                <a:cubicBezTo>
                  <a:pt x="12841" y="52499"/>
                  <a:pt x="67957" y="-2055"/>
                  <a:pt x="129305" y="0"/>
                </a:cubicBezTo>
                <a:cubicBezTo>
                  <a:pt x="415009" y="14029"/>
                  <a:pt x="483157" y="-26592"/>
                  <a:pt x="724624" y="0"/>
                </a:cubicBezTo>
                <a:cubicBezTo>
                  <a:pt x="966091" y="26592"/>
                  <a:pt x="1099840" y="-1820"/>
                  <a:pt x="1378820" y="0"/>
                </a:cubicBezTo>
                <a:cubicBezTo>
                  <a:pt x="1657800" y="1820"/>
                  <a:pt x="1768626" y="-13388"/>
                  <a:pt x="1974139" y="0"/>
                </a:cubicBezTo>
                <a:cubicBezTo>
                  <a:pt x="2179652" y="13388"/>
                  <a:pt x="2408125" y="7239"/>
                  <a:pt x="2687214" y="0"/>
                </a:cubicBezTo>
                <a:cubicBezTo>
                  <a:pt x="2966303" y="-7239"/>
                  <a:pt x="3060119" y="-14009"/>
                  <a:pt x="3223655" y="0"/>
                </a:cubicBezTo>
                <a:cubicBezTo>
                  <a:pt x="3387191" y="14009"/>
                  <a:pt x="3565990" y="9745"/>
                  <a:pt x="3818974" y="0"/>
                </a:cubicBezTo>
                <a:cubicBezTo>
                  <a:pt x="4071958" y="-9745"/>
                  <a:pt x="4186314" y="9179"/>
                  <a:pt x="4414292" y="0"/>
                </a:cubicBezTo>
                <a:cubicBezTo>
                  <a:pt x="4642270" y="-9179"/>
                  <a:pt x="4748803" y="16058"/>
                  <a:pt x="4891856" y="0"/>
                </a:cubicBezTo>
                <a:cubicBezTo>
                  <a:pt x="5034909" y="-16058"/>
                  <a:pt x="5617655" y="-37307"/>
                  <a:pt x="6017074" y="0"/>
                </a:cubicBezTo>
                <a:cubicBezTo>
                  <a:pt x="6089198" y="-17328"/>
                  <a:pt x="6151473" y="55204"/>
                  <a:pt x="6146379" y="129305"/>
                </a:cubicBezTo>
                <a:cubicBezTo>
                  <a:pt x="6171354" y="287915"/>
                  <a:pt x="6138052" y="390866"/>
                  <a:pt x="6146379" y="646511"/>
                </a:cubicBezTo>
                <a:cubicBezTo>
                  <a:pt x="6152378" y="701327"/>
                  <a:pt x="6083662" y="766791"/>
                  <a:pt x="6017074" y="775816"/>
                </a:cubicBezTo>
                <a:cubicBezTo>
                  <a:pt x="5708228" y="757362"/>
                  <a:pt x="5549448" y="765914"/>
                  <a:pt x="5304000" y="775816"/>
                </a:cubicBezTo>
                <a:cubicBezTo>
                  <a:pt x="5058552" y="785718"/>
                  <a:pt x="4693404" y="793923"/>
                  <a:pt x="4532048" y="775816"/>
                </a:cubicBezTo>
                <a:cubicBezTo>
                  <a:pt x="4370692" y="757709"/>
                  <a:pt x="4028106" y="797026"/>
                  <a:pt x="3818974" y="775816"/>
                </a:cubicBezTo>
                <a:cubicBezTo>
                  <a:pt x="3609842" y="754606"/>
                  <a:pt x="3210176" y="814103"/>
                  <a:pt x="3047022" y="775816"/>
                </a:cubicBezTo>
                <a:cubicBezTo>
                  <a:pt x="2883868" y="737529"/>
                  <a:pt x="2682894" y="766857"/>
                  <a:pt x="2569458" y="775816"/>
                </a:cubicBezTo>
                <a:cubicBezTo>
                  <a:pt x="2456022" y="784775"/>
                  <a:pt x="2141325" y="782785"/>
                  <a:pt x="2033017" y="775816"/>
                </a:cubicBezTo>
                <a:cubicBezTo>
                  <a:pt x="1924709" y="768847"/>
                  <a:pt x="1609592" y="749977"/>
                  <a:pt x="1378820" y="775816"/>
                </a:cubicBezTo>
                <a:cubicBezTo>
                  <a:pt x="1148048" y="801655"/>
                  <a:pt x="419569" y="822692"/>
                  <a:pt x="129305" y="775816"/>
                </a:cubicBezTo>
                <a:cubicBezTo>
                  <a:pt x="48030" y="786760"/>
                  <a:pt x="11197" y="711955"/>
                  <a:pt x="0" y="646511"/>
                </a:cubicBezTo>
                <a:cubicBezTo>
                  <a:pt x="10171" y="469929"/>
                  <a:pt x="-22127" y="238572"/>
                  <a:pt x="0" y="12930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4471061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</a:rPr>
              <a:t>- materijali (prema izboru) s platforme </a:t>
            </a:r>
            <a:r>
              <a:rPr lang="hr-HR" b="1" i="1" dirty="0">
                <a:solidFill>
                  <a:sysClr val="windowText" lastClr="000000"/>
                </a:solidFill>
              </a:rPr>
              <a:t>Future </a:t>
            </a:r>
            <a:r>
              <a:rPr lang="hr-HR" b="1" i="1" dirty="0" err="1">
                <a:solidFill>
                  <a:sysClr val="windowText" lastClr="000000"/>
                </a:solidFill>
              </a:rPr>
              <a:t>Classroom</a:t>
            </a:r>
            <a:r>
              <a:rPr lang="hr-HR" b="1" i="1" dirty="0">
                <a:solidFill>
                  <a:sysClr val="windowText" lastClr="000000"/>
                </a:solidFill>
              </a:rPr>
              <a:t> Lab</a:t>
            </a:r>
            <a:r>
              <a:rPr lang="hr-HR" dirty="0">
                <a:solidFill>
                  <a:sysClr val="windowText" lastClr="000000"/>
                </a:solidFill>
              </a:rPr>
              <a:t> (poveznica: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https://fcl.eun.org/</a:t>
            </a:r>
            <a:r>
              <a:rPr lang="hr-HR" dirty="0">
                <a:solidFill>
                  <a:schemeClr val="tx1"/>
                </a:solidFill>
              </a:rPr>
              <a:t>)</a:t>
            </a:r>
            <a:endParaRPr lang="hr-HR" dirty="0">
              <a:solidFill>
                <a:sysClr val="windowText" lastClr="000000"/>
              </a:solidFill>
            </a:endParaRPr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A910B482-A8CB-43FD-802A-E7EA6CCFD5E8}"/>
              </a:ext>
            </a:extLst>
          </p:cNvPr>
          <p:cNvSpPr/>
          <p:nvPr/>
        </p:nvSpPr>
        <p:spPr>
          <a:xfrm>
            <a:off x="817851" y="4636676"/>
            <a:ext cx="3094556" cy="611587"/>
          </a:xfrm>
          <a:custGeom>
            <a:avLst/>
            <a:gdLst>
              <a:gd name="connsiteX0" fmla="*/ 0 w 3094556"/>
              <a:gd name="connsiteY0" fmla="*/ 101933 h 611587"/>
              <a:gd name="connsiteX1" fmla="*/ 101933 w 3094556"/>
              <a:gd name="connsiteY1" fmla="*/ 0 h 611587"/>
              <a:gd name="connsiteX2" fmla="*/ 680071 w 3094556"/>
              <a:gd name="connsiteY2" fmla="*/ 0 h 611587"/>
              <a:gd name="connsiteX3" fmla="*/ 1229302 w 3094556"/>
              <a:gd name="connsiteY3" fmla="*/ 0 h 611587"/>
              <a:gd name="connsiteX4" fmla="*/ 1749626 w 3094556"/>
              <a:gd name="connsiteY4" fmla="*/ 0 h 611587"/>
              <a:gd name="connsiteX5" fmla="*/ 2385578 w 3094556"/>
              <a:gd name="connsiteY5" fmla="*/ 0 h 611587"/>
              <a:gd name="connsiteX6" fmla="*/ 2992623 w 3094556"/>
              <a:gd name="connsiteY6" fmla="*/ 0 h 611587"/>
              <a:gd name="connsiteX7" fmla="*/ 3094556 w 3094556"/>
              <a:gd name="connsiteY7" fmla="*/ 101933 h 611587"/>
              <a:gd name="connsiteX8" fmla="*/ 3094556 w 3094556"/>
              <a:gd name="connsiteY8" fmla="*/ 509654 h 611587"/>
              <a:gd name="connsiteX9" fmla="*/ 2992623 w 3094556"/>
              <a:gd name="connsiteY9" fmla="*/ 611587 h 611587"/>
              <a:gd name="connsiteX10" fmla="*/ 2414485 w 3094556"/>
              <a:gd name="connsiteY10" fmla="*/ 611587 h 611587"/>
              <a:gd name="connsiteX11" fmla="*/ 1836347 w 3094556"/>
              <a:gd name="connsiteY11" fmla="*/ 611587 h 611587"/>
              <a:gd name="connsiteX12" fmla="*/ 1287116 w 3094556"/>
              <a:gd name="connsiteY12" fmla="*/ 611587 h 611587"/>
              <a:gd name="connsiteX13" fmla="*/ 737885 w 3094556"/>
              <a:gd name="connsiteY13" fmla="*/ 611587 h 611587"/>
              <a:gd name="connsiteX14" fmla="*/ 101933 w 3094556"/>
              <a:gd name="connsiteY14" fmla="*/ 611587 h 611587"/>
              <a:gd name="connsiteX15" fmla="*/ 0 w 3094556"/>
              <a:gd name="connsiteY15" fmla="*/ 509654 h 611587"/>
              <a:gd name="connsiteX16" fmla="*/ 0 w 3094556"/>
              <a:gd name="connsiteY16" fmla="*/ 101933 h 61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94556" h="611587" fill="none" extrusionOk="0">
                <a:moveTo>
                  <a:pt x="0" y="101933"/>
                </a:moveTo>
                <a:cubicBezTo>
                  <a:pt x="-6338" y="43721"/>
                  <a:pt x="44426" y="904"/>
                  <a:pt x="101933" y="0"/>
                </a:cubicBezTo>
                <a:cubicBezTo>
                  <a:pt x="255245" y="-17020"/>
                  <a:pt x="471995" y="-16859"/>
                  <a:pt x="680071" y="0"/>
                </a:cubicBezTo>
                <a:cubicBezTo>
                  <a:pt x="888147" y="16859"/>
                  <a:pt x="1080178" y="-16305"/>
                  <a:pt x="1229302" y="0"/>
                </a:cubicBezTo>
                <a:cubicBezTo>
                  <a:pt x="1378426" y="16305"/>
                  <a:pt x="1603279" y="-7362"/>
                  <a:pt x="1749626" y="0"/>
                </a:cubicBezTo>
                <a:cubicBezTo>
                  <a:pt x="1895973" y="7362"/>
                  <a:pt x="2253238" y="28558"/>
                  <a:pt x="2385578" y="0"/>
                </a:cubicBezTo>
                <a:cubicBezTo>
                  <a:pt x="2517918" y="-28558"/>
                  <a:pt x="2790587" y="-21892"/>
                  <a:pt x="2992623" y="0"/>
                </a:cubicBezTo>
                <a:cubicBezTo>
                  <a:pt x="3049826" y="8502"/>
                  <a:pt x="3094151" y="37806"/>
                  <a:pt x="3094556" y="101933"/>
                </a:cubicBezTo>
                <a:cubicBezTo>
                  <a:pt x="3082751" y="252376"/>
                  <a:pt x="3090615" y="419855"/>
                  <a:pt x="3094556" y="509654"/>
                </a:cubicBezTo>
                <a:cubicBezTo>
                  <a:pt x="3089806" y="564228"/>
                  <a:pt x="3048141" y="609608"/>
                  <a:pt x="2992623" y="611587"/>
                </a:cubicBezTo>
                <a:cubicBezTo>
                  <a:pt x="2709225" y="614496"/>
                  <a:pt x="2658275" y="586545"/>
                  <a:pt x="2414485" y="611587"/>
                </a:cubicBezTo>
                <a:cubicBezTo>
                  <a:pt x="2170695" y="636629"/>
                  <a:pt x="2004299" y="630142"/>
                  <a:pt x="1836347" y="611587"/>
                </a:cubicBezTo>
                <a:cubicBezTo>
                  <a:pt x="1668395" y="593032"/>
                  <a:pt x="1461344" y="623659"/>
                  <a:pt x="1287116" y="611587"/>
                </a:cubicBezTo>
                <a:cubicBezTo>
                  <a:pt x="1112888" y="599515"/>
                  <a:pt x="927942" y="632800"/>
                  <a:pt x="737885" y="611587"/>
                </a:cubicBezTo>
                <a:cubicBezTo>
                  <a:pt x="547828" y="590374"/>
                  <a:pt x="337818" y="604542"/>
                  <a:pt x="101933" y="611587"/>
                </a:cubicBezTo>
                <a:cubicBezTo>
                  <a:pt x="41943" y="606482"/>
                  <a:pt x="-1370" y="566868"/>
                  <a:pt x="0" y="509654"/>
                </a:cubicBezTo>
                <a:cubicBezTo>
                  <a:pt x="-1377" y="328384"/>
                  <a:pt x="-3228" y="199937"/>
                  <a:pt x="0" y="101933"/>
                </a:cubicBezTo>
                <a:close/>
              </a:path>
              <a:path w="3094556" h="611587" stroke="0" extrusionOk="0">
                <a:moveTo>
                  <a:pt x="0" y="101933"/>
                </a:moveTo>
                <a:cubicBezTo>
                  <a:pt x="12083" y="45769"/>
                  <a:pt x="41578" y="-2280"/>
                  <a:pt x="101933" y="0"/>
                </a:cubicBezTo>
                <a:cubicBezTo>
                  <a:pt x="333476" y="7854"/>
                  <a:pt x="393193" y="-3669"/>
                  <a:pt x="680071" y="0"/>
                </a:cubicBezTo>
                <a:cubicBezTo>
                  <a:pt x="966949" y="3669"/>
                  <a:pt x="1108323" y="29341"/>
                  <a:pt x="1287116" y="0"/>
                </a:cubicBezTo>
                <a:cubicBezTo>
                  <a:pt x="1465910" y="-29341"/>
                  <a:pt x="1734149" y="-8646"/>
                  <a:pt x="1894161" y="0"/>
                </a:cubicBezTo>
                <a:cubicBezTo>
                  <a:pt x="2054173" y="8646"/>
                  <a:pt x="2315424" y="-7815"/>
                  <a:pt x="2472299" y="0"/>
                </a:cubicBezTo>
                <a:cubicBezTo>
                  <a:pt x="2629174" y="7815"/>
                  <a:pt x="2785312" y="22738"/>
                  <a:pt x="2992623" y="0"/>
                </a:cubicBezTo>
                <a:cubicBezTo>
                  <a:pt x="3037927" y="-2187"/>
                  <a:pt x="3091827" y="54888"/>
                  <a:pt x="3094556" y="101933"/>
                </a:cubicBezTo>
                <a:cubicBezTo>
                  <a:pt x="3108918" y="263522"/>
                  <a:pt x="3110521" y="378620"/>
                  <a:pt x="3094556" y="509654"/>
                </a:cubicBezTo>
                <a:cubicBezTo>
                  <a:pt x="3100109" y="558267"/>
                  <a:pt x="3050540" y="610173"/>
                  <a:pt x="2992623" y="611587"/>
                </a:cubicBezTo>
                <a:cubicBezTo>
                  <a:pt x="2819601" y="605981"/>
                  <a:pt x="2566143" y="602038"/>
                  <a:pt x="2385578" y="611587"/>
                </a:cubicBezTo>
                <a:cubicBezTo>
                  <a:pt x="2205014" y="621136"/>
                  <a:pt x="1938471" y="609590"/>
                  <a:pt x="1807440" y="611587"/>
                </a:cubicBezTo>
                <a:cubicBezTo>
                  <a:pt x="1676409" y="613584"/>
                  <a:pt x="1388951" y="621066"/>
                  <a:pt x="1258209" y="611587"/>
                </a:cubicBezTo>
                <a:cubicBezTo>
                  <a:pt x="1127467" y="602108"/>
                  <a:pt x="834184" y="633936"/>
                  <a:pt x="622257" y="611587"/>
                </a:cubicBezTo>
                <a:cubicBezTo>
                  <a:pt x="410330" y="589238"/>
                  <a:pt x="206905" y="633864"/>
                  <a:pt x="101933" y="611587"/>
                </a:cubicBezTo>
                <a:cubicBezTo>
                  <a:pt x="48651" y="609621"/>
                  <a:pt x="-1305" y="560187"/>
                  <a:pt x="0" y="509654"/>
                </a:cubicBezTo>
                <a:cubicBezTo>
                  <a:pt x="5746" y="425713"/>
                  <a:pt x="128" y="268431"/>
                  <a:pt x="0" y="10193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25864325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</a:rPr>
              <a:t>- online anketa i intervju </a:t>
            </a:r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49E1719F-7BD7-46C3-B724-66D8588D1EE1}"/>
              </a:ext>
            </a:extLst>
          </p:cNvPr>
          <p:cNvSpPr/>
          <p:nvPr/>
        </p:nvSpPr>
        <p:spPr>
          <a:xfrm>
            <a:off x="6875797" y="4636676"/>
            <a:ext cx="5069644" cy="569732"/>
          </a:xfrm>
          <a:custGeom>
            <a:avLst/>
            <a:gdLst>
              <a:gd name="connsiteX0" fmla="*/ 0 w 5069644"/>
              <a:gd name="connsiteY0" fmla="*/ 94957 h 569732"/>
              <a:gd name="connsiteX1" fmla="*/ 94957 w 5069644"/>
              <a:gd name="connsiteY1" fmla="*/ 0 h 569732"/>
              <a:gd name="connsiteX2" fmla="*/ 743264 w 5069644"/>
              <a:gd name="connsiteY2" fmla="*/ 0 h 569732"/>
              <a:gd name="connsiteX3" fmla="*/ 1537963 w 5069644"/>
              <a:gd name="connsiteY3" fmla="*/ 0 h 569732"/>
              <a:gd name="connsiteX4" fmla="*/ 2283864 w 5069644"/>
              <a:gd name="connsiteY4" fmla="*/ 0 h 569732"/>
              <a:gd name="connsiteX5" fmla="*/ 3029766 w 5069644"/>
              <a:gd name="connsiteY5" fmla="*/ 0 h 569732"/>
              <a:gd name="connsiteX6" fmla="*/ 3726870 w 5069644"/>
              <a:gd name="connsiteY6" fmla="*/ 0 h 569732"/>
              <a:gd name="connsiteX7" fmla="*/ 4326380 w 5069644"/>
              <a:gd name="connsiteY7" fmla="*/ 0 h 569732"/>
              <a:gd name="connsiteX8" fmla="*/ 4974687 w 5069644"/>
              <a:gd name="connsiteY8" fmla="*/ 0 h 569732"/>
              <a:gd name="connsiteX9" fmla="*/ 5069644 w 5069644"/>
              <a:gd name="connsiteY9" fmla="*/ 94957 h 569732"/>
              <a:gd name="connsiteX10" fmla="*/ 5069644 w 5069644"/>
              <a:gd name="connsiteY10" fmla="*/ 474775 h 569732"/>
              <a:gd name="connsiteX11" fmla="*/ 4974687 w 5069644"/>
              <a:gd name="connsiteY11" fmla="*/ 569732 h 569732"/>
              <a:gd name="connsiteX12" fmla="*/ 4179988 w 5069644"/>
              <a:gd name="connsiteY12" fmla="*/ 569732 h 569732"/>
              <a:gd name="connsiteX13" fmla="*/ 3385289 w 5069644"/>
              <a:gd name="connsiteY13" fmla="*/ 569732 h 569732"/>
              <a:gd name="connsiteX14" fmla="*/ 2834577 w 5069644"/>
              <a:gd name="connsiteY14" fmla="*/ 569732 h 569732"/>
              <a:gd name="connsiteX15" fmla="*/ 2137473 w 5069644"/>
              <a:gd name="connsiteY15" fmla="*/ 569732 h 569732"/>
              <a:gd name="connsiteX16" fmla="*/ 1342774 w 5069644"/>
              <a:gd name="connsiteY16" fmla="*/ 569732 h 569732"/>
              <a:gd name="connsiteX17" fmla="*/ 792061 w 5069644"/>
              <a:gd name="connsiteY17" fmla="*/ 569732 h 569732"/>
              <a:gd name="connsiteX18" fmla="*/ 94957 w 5069644"/>
              <a:gd name="connsiteY18" fmla="*/ 569732 h 569732"/>
              <a:gd name="connsiteX19" fmla="*/ 0 w 5069644"/>
              <a:gd name="connsiteY19" fmla="*/ 474775 h 569732"/>
              <a:gd name="connsiteX20" fmla="*/ 0 w 5069644"/>
              <a:gd name="connsiteY20" fmla="*/ 94957 h 56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69644" h="569732" fill="none" extrusionOk="0">
                <a:moveTo>
                  <a:pt x="0" y="94957"/>
                </a:moveTo>
                <a:cubicBezTo>
                  <a:pt x="-5539" y="48413"/>
                  <a:pt x="45682" y="-1173"/>
                  <a:pt x="94957" y="0"/>
                </a:cubicBezTo>
                <a:cubicBezTo>
                  <a:pt x="238064" y="-20997"/>
                  <a:pt x="520248" y="6989"/>
                  <a:pt x="743264" y="0"/>
                </a:cubicBezTo>
                <a:cubicBezTo>
                  <a:pt x="966280" y="-6989"/>
                  <a:pt x="1169585" y="-18326"/>
                  <a:pt x="1537963" y="0"/>
                </a:cubicBezTo>
                <a:cubicBezTo>
                  <a:pt x="1906341" y="18326"/>
                  <a:pt x="2131241" y="13078"/>
                  <a:pt x="2283864" y="0"/>
                </a:cubicBezTo>
                <a:cubicBezTo>
                  <a:pt x="2436487" y="-13078"/>
                  <a:pt x="2784885" y="-29424"/>
                  <a:pt x="3029766" y="0"/>
                </a:cubicBezTo>
                <a:cubicBezTo>
                  <a:pt x="3274647" y="29424"/>
                  <a:pt x="3380545" y="-6463"/>
                  <a:pt x="3726870" y="0"/>
                </a:cubicBezTo>
                <a:cubicBezTo>
                  <a:pt x="4073195" y="6463"/>
                  <a:pt x="4082071" y="-7864"/>
                  <a:pt x="4326380" y="0"/>
                </a:cubicBezTo>
                <a:cubicBezTo>
                  <a:pt x="4570689" y="7864"/>
                  <a:pt x="4677456" y="-21662"/>
                  <a:pt x="4974687" y="0"/>
                </a:cubicBezTo>
                <a:cubicBezTo>
                  <a:pt x="5030202" y="-7213"/>
                  <a:pt x="5072439" y="43492"/>
                  <a:pt x="5069644" y="94957"/>
                </a:cubicBezTo>
                <a:cubicBezTo>
                  <a:pt x="5069555" y="204281"/>
                  <a:pt x="5066676" y="397323"/>
                  <a:pt x="5069644" y="474775"/>
                </a:cubicBezTo>
                <a:cubicBezTo>
                  <a:pt x="5064840" y="530414"/>
                  <a:pt x="5027644" y="578169"/>
                  <a:pt x="4974687" y="569732"/>
                </a:cubicBezTo>
                <a:cubicBezTo>
                  <a:pt x="4646298" y="554023"/>
                  <a:pt x="4463449" y="605964"/>
                  <a:pt x="4179988" y="569732"/>
                </a:cubicBezTo>
                <a:cubicBezTo>
                  <a:pt x="3896527" y="533500"/>
                  <a:pt x="3682241" y="570104"/>
                  <a:pt x="3385289" y="569732"/>
                </a:cubicBezTo>
                <a:cubicBezTo>
                  <a:pt x="3088337" y="569360"/>
                  <a:pt x="2951662" y="569111"/>
                  <a:pt x="2834577" y="569732"/>
                </a:cubicBezTo>
                <a:cubicBezTo>
                  <a:pt x="2717492" y="570353"/>
                  <a:pt x="2388443" y="584726"/>
                  <a:pt x="2137473" y="569732"/>
                </a:cubicBezTo>
                <a:cubicBezTo>
                  <a:pt x="1886503" y="554738"/>
                  <a:pt x="1687783" y="571258"/>
                  <a:pt x="1342774" y="569732"/>
                </a:cubicBezTo>
                <a:cubicBezTo>
                  <a:pt x="997765" y="568206"/>
                  <a:pt x="1008629" y="570158"/>
                  <a:pt x="792061" y="569732"/>
                </a:cubicBezTo>
                <a:cubicBezTo>
                  <a:pt x="575493" y="569306"/>
                  <a:pt x="264608" y="600928"/>
                  <a:pt x="94957" y="569732"/>
                </a:cubicBezTo>
                <a:cubicBezTo>
                  <a:pt x="52301" y="573553"/>
                  <a:pt x="-3553" y="523814"/>
                  <a:pt x="0" y="474775"/>
                </a:cubicBezTo>
                <a:cubicBezTo>
                  <a:pt x="14622" y="286749"/>
                  <a:pt x="-1131" y="275186"/>
                  <a:pt x="0" y="94957"/>
                </a:cubicBezTo>
                <a:close/>
              </a:path>
              <a:path w="5069644" h="569732" stroke="0" extrusionOk="0">
                <a:moveTo>
                  <a:pt x="0" y="94957"/>
                </a:moveTo>
                <a:cubicBezTo>
                  <a:pt x="333" y="44746"/>
                  <a:pt x="45767" y="-265"/>
                  <a:pt x="94957" y="0"/>
                </a:cubicBezTo>
                <a:cubicBezTo>
                  <a:pt x="294031" y="-19533"/>
                  <a:pt x="522625" y="3362"/>
                  <a:pt x="645669" y="0"/>
                </a:cubicBezTo>
                <a:cubicBezTo>
                  <a:pt x="768713" y="-3362"/>
                  <a:pt x="969884" y="10513"/>
                  <a:pt x="1196382" y="0"/>
                </a:cubicBezTo>
                <a:cubicBezTo>
                  <a:pt x="1422880" y="-10513"/>
                  <a:pt x="1576744" y="29241"/>
                  <a:pt x="1893486" y="0"/>
                </a:cubicBezTo>
                <a:cubicBezTo>
                  <a:pt x="2210228" y="-29241"/>
                  <a:pt x="2173892" y="-2874"/>
                  <a:pt x="2444198" y="0"/>
                </a:cubicBezTo>
                <a:cubicBezTo>
                  <a:pt x="2714504" y="2874"/>
                  <a:pt x="2854024" y="-18013"/>
                  <a:pt x="3190100" y="0"/>
                </a:cubicBezTo>
                <a:cubicBezTo>
                  <a:pt x="3526176" y="18013"/>
                  <a:pt x="3586745" y="-17782"/>
                  <a:pt x="3838407" y="0"/>
                </a:cubicBezTo>
                <a:cubicBezTo>
                  <a:pt x="4090069" y="17782"/>
                  <a:pt x="4414501" y="44290"/>
                  <a:pt x="4974687" y="0"/>
                </a:cubicBezTo>
                <a:cubicBezTo>
                  <a:pt x="5026374" y="-3053"/>
                  <a:pt x="5068327" y="55367"/>
                  <a:pt x="5069644" y="94957"/>
                </a:cubicBezTo>
                <a:cubicBezTo>
                  <a:pt x="5062340" y="189127"/>
                  <a:pt x="5057102" y="287354"/>
                  <a:pt x="5069644" y="474775"/>
                </a:cubicBezTo>
                <a:cubicBezTo>
                  <a:pt x="5079445" y="524956"/>
                  <a:pt x="5028336" y="560977"/>
                  <a:pt x="4974687" y="569732"/>
                </a:cubicBezTo>
                <a:cubicBezTo>
                  <a:pt x="4758795" y="549882"/>
                  <a:pt x="4556598" y="546239"/>
                  <a:pt x="4375177" y="569732"/>
                </a:cubicBezTo>
                <a:cubicBezTo>
                  <a:pt x="4193756" y="593226"/>
                  <a:pt x="4087192" y="580003"/>
                  <a:pt x="3824465" y="569732"/>
                </a:cubicBezTo>
                <a:cubicBezTo>
                  <a:pt x="3561738" y="559461"/>
                  <a:pt x="3388964" y="550148"/>
                  <a:pt x="3127361" y="569732"/>
                </a:cubicBezTo>
                <a:cubicBezTo>
                  <a:pt x="2865758" y="589316"/>
                  <a:pt x="2566395" y="570304"/>
                  <a:pt x="2381459" y="569732"/>
                </a:cubicBezTo>
                <a:cubicBezTo>
                  <a:pt x="2196523" y="569160"/>
                  <a:pt x="1939647" y="551495"/>
                  <a:pt x="1586760" y="569732"/>
                </a:cubicBezTo>
                <a:cubicBezTo>
                  <a:pt x="1233873" y="587969"/>
                  <a:pt x="1094474" y="589969"/>
                  <a:pt x="792061" y="569732"/>
                </a:cubicBezTo>
                <a:cubicBezTo>
                  <a:pt x="489648" y="549495"/>
                  <a:pt x="410126" y="553974"/>
                  <a:pt x="94957" y="569732"/>
                </a:cubicBezTo>
                <a:cubicBezTo>
                  <a:pt x="35430" y="569072"/>
                  <a:pt x="8757" y="522672"/>
                  <a:pt x="0" y="474775"/>
                </a:cubicBezTo>
                <a:cubicBezTo>
                  <a:pt x="-11016" y="316747"/>
                  <a:pt x="-1044" y="198757"/>
                  <a:pt x="0" y="9495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99588153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</a:rPr>
              <a:t>- posjet i promatranje mentorskih škola (od BUL-a)* </a:t>
            </a:r>
          </a:p>
        </p:txBody>
      </p:sp>
      <p:sp>
        <p:nvSpPr>
          <p:cNvPr id="29" name="Pravokutnik: zaobljeni kutovi 28">
            <a:extLst>
              <a:ext uri="{FF2B5EF4-FFF2-40B4-BE49-F238E27FC236}">
                <a16:creationId xmlns:a16="http://schemas.microsoft.com/office/drawing/2014/main" id="{ABAEB623-8AE8-40B0-B027-29DC5FC253E0}"/>
              </a:ext>
            </a:extLst>
          </p:cNvPr>
          <p:cNvSpPr/>
          <p:nvPr/>
        </p:nvSpPr>
        <p:spPr>
          <a:xfrm>
            <a:off x="3582469" y="5797953"/>
            <a:ext cx="4662561" cy="627009"/>
          </a:xfrm>
          <a:custGeom>
            <a:avLst/>
            <a:gdLst>
              <a:gd name="connsiteX0" fmla="*/ 0 w 4662561"/>
              <a:gd name="connsiteY0" fmla="*/ 104504 h 627009"/>
              <a:gd name="connsiteX1" fmla="*/ 104504 w 4662561"/>
              <a:gd name="connsiteY1" fmla="*/ 0 h 627009"/>
              <a:gd name="connsiteX2" fmla="*/ 651655 w 4662561"/>
              <a:gd name="connsiteY2" fmla="*/ 0 h 627009"/>
              <a:gd name="connsiteX3" fmla="*/ 1154270 w 4662561"/>
              <a:gd name="connsiteY3" fmla="*/ 0 h 627009"/>
              <a:gd name="connsiteX4" fmla="*/ 1701421 w 4662561"/>
              <a:gd name="connsiteY4" fmla="*/ 0 h 627009"/>
              <a:gd name="connsiteX5" fmla="*/ 2248572 w 4662561"/>
              <a:gd name="connsiteY5" fmla="*/ 0 h 627009"/>
              <a:gd name="connsiteX6" fmla="*/ 2795722 w 4662561"/>
              <a:gd name="connsiteY6" fmla="*/ 0 h 627009"/>
              <a:gd name="connsiteX7" fmla="*/ 3521015 w 4662561"/>
              <a:gd name="connsiteY7" fmla="*/ 0 h 627009"/>
              <a:gd name="connsiteX8" fmla="*/ 4558057 w 4662561"/>
              <a:gd name="connsiteY8" fmla="*/ 0 h 627009"/>
              <a:gd name="connsiteX9" fmla="*/ 4662561 w 4662561"/>
              <a:gd name="connsiteY9" fmla="*/ 104504 h 627009"/>
              <a:gd name="connsiteX10" fmla="*/ 4662561 w 4662561"/>
              <a:gd name="connsiteY10" fmla="*/ 522505 h 627009"/>
              <a:gd name="connsiteX11" fmla="*/ 4558057 w 4662561"/>
              <a:gd name="connsiteY11" fmla="*/ 627009 h 627009"/>
              <a:gd name="connsiteX12" fmla="*/ 4055442 w 4662561"/>
              <a:gd name="connsiteY12" fmla="*/ 627009 h 627009"/>
              <a:gd name="connsiteX13" fmla="*/ 3330149 w 4662561"/>
              <a:gd name="connsiteY13" fmla="*/ 627009 h 627009"/>
              <a:gd name="connsiteX14" fmla="*/ 2827534 w 4662561"/>
              <a:gd name="connsiteY14" fmla="*/ 627009 h 627009"/>
              <a:gd name="connsiteX15" fmla="*/ 2235847 w 4662561"/>
              <a:gd name="connsiteY15" fmla="*/ 627009 h 627009"/>
              <a:gd name="connsiteX16" fmla="*/ 1688696 w 4662561"/>
              <a:gd name="connsiteY16" fmla="*/ 627009 h 627009"/>
              <a:gd name="connsiteX17" fmla="*/ 1052475 w 4662561"/>
              <a:gd name="connsiteY17" fmla="*/ 627009 h 627009"/>
              <a:gd name="connsiteX18" fmla="*/ 104504 w 4662561"/>
              <a:gd name="connsiteY18" fmla="*/ 627009 h 627009"/>
              <a:gd name="connsiteX19" fmla="*/ 0 w 4662561"/>
              <a:gd name="connsiteY19" fmla="*/ 522505 h 627009"/>
              <a:gd name="connsiteX20" fmla="*/ 0 w 4662561"/>
              <a:gd name="connsiteY20" fmla="*/ 104504 h 62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62561" h="627009" fill="none" extrusionOk="0">
                <a:moveTo>
                  <a:pt x="0" y="104504"/>
                </a:moveTo>
                <a:cubicBezTo>
                  <a:pt x="-6264" y="36965"/>
                  <a:pt x="43188" y="-195"/>
                  <a:pt x="104504" y="0"/>
                </a:cubicBezTo>
                <a:cubicBezTo>
                  <a:pt x="214446" y="7990"/>
                  <a:pt x="433857" y="25708"/>
                  <a:pt x="651655" y="0"/>
                </a:cubicBezTo>
                <a:cubicBezTo>
                  <a:pt x="869453" y="-25708"/>
                  <a:pt x="915805" y="38"/>
                  <a:pt x="1154270" y="0"/>
                </a:cubicBezTo>
                <a:cubicBezTo>
                  <a:pt x="1392735" y="-38"/>
                  <a:pt x="1545441" y="-8425"/>
                  <a:pt x="1701421" y="0"/>
                </a:cubicBezTo>
                <a:cubicBezTo>
                  <a:pt x="1857401" y="8425"/>
                  <a:pt x="1998130" y="-7194"/>
                  <a:pt x="2248572" y="0"/>
                </a:cubicBezTo>
                <a:cubicBezTo>
                  <a:pt x="2499014" y="7194"/>
                  <a:pt x="2615460" y="-3541"/>
                  <a:pt x="2795722" y="0"/>
                </a:cubicBezTo>
                <a:cubicBezTo>
                  <a:pt x="2975984" y="3541"/>
                  <a:pt x="3266400" y="-17575"/>
                  <a:pt x="3521015" y="0"/>
                </a:cubicBezTo>
                <a:cubicBezTo>
                  <a:pt x="3775630" y="17575"/>
                  <a:pt x="4309983" y="-30420"/>
                  <a:pt x="4558057" y="0"/>
                </a:cubicBezTo>
                <a:cubicBezTo>
                  <a:pt x="4617345" y="207"/>
                  <a:pt x="4663167" y="42983"/>
                  <a:pt x="4662561" y="104504"/>
                </a:cubicBezTo>
                <a:cubicBezTo>
                  <a:pt x="4655889" y="254260"/>
                  <a:pt x="4659780" y="378983"/>
                  <a:pt x="4662561" y="522505"/>
                </a:cubicBezTo>
                <a:cubicBezTo>
                  <a:pt x="4660204" y="589001"/>
                  <a:pt x="4609481" y="616226"/>
                  <a:pt x="4558057" y="627009"/>
                </a:cubicBezTo>
                <a:cubicBezTo>
                  <a:pt x="4454680" y="610923"/>
                  <a:pt x="4196145" y="606294"/>
                  <a:pt x="4055442" y="627009"/>
                </a:cubicBezTo>
                <a:cubicBezTo>
                  <a:pt x="3914739" y="647724"/>
                  <a:pt x="3589885" y="613259"/>
                  <a:pt x="3330149" y="627009"/>
                </a:cubicBezTo>
                <a:cubicBezTo>
                  <a:pt x="3070413" y="640759"/>
                  <a:pt x="2963165" y="626648"/>
                  <a:pt x="2827534" y="627009"/>
                </a:cubicBezTo>
                <a:cubicBezTo>
                  <a:pt x="2691904" y="627370"/>
                  <a:pt x="2389225" y="614864"/>
                  <a:pt x="2235847" y="627009"/>
                </a:cubicBezTo>
                <a:cubicBezTo>
                  <a:pt x="2082469" y="639154"/>
                  <a:pt x="1878258" y="614133"/>
                  <a:pt x="1688696" y="627009"/>
                </a:cubicBezTo>
                <a:cubicBezTo>
                  <a:pt x="1499134" y="639885"/>
                  <a:pt x="1182993" y="634309"/>
                  <a:pt x="1052475" y="627009"/>
                </a:cubicBezTo>
                <a:cubicBezTo>
                  <a:pt x="921957" y="619709"/>
                  <a:pt x="395659" y="631152"/>
                  <a:pt x="104504" y="627009"/>
                </a:cubicBezTo>
                <a:cubicBezTo>
                  <a:pt x="45826" y="624145"/>
                  <a:pt x="-3774" y="567382"/>
                  <a:pt x="0" y="522505"/>
                </a:cubicBezTo>
                <a:cubicBezTo>
                  <a:pt x="-2753" y="405733"/>
                  <a:pt x="-13244" y="200787"/>
                  <a:pt x="0" y="104504"/>
                </a:cubicBezTo>
                <a:close/>
              </a:path>
              <a:path w="4662561" h="627009" stroke="0" extrusionOk="0">
                <a:moveTo>
                  <a:pt x="0" y="104504"/>
                </a:moveTo>
                <a:cubicBezTo>
                  <a:pt x="-4197" y="44383"/>
                  <a:pt x="48979" y="-1508"/>
                  <a:pt x="104504" y="0"/>
                </a:cubicBezTo>
                <a:cubicBezTo>
                  <a:pt x="412844" y="-34185"/>
                  <a:pt x="588285" y="8276"/>
                  <a:pt x="829797" y="0"/>
                </a:cubicBezTo>
                <a:cubicBezTo>
                  <a:pt x="1071309" y="-8276"/>
                  <a:pt x="1200372" y="23487"/>
                  <a:pt x="1510554" y="0"/>
                </a:cubicBezTo>
                <a:cubicBezTo>
                  <a:pt x="1820736" y="-23487"/>
                  <a:pt x="1892056" y="-11756"/>
                  <a:pt x="2235847" y="0"/>
                </a:cubicBezTo>
                <a:cubicBezTo>
                  <a:pt x="2579638" y="11756"/>
                  <a:pt x="2699890" y="2380"/>
                  <a:pt x="2961140" y="0"/>
                </a:cubicBezTo>
                <a:cubicBezTo>
                  <a:pt x="3222390" y="-2380"/>
                  <a:pt x="3474596" y="7723"/>
                  <a:pt x="3641898" y="0"/>
                </a:cubicBezTo>
                <a:cubicBezTo>
                  <a:pt x="3809200" y="-7723"/>
                  <a:pt x="4218078" y="21338"/>
                  <a:pt x="4558057" y="0"/>
                </a:cubicBezTo>
                <a:cubicBezTo>
                  <a:pt x="4617917" y="2868"/>
                  <a:pt x="4650318" y="46952"/>
                  <a:pt x="4662561" y="104504"/>
                </a:cubicBezTo>
                <a:cubicBezTo>
                  <a:pt x="4645702" y="199322"/>
                  <a:pt x="4654853" y="387670"/>
                  <a:pt x="4662561" y="522505"/>
                </a:cubicBezTo>
                <a:cubicBezTo>
                  <a:pt x="4674058" y="575579"/>
                  <a:pt x="4626114" y="630931"/>
                  <a:pt x="4558057" y="627009"/>
                </a:cubicBezTo>
                <a:cubicBezTo>
                  <a:pt x="4447791" y="603355"/>
                  <a:pt x="4247075" y="621399"/>
                  <a:pt x="4055442" y="627009"/>
                </a:cubicBezTo>
                <a:cubicBezTo>
                  <a:pt x="3863810" y="632619"/>
                  <a:pt x="3514913" y="591427"/>
                  <a:pt x="3330149" y="627009"/>
                </a:cubicBezTo>
                <a:cubicBezTo>
                  <a:pt x="3145385" y="662591"/>
                  <a:pt x="2825476" y="648666"/>
                  <a:pt x="2649391" y="627009"/>
                </a:cubicBezTo>
                <a:cubicBezTo>
                  <a:pt x="2473306" y="605352"/>
                  <a:pt x="2241487" y="591115"/>
                  <a:pt x="1924099" y="627009"/>
                </a:cubicBezTo>
                <a:cubicBezTo>
                  <a:pt x="1606711" y="662903"/>
                  <a:pt x="1492098" y="632686"/>
                  <a:pt x="1243341" y="627009"/>
                </a:cubicBezTo>
                <a:cubicBezTo>
                  <a:pt x="994584" y="621332"/>
                  <a:pt x="811533" y="647616"/>
                  <a:pt x="651655" y="627009"/>
                </a:cubicBezTo>
                <a:cubicBezTo>
                  <a:pt x="491777" y="606402"/>
                  <a:pt x="309112" y="648411"/>
                  <a:pt x="104504" y="627009"/>
                </a:cubicBezTo>
                <a:cubicBezTo>
                  <a:pt x="42593" y="636308"/>
                  <a:pt x="1329" y="580805"/>
                  <a:pt x="0" y="522505"/>
                </a:cubicBezTo>
                <a:cubicBezTo>
                  <a:pt x="14456" y="382193"/>
                  <a:pt x="5886" y="201184"/>
                  <a:pt x="0" y="10450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385372066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</a:rPr>
              <a:t>- privole za pristanak učitelja, učenika i roditelja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0E3C95D-07F3-476C-86F2-A4DA9E6D4112}"/>
              </a:ext>
            </a:extLst>
          </p:cNvPr>
          <p:cNvSpPr txBox="1"/>
          <p:nvPr/>
        </p:nvSpPr>
        <p:spPr>
          <a:xfrm>
            <a:off x="9681328" y="6424962"/>
            <a:ext cx="2246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* BUL - </a:t>
            </a:r>
            <a:r>
              <a:rPr lang="hr-HR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Brunel</a:t>
            </a:r>
            <a:r>
              <a:rPr lang="hr-H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University London</a:t>
            </a:r>
            <a:endParaRPr lang="hr-HR" sz="1200" dirty="0"/>
          </a:p>
        </p:txBody>
      </p:sp>
      <p:pic>
        <p:nvPicPr>
          <p:cNvPr id="30" name="Grafika 29" descr="Hockey Stick Curve Graph with solid fill">
            <a:extLst>
              <a:ext uri="{FF2B5EF4-FFF2-40B4-BE49-F238E27FC236}">
                <a16:creationId xmlns:a16="http://schemas.microsoft.com/office/drawing/2014/main" id="{F3AC0DDD-E189-414D-A777-D7FB00329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" y="2001866"/>
            <a:ext cx="664429" cy="664429"/>
          </a:xfrm>
          <a:prstGeom prst="rect">
            <a:avLst/>
          </a:prstGeom>
        </p:spPr>
      </p:pic>
      <p:pic>
        <p:nvPicPr>
          <p:cNvPr id="15" name="Grafika 14" descr="Clipboard with solid fill">
            <a:extLst>
              <a:ext uri="{FF2B5EF4-FFF2-40B4-BE49-F238E27FC236}">
                <a16:creationId xmlns:a16="http://schemas.microsoft.com/office/drawing/2014/main" id="{8314ED6F-E9F9-48E8-BEE5-AD39FEA5A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978" y="4464342"/>
            <a:ext cx="914400" cy="914400"/>
          </a:xfrm>
          <a:prstGeom prst="rect">
            <a:avLst/>
          </a:prstGeom>
        </p:spPr>
      </p:pic>
      <p:pic>
        <p:nvPicPr>
          <p:cNvPr id="33" name="Grafika 32" descr="Internet with solid fill">
            <a:extLst>
              <a:ext uri="{FF2B5EF4-FFF2-40B4-BE49-F238E27FC236}">
                <a16:creationId xmlns:a16="http://schemas.microsoft.com/office/drawing/2014/main" id="{F3434470-D2D5-4601-9A94-14230A766E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0388" y="3244909"/>
            <a:ext cx="914400" cy="914400"/>
          </a:xfrm>
          <a:prstGeom prst="rect">
            <a:avLst/>
          </a:prstGeom>
        </p:spPr>
      </p:pic>
      <p:pic>
        <p:nvPicPr>
          <p:cNvPr id="41" name="Grafika 40" descr="Blog with solid fill">
            <a:extLst>
              <a:ext uri="{FF2B5EF4-FFF2-40B4-BE49-F238E27FC236}">
                <a16:creationId xmlns:a16="http://schemas.microsoft.com/office/drawing/2014/main" id="{11930BA7-9DEF-43D9-B7C4-2C6655673B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18597" y="1885279"/>
            <a:ext cx="914400" cy="914400"/>
          </a:xfrm>
          <a:prstGeom prst="rect">
            <a:avLst/>
          </a:prstGeom>
        </p:spPr>
      </p:pic>
      <p:pic>
        <p:nvPicPr>
          <p:cNvPr id="43" name="Grafika 42" descr="Walk with solid fill">
            <a:extLst>
              <a:ext uri="{FF2B5EF4-FFF2-40B4-BE49-F238E27FC236}">
                <a16:creationId xmlns:a16="http://schemas.microsoft.com/office/drawing/2014/main" id="{55560F70-F5BB-4988-91A3-160CFF521A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42009" y="4464342"/>
            <a:ext cx="775817" cy="775817"/>
          </a:xfrm>
          <a:prstGeom prst="rect">
            <a:avLst/>
          </a:prstGeom>
        </p:spPr>
      </p:pic>
      <p:pic>
        <p:nvPicPr>
          <p:cNvPr id="45" name="Grafika 44" descr="Contract with solid fill">
            <a:extLst>
              <a:ext uri="{FF2B5EF4-FFF2-40B4-BE49-F238E27FC236}">
                <a16:creationId xmlns:a16="http://schemas.microsoft.com/office/drawing/2014/main" id="{1A02D133-C5FA-4E0C-A8DB-09527CB4D8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61036" y="56791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2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20" grpId="0" animBg="1"/>
      <p:bldP spid="21" grpId="0" animBg="1"/>
      <p:bldP spid="29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8309729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Materijali - platforme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32D7D38-FF59-4BB8-A691-C08C7D6389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4180"/>
          <a:stretch/>
        </p:blipFill>
        <p:spPr>
          <a:xfrm>
            <a:off x="159575" y="1597432"/>
            <a:ext cx="5034594" cy="4722279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060DF808-6A1B-44C9-8B11-A1695F243626}"/>
              </a:ext>
            </a:extLst>
          </p:cNvPr>
          <p:cNvSpPr txBox="1"/>
          <p:nvPr/>
        </p:nvSpPr>
        <p:spPr>
          <a:xfrm>
            <a:off x="562773" y="6326400"/>
            <a:ext cx="2599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1"/>
                </a:solidFill>
              </a:rPr>
              <a:t>https://mensi.eun.org/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A3C825DC-C62B-4EB9-840E-7DDDE0F32005}"/>
              </a:ext>
            </a:extLst>
          </p:cNvPr>
          <p:cNvSpPr txBox="1"/>
          <p:nvPr/>
        </p:nvSpPr>
        <p:spPr>
          <a:xfrm>
            <a:off x="6530793" y="6194130"/>
            <a:ext cx="2938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1"/>
                </a:solidFill>
              </a:rPr>
              <a:t>https://fcl.eun.org/directory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BF44E67C-89F2-42B0-A911-D3598F716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9097" y="1793857"/>
            <a:ext cx="6273328" cy="4298053"/>
          </a:xfrm>
          <a:prstGeom prst="rect">
            <a:avLst/>
          </a:prstGeom>
        </p:spPr>
      </p:pic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7A206D9F-A256-48A5-A2B9-B00AD1BC182A}"/>
              </a:ext>
            </a:extLst>
          </p:cNvPr>
          <p:cNvCxnSpPr/>
          <p:nvPr/>
        </p:nvCxnSpPr>
        <p:spPr>
          <a:xfrm>
            <a:off x="5439266" y="1607346"/>
            <a:ext cx="0" cy="519412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a 29" descr="Double Tap Gesture with solid fill">
            <a:extLst>
              <a:ext uri="{FF2B5EF4-FFF2-40B4-BE49-F238E27FC236}">
                <a16:creationId xmlns:a16="http://schemas.microsoft.com/office/drawing/2014/main" id="{E01C6E80-BEFC-4F71-B543-49071741BF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7432" y="6328121"/>
            <a:ext cx="529879" cy="529879"/>
          </a:xfrm>
          <a:prstGeom prst="rect">
            <a:avLst/>
          </a:prstGeom>
        </p:spPr>
      </p:pic>
      <p:pic>
        <p:nvPicPr>
          <p:cNvPr id="31" name="Grafika 30" descr="Double Tap Gesture with solid fill">
            <a:extLst>
              <a:ext uri="{FF2B5EF4-FFF2-40B4-BE49-F238E27FC236}">
                <a16:creationId xmlns:a16="http://schemas.microsoft.com/office/drawing/2014/main" id="{AA821138-A1F3-428E-9CF2-3B649C994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4568" y="6194130"/>
            <a:ext cx="529879" cy="5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8309729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Loomen</a:t>
            </a: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pic>
        <p:nvPicPr>
          <p:cNvPr id="30" name="Grafika 29" descr="Double Tap Gesture with solid fill">
            <a:extLst>
              <a:ext uri="{FF2B5EF4-FFF2-40B4-BE49-F238E27FC236}">
                <a16:creationId xmlns:a16="http://schemas.microsoft.com/office/drawing/2014/main" id="{E01C6E80-BEFC-4F71-B543-49071741B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5614" y="3775467"/>
            <a:ext cx="529879" cy="529879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C22CF4C9-1DC0-4604-AC87-60378089CD06}"/>
              </a:ext>
            </a:extLst>
          </p:cNvPr>
          <p:cNvSpPr txBox="1"/>
          <p:nvPr/>
        </p:nvSpPr>
        <p:spPr>
          <a:xfrm>
            <a:off x="148072" y="2009082"/>
            <a:ext cx="34539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Molimo Vas da se koristeći svoje AAI identitete (korisničke adrese s domenom @</a:t>
            </a:r>
            <a:r>
              <a:rPr lang="hr-HR" b="0" i="0" dirty="0">
                <a:solidFill>
                  <a:srgbClr val="4285F4"/>
                </a:solidFill>
                <a:effectLst/>
                <a:latin typeface="Segoe UI" panose="020B0502040204020203" pitchFamily="34" charset="0"/>
                <a:hlinkClick r:id="rId5" tooltip="http://skole.hr/"/>
              </a:rPr>
              <a:t>skole.hr</a:t>
            </a:r>
            <a:r>
              <a:rPr lang="hr-HR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registrirate za sudjelovanje putem poveznice: </a:t>
            </a:r>
            <a:r>
              <a:rPr lang="hr-HR" b="0" i="0" dirty="0">
                <a:effectLst/>
                <a:latin typeface="Segoe UI" panose="020B0502040204020203" pitchFamily="34" charset="0"/>
                <a:hlinkClick r:id="rId6" tooltip="https://mooc.carnet.hr/enrol/index.php?id=3128"/>
              </a:rPr>
              <a:t>https://mooc.carnet.hr/enrol/index.php?id=3128</a:t>
            </a:r>
            <a:r>
              <a:rPr lang="hr-HR" b="0" i="1" dirty="0">
                <a:solidFill>
                  <a:srgbClr val="0000FF"/>
                </a:solidFill>
                <a:effectLst/>
                <a:latin typeface="Segoe UI" panose="020B0502040204020203" pitchFamily="34" charset="0"/>
                <a:hlinkClick r:id="rId7" tooltip="https://mooc.carnet.hr/enrol/index.php?id=3128."/>
              </a:rPr>
              <a:t>.</a:t>
            </a:r>
            <a:r>
              <a:rPr lang="hr-HR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endParaRPr lang="hr-HR" b="0" i="0" dirty="0">
              <a:effectLst/>
              <a:latin typeface="Segoe UI" panose="020B0502040204020203" pitchFamily="34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74E9FC4-D865-4606-A93B-284AF2F04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8247" y="1583114"/>
            <a:ext cx="2997962" cy="145184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D58C133-DAF7-4600-B482-0EE8D17A62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968" y="3369512"/>
            <a:ext cx="7198131" cy="3153932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55818074-8854-4338-8518-5D2EFF634EAF}"/>
              </a:ext>
            </a:extLst>
          </p:cNvPr>
          <p:cNvSpPr/>
          <p:nvPr/>
        </p:nvSpPr>
        <p:spPr>
          <a:xfrm>
            <a:off x="5095186" y="2610093"/>
            <a:ext cx="1084083" cy="49019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9" name="Grafika 28" descr="Double Tap Gesture with solid fill">
            <a:extLst>
              <a:ext uri="{FF2B5EF4-FFF2-40B4-BE49-F238E27FC236}">
                <a16:creationId xmlns:a16="http://schemas.microsoft.com/office/drawing/2014/main" id="{4283D1F8-730F-425B-9251-8FCB3F5D28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9077" y="2720858"/>
            <a:ext cx="529879" cy="529879"/>
          </a:xfrm>
          <a:prstGeom prst="rect">
            <a:avLst/>
          </a:prstGeom>
        </p:spPr>
      </p:pic>
      <p:sp>
        <p:nvSpPr>
          <p:cNvPr id="18" name="Elipsa 17">
            <a:extLst>
              <a:ext uri="{FF2B5EF4-FFF2-40B4-BE49-F238E27FC236}">
                <a16:creationId xmlns:a16="http://schemas.microsoft.com/office/drawing/2014/main" id="{F8DA4C5B-3561-45A4-B608-0B039CD80644}"/>
              </a:ext>
            </a:extLst>
          </p:cNvPr>
          <p:cNvSpPr/>
          <p:nvPr/>
        </p:nvSpPr>
        <p:spPr>
          <a:xfrm>
            <a:off x="6466787" y="6091669"/>
            <a:ext cx="1648511" cy="45062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36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8309729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Loomen</a:t>
            </a: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pic>
        <p:nvPicPr>
          <p:cNvPr id="30" name="Grafika 29" descr="Double Tap Gesture with solid fill">
            <a:extLst>
              <a:ext uri="{FF2B5EF4-FFF2-40B4-BE49-F238E27FC236}">
                <a16:creationId xmlns:a16="http://schemas.microsoft.com/office/drawing/2014/main" id="{E01C6E80-BEFC-4F71-B543-49071741B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5614" y="3775467"/>
            <a:ext cx="529879" cy="529879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C22CF4C9-1DC0-4604-AC87-60378089CD06}"/>
              </a:ext>
            </a:extLst>
          </p:cNvPr>
          <p:cNvSpPr txBox="1"/>
          <p:nvPr/>
        </p:nvSpPr>
        <p:spPr>
          <a:xfrm>
            <a:off x="148072" y="2009082"/>
            <a:ext cx="34539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Molimo Vas da se koristeći svoje AAI identitete (korisničke adrese s domenom @</a:t>
            </a:r>
            <a:r>
              <a:rPr lang="hr-HR" b="0" i="0" dirty="0">
                <a:solidFill>
                  <a:srgbClr val="4285F4"/>
                </a:solidFill>
                <a:effectLst/>
                <a:latin typeface="Segoe UI" panose="020B0502040204020203" pitchFamily="34" charset="0"/>
                <a:hlinkClick r:id="rId5" tooltip="http://skole.hr/"/>
              </a:rPr>
              <a:t>skole.hr</a:t>
            </a:r>
            <a:r>
              <a:rPr lang="hr-HR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registrirate za sudjelovanje putem poveznice: </a:t>
            </a:r>
            <a:r>
              <a:rPr lang="hr-HR" b="0" i="0" dirty="0">
                <a:effectLst/>
                <a:latin typeface="Segoe UI" panose="020B0502040204020203" pitchFamily="34" charset="0"/>
                <a:hlinkClick r:id="rId6" tooltip="https://mooc.carnet.hr/enrol/index.php?id=3128"/>
              </a:rPr>
              <a:t>https://mooc.carnet.hr/enrol/index.php?id=3128</a:t>
            </a:r>
            <a:r>
              <a:rPr lang="hr-HR" b="0" i="1" dirty="0">
                <a:solidFill>
                  <a:srgbClr val="0000FF"/>
                </a:solidFill>
                <a:effectLst/>
                <a:latin typeface="Segoe UI" panose="020B0502040204020203" pitchFamily="34" charset="0"/>
                <a:hlinkClick r:id="rId7" tooltip="https://mooc.carnet.hr/enrol/index.php?id=3128."/>
              </a:rPr>
              <a:t>.</a:t>
            </a:r>
            <a:r>
              <a:rPr lang="hr-HR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endParaRPr lang="hr-HR" b="0" i="0" dirty="0"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899F12B-07B8-4D8A-B6DA-2FCF26B45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40" y="1769580"/>
            <a:ext cx="2924037" cy="5091997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55818074-8854-4338-8518-5D2EFF634EAF}"/>
              </a:ext>
            </a:extLst>
          </p:cNvPr>
          <p:cNvSpPr/>
          <p:nvPr/>
        </p:nvSpPr>
        <p:spPr>
          <a:xfrm>
            <a:off x="4694547" y="6297105"/>
            <a:ext cx="1084083" cy="49019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C7ADE22F-B5AA-4C5F-8ED6-D46E95C268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2" b="9966"/>
          <a:stretch/>
        </p:blipFill>
        <p:spPr>
          <a:xfrm>
            <a:off x="7808824" y="1594464"/>
            <a:ext cx="3541455" cy="5274772"/>
          </a:xfrm>
          <a:prstGeom prst="rect">
            <a:avLst/>
          </a:prstGeom>
        </p:spPr>
      </p:pic>
      <p:sp>
        <p:nvSpPr>
          <p:cNvPr id="18" name="Elipsa 17">
            <a:extLst>
              <a:ext uri="{FF2B5EF4-FFF2-40B4-BE49-F238E27FC236}">
                <a16:creationId xmlns:a16="http://schemas.microsoft.com/office/drawing/2014/main" id="{F8DA4C5B-3561-45A4-B608-0B039CD80644}"/>
              </a:ext>
            </a:extLst>
          </p:cNvPr>
          <p:cNvSpPr/>
          <p:nvPr/>
        </p:nvSpPr>
        <p:spPr>
          <a:xfrm>
            <a:off x="7921499" y="1616483"/>
            <a:ext cx="2278302" cy="49019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FAF8A0BE-E87D-4B0A-8D66-FCC817E10C54}"/>
              </a:ext>
            </a:extLst>
          </p:cNvPr>
          <p:cNvSpPr/>
          <p:nvPr/>
        </p:nvSpPr>
        <p:spPr>
          <a:xfrm>
            <a:off x="7893218" y="4751324"/>
            <a:ext cx="914846" cy="34884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299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 animBg="1"/>
      <p:bldP spid="18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8309729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Loomen</a:t>
            </a: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19BC536-88AD-4756-992F-ADC002E5C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609" y="2086293"/>
            <a:ext cx="8612274" cy="4672726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C22CF4C9-1DC0-4604-AC87-60378089CD06}"/>
              </a:ext>
            </a:extLst>
          </p:cNvPr>
          <p:cNvSpPr txBox="1"/>
          <p:nvPr/>
        </p:nvSpPr>
        <p:spPr>
          <a:xfrm>
            <a:off x="153186" y="1622745"/>
            <a:ext cx="7275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Poveznica: </a:t>
            </a:r>
            <a:r>
              <a:rPr lang="hr-HR" b="0" i="0" dirty="0">
                <a:effectLst/>
                <a:latin typeface="Segoe UI" panose="020B0502040204020203" pitchFamily="34" charset="0"/>
                <a:hlinkClick r:id="rId4" tooltip="https://mooc.carnet.hr/enrol/index.php?id=3128"/>
              </a:rPr>
              <a:t>https://mooc.carnet.hr/enrol/index.php?id=3128</a:t>
            </a:r>
            <a:r>
              <a:rPr lang="hr-HR" b="0" i="1" dirty="0">
                <a:solidFill>
                  <a:srgbClr val="0000FF"/>
                </a:solidFill>
                <a:effectLst/>
                <a:latin typeface="Segoe UI" panose="020B0502040204020203" pitchFamily="34" charset="0"/>
                <a:hlinkClick r:id="rId5" tooltip="https://mooc.carnet.hr/enrol/index.php?id=3128."/>
              </a:rPr>
              <a:t>.</a:t>
            </a:r>
            <a:r>
              <a:rPr lang="hr-HR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endParaRPr lang="hr-HR" b="0" i="0" dirty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54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8309729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Loomen</a:t>
            </a: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08BBD5F-3A23-439D-BC38-82BA94FFF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852" y="1711152"/>
            <a:ext cx="9351390" cy="5019745"/>
          </a:xfrm>
          <a:prstGeom prst="rect">
            <a:avLst/>
          </a:prstGeom>
        </p:spPr>
      </p:pic>
      <p:sp>
        <p:nvSpPr>
          <p:cNvPr id="13" name="Elipsa 12">
            <a:extLst>
              <a:ext uri="{FF2B5EF4-FFF2-40B4-BE49-F238E27FC236}">
                <a16:creationId xmlns:a16="http://schemas.microsoft.com/office/drawing/2014/main" id="{88783FC1-5561-4069-9EE7-00793C49D306}"/>
              </a:ext>
            </a:extLst>
          </p:cNvPr>
          <p:cNvSpPr/>
          <p:nvPr/>
        </p:nvSpPr>
        <p:spPr>
          <a:xfrm>
            <a:off x="2564090" y="6334710"/>
            <a:ext cx="546756" cy="39618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B5AD787-8FEC-42C3-AC92-06758A141389}"/>
              </a:ext>
            </a:extLst>
          </p:cNvPr>
          <p:cNvSpPr txBox="1"/>
          <p:nvPr/>
        </p:nvSpPr>
        <p:spPr>
          <a:xfrm>
            <a:off x="188144" y="2056378"/>
            <a:ext cx="1939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1. korak: Upoznajmo se.</a:t>
            </a:r>
            <a:endParaRPr lang="hr-HR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D1CC46F7-7D60-4271-8596-4A81E502B3E5}"/>
              </a:ext>
            </a:extLst>
          </p:cNvPr>
          <p:cNvSpPr/>
          <p:nvPr/>
        </p:nvSpPr>
        <p:spPr>
          <a:xfrm>
            <a:off x="8674230" y="4648884"/>
            <a:ext cx="546756" cy="39618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041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8EBC3FF-1379-4E2A-A643-74363C0CF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418" y="367407"/>
            <a:ext cx="3146835" cy="144793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98111AD-C312-4701-9127-6D941D21C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690" y="405575"/>
            <a:ext cx="6430414" cy="1371600"/>
          </a:xfrm>
        </p:spPr>
        <p:txBody>
          <a:bodyPr anchor="ctr">
            <a:normAutofit/>
          </a:bodyPr>
          <a:lstStyle/>
          <a:p>
            <a:pPr algn="l"/>
            <a:r>
              <a:rPr lang="hr-HR" sz="4000" b="1" dirty="0" err="1"/>
              <a:t>MenSI</a:t>
            </a:r>
            <a:r>
              <a:rPr lang="hr-HR" sz="4000" dirty="0"/>
              <a:t> - Mentorstvo za unaprjeđivanje škole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73C534C-1EC5-45FC-A16D-0F1049910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8387" y="3261071"/>
            <a:ext cx="4825958" cy="1185353"/>
          </a:xfrm>
        </p:spPr>
        <p:txBody>
          <a:bodyPr anchor="ctr">
            <a:noAutofit/>
          </a:bodyPr>
          <a:lstStyle/>
          <a:p>
            <a:pPr algn="l"/>
            <a:r>
              <a:rPr lang="hr-HR" sz="4000" b="1" dirty="0"/>
              <a:t>Hvala na pažnji!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FFCEACBC-AF66-46DE-874F-EE1F9F30F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5199063"/>
            <a:ext cx="11136313" cy="121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4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2D924BAE-D078-4CFD-98ED-30BBB1B288C6}"/>
              </a:ext>
            </a:extLst>
          </p:cNvPr>
          <p:cNvSpPr txBox="1">
            <a:spLocks/>
          </p:cNvSpPr>
          <p:nvPr/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r-HR">
                <a:solidFill>
                  <a:srgbClr val="FFFFFF"/>
                </a:solidFill>
              </a:rPr>
              <a:t>O projektu</a:t>
            </a:r>
          </a:p>
        </p:txBody>
      </p:sp>
      <p:graphicFrame>
        <p:nvGraphicFramePr>
          <p:cNvPr id="9" name="Rezervirano mjesto sadržaja 2">
            <a:extLst>
              <a:ext uri="{FF2B5EF4-FFF2-40B4-BE49-F238E27FC236}">
                <a16:creationId xmlns:a16="http://schemas.microsoft.com/office/drawing/2014/main" id="{7F935284-FE39-4F8B-A98E-E623614A30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481413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Slika 14">
            <a:extLst>
              <a:ext uri="{FF2B5EF4-FFF2-40B4-BE49-F238E27FC236}">
                <a16:creationId xmlns:a16="http://schemas.microsoft.com/office/drawing/2014/main" id="{E79D1A6E-98D9-4B54-9AD7-8285CCE602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BE8353-9064-4EDE-9DA1-DD735C1F7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A40771-F3E7-47C0-88AE-45C082578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1C4605-28AF-4C89-A249-F8FD59187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948A6F-7893-400A-9C78-CCE36777D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Mentorstvo škola-školi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17FDC6-0B5C-45EF-8C00-F08B1DFE5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1461951"/>
          </a:xfrm>
        </p:spPr>
        <p:txBody>
          <a:bodyPr anchor="ctr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Mentorstvo škola-školi obuhvaća sveobuhvatnu, aktivnu suradnju 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između dvije ili više ustanova 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 specifične svrhe poput: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sp>
        <p:nvSpPr>
          <p:cNvPr id="29" name="TekstniOkvir 28">
            <a:extLst>
              <a:ext uri="{FF2B5EF4-FFF2-40B4-BE49-F238E27FC236}">
                <a16:creationId xmlns:a16="http://schemas.microsoft.com/office/drawing/2014/main" id="{17725772-A8E9-40BD-9EBD-65585896F0AE}"/>
              </a:ext>
            </a:extLst>
          </p:cNvPr>
          <p:cNvSpPr txBox="1"/>
          <p:nvPr/>
        </p:nvSpPr>
        <p:spPr>
          <a:xfrm>
            <a:off x="2340205" y="4075132"/>
            <a:ext cx="6094428" cy="1512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80000"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profesionalnog razvoja,</a:t>
            </a:r>
          </a:p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80000"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prevladavanja izolacije ili </a:t>
            </a:r>
          </a:p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80000"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sveukupnog napretka škole. </a:t>
            </a:r>
          </a:p>
        </p:txBody>
      </p:sp>
      <p:pic>
        <p:nvPicPr>
          <p:cNvPr id="54" name="Slika 53">
            <a:extLst>
              <a:ext uri="{FF2B5EF4-FFF2-40B4-BE49-F238E27FC236}">
                <a16:creationId xmlns:a16="http://schemas.microsoft.com/office/drawing/2014/main" id="{8D555240-4A82-4EAF-AA51-795D5350B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482" y="3509458"/>
            <a:ext cx="3066554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MenSI</a:t>
            </a: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škole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312ABA1-CF5D-4766-B570-AA64831E5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4" y="1687505"/>
            <a:ext cx="3487919" cy="2452443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F1B7865A-4E58-4F2D-B765-1D7A8B6D6C8F}"/>
              </a:ext>
            </a:extLst>
          </p:cNvPr>
          <p:cNvSpPr txBox="1"/>
          <p:nvPr/>
        </p:nvSpPr>
        <p:spPr>
          <a:xfrm>
            <a:off x="3885031" y="1930756"/>
            <a:ext cx="821074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Tx/>
              <a:buChar char="•"/>
            </a:pPr>
            <a:r>
              <a:rPr lang="hr-HR" sz="2400" b="1" i="0" dirty="0">
                <a:solidFill>
                  <a:srgbClr val="7030A0"/>
                </a:solidFill>
                <a:effectLst/>
                <a:latin typeface="Calibri-Bold"/>
              </a:rPr>
              <a:t>Mentorske škole </a:t>
            </a:r>
            <a:r>
              <a:rPr lang="hr-H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 one koje su </a:t>
            </a:r>
            <a:r>
              <a:rPr lang="hr-H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vrlo posvećene inovativnom korištenju IKT-a u školi u učenju</a:t>
            </a:r>
            <a:r>
              <a:rPr lang="hr-H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poučavanju, profesionalnom razvoju i administraciji i koje imaju iskustva u tome.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hr-H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Tx/>
              <a:buChar char="•"/>
            </a:pPr>
            <a:r>
              <a:rPr lang="hr-HR" sz="2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-Bold"/>
              </a:rPr>
              <a:t>Mentorirane</a:t>
            </a:r>
            <a:r>
              <a:rPr lang="hr-HR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-Bold"/>
              </a:rPr>
              <a:t> škole </a:t>
            </a:r>
            <a:r>
              <a:rPr lang="hr-H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 one škole u kojima se </a:t>
            </a:r>
            <a:r>
              <a:rPr lang="hr-H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IKT još uvijek ne koristi sistematski u cijeloj školi </a:t>
            </a:r>
            <a:r>
              <a:rPr lang="hr-H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ali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postoji jaka motivacija i interes za daljnji razvoj.</a:t>
            </a:r>
            <a:r>
              <a:rPr lang="pl-PL" sz="2400" dirty="0"/>
              <a:t> 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61DEAD0D-6C0E-4D42-A9B5-B2EA12C62C06}"/>
              </a:ext>
            </a:extLst>
          </p:cNvPr>
          <p:cNvSpPr txBox="1"/>
          <p:nvPr/>
        </p:nvSpPr>
        <p:spPr>
          <a:xfrm>
            <a:off x="841707" y="6101797"/>
            <a:ext cx="10508582" cy="510778"/>
          </a:xfrm>
          <a:prstGeom prst="round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r>
              <a:rPr lang="hr-HR" sz="2400" dirty="0"/>
              <a:t>Sudionici 6 zemalja: Belgija-Flandrija, Hrvatska, Češka, Mađarska, Italija, Portugal.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FE3AF25-73EA-47F1-BFEA-B48F29947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28" y="4306610"/>
            <a:ext cx="3637981" cy="1461863"/>
          </a:xfrm>
          <a:prstGeom prst="rect">
            <a:avLst/>
          </a:prstGeom>
        </p:spPr>
      </p:pic>
      <p:pic>
        <p:nvPicPr>
          <p:cNvPr id="13" name="Grafika 12" descr="Schoolhouse with solid fill">
            <a:extLst>
              <a:ext uri="{FF2B5EF4-FFF2-40B4-BE49-F238E27FC236}">
                <a16:creationId xmlns:a16="http://schemas.microsoft.com/office/drawing/2014/main" id="{DD43CC0D-5AB7-4542-8D61-91BC1C3FB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9720" y="2094190"/>
            <a:ext cx="914400" cy="914400"/>
          </a:xfrm>
          <a:prstGeom prst="rect">
            <a:avLst/>
          </a:prstGeom>
        </p:spPr>
      </p:pic>
      <p:pic>
        <p:nvPicPr>
          <p:cNvPr id="22" name="Grafika 21" descr="Schoolhouse with solid fill">
            <a:extLst>
              <a:ext uri="{FF2B5EF4-FFF2-40B4-BE49-F238E27FC236}">
                <a16:creationId xmlns:a16="http://schemas.microsoft.com/office/drawing/2014/main" id="{A212C37A-C362-461E-8320-0C828874A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8510" y="3650308"/>
            <a:ext cx="596820" cy="59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4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Naš klaster u okviru projekta</a:t>
            </a:r>
          </a:p>
        </p:txBody>
      </p:sp>
      <p:pic>
        <p:nvPicPr>
          <p:cNvPr id="7" name="Slika 6" descr="Slika na kojoj se prikazuje stol&#10;&#10;Opis je automatski generiran">
            <a:extLst>
              <a:ext uri="{FF2B5EF4-FFF2-40B4-BE49-F238E27FC236}">
                <a16:creationId xmlns:a16="http://schemas.microsoft.com/office/drawing/2014/main" id="{9225EDA7-0A4D-4DDE-9789-4FDFF04D4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727"/>
          <a:stretch/>
        </p:blipFill>
        <p:spPr>
          <a:xfrm>
            <a:off x="5247856" y="0"/>
            <a:ext cx="6004613" cy="670560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1CAE1E90-3091-4C93-973F-B14F2827CF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4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8" y="278535"/>
            <a:ext cx="9895951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Ključni ciljevi projekta </a:t>
            </a:r>
            <a:r>
              <a:rPr kumimoji="0" lang="hr-H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MenSI</a:t>
            </a: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su: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pic>
        <p:nvPicPr>
          <p:cNvPr id="12" name="Rezervirano mjesto sadržaja 4">
            <a:extLst>
              <a:ext uri="{FF2B5EF4-FFF2-40B4-BE49-F238E27FC236}">
                <a16:creationId xmlns:a16="http://schemas.microsoft.com/office/drawing/2014/main" id="{3B0A7D87-216D-48F4-B5C0-DA8653B6A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987" t="26278" r="17078" b="17651"/>
          <a:stretch/>
        </p:blipFill>
        <p:spPr>
          <a:xfrm>
            <a:off x="628500" y="1815475"/>
            <a:ext cx="9959289" cy="47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1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699581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Koristi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mentorirane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škole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uključuju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1CAE1E90-3091-4C93-973F-B14F2827C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15E5CAD5-DDAF-4C07-8789-51FE95C63281}"/>
              </a:ext>
            </a:extLst>
          </p:cNvPr>
          <p:cNvSpPr txBox="1"/>
          <p:nvPr/>
        </p:nvSpPr>
        <p:spPr>
          <a:xfrm>
            <a:off x="4100297" y="1997624"/>
            <a:ext cx="789573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r-HR" dirty="0"/>
              <a:t>●    </a:t>
            </a:r>
            <a:r>
              <a:rPr lang="hr-HR" b="1" dirty="0"/>
              <a:t>Učenje o mentorstvu</a:t>
            </a:r>
            <a:r>
              <a:rPr lang="hr-HR" dirty="0"/>
              <a:t> škola-školi i o tome kako ga </a:t>
            </a:r>
            <a:r>
              <a:rPr lang="hr-HR" u="sng" dirty="0"/>
              <a:t>provesti u praksi</a:t>
            </a:r>
            <a:r>
              <a:rPr lang="hr-HR" dirty="0"/>
              <a:t>.</a:t>
            </a:r>
          </a:p>
          <a:p>
            <a:r>
              <a:rPr lang="hr-HR" dirty="0"/>
              <a:t>●    </a:t>
            </a:r>
            <a:r>
              <a:rPr lang="hr-HR" b="1" dirty="0"/>
              <a:t>Dijeljenje prakse i stručnog znanja </a:t>
            </a:r>
            <a:r>
              <a:rPr lang="hr-HR" dirty="0"/>
              <a:t>sa školama i nastavnicima unutar vašeg  </a:t>
            </a:r>
          </a:p>
          <a:p>
            <a:r>
              <a:rPr lang="hr-HR" dirty="0"/>
              <a:t>       klastera, zemlje i Europe o tome </a:t>
            </a:r>
            <a:r>
              <a:rPr lang="hr-HR" u="sng" dirty="0"/>
              <a:t>kako uspješno uključiti korištenje tehnologije </a:t>
            </a:r>
          </a:p>
          <a:p>
            <a:pPr>
              <a:spcAft>
                <a:spcPts val="1200"/>
              </a:spcAft>
            </a:pPr>
            <a:r>
              <a:rPr lang="hr-HR" dirty="0"/>
              <a:t>       u poučavanje i učenje na razini cijele škole.</a:t>
            </a:r>
          </a:p>
          <a:p>
            <a:r>
              <a:rPr lang="hr-HR" dirty="0"/>
              <a:t>●    Dodatno </a:t>
            </a:r>
            <a:r>
              <a:rPr lang="hr-HR" b="1" dirty="0"/>
              <a:t>bavljenje specifičnim temama </a:t>
            </a:r>
            <a:r>
              <a:rPr lang="hr-HR" dirty="0"/>
              <a:t>koje se temelje na prioritetima  </a:t>
            </a:r>
          </a:p>
          <a:p>
            <a:r>
              <a:rPr lang="hr-HR" dirty="0"/>
              <a:t>       </a:t>
            </a:r>
            <a:r>
              <a:rPr lang="hr-HR" u="sng" dirty="0"/>
              <a:t>obrazovne politike </a:t>
            </a:r>
            <a:r>
              <a:rPr lang="hr-HR" dirty="0"/>
              <a:t>u vašoj zemlji te dobivanje konkretnih savjeta od </a:t>
            </a:r>
          </a:p>
          <a:p>
            <a:pPr>
              <a:spcAft>
                <a:spcPts val="1200"/>
              </a:spcAft>
            </a:pPr>
            <a:r>
              <a:rPr lang="hr-HR" dirty="0"/>
              <a:t>       Nacionalnog koordinatora i/ili ostalih škola sudionica u projektu.</a:t>
            </a:r>
          </a:p>
          <a:p>
            <a:r>
              <a:rPr lang="hr-HR" dirty="0"/>
              <a:t>●    </a:t>
            </a:r>
            <a:r>
              <a:rPr lang="hr-HR" b="1" dirty="0"/>
              <a:t>Članstvo u Zajednici prakse </a:t>
            </a:r>
            <a:r>
              <a:rPr lang="hr-HR" dirty="0"/>
              <a:t>na nacionalnoj i Europskoj razini, s </a:t>
            </a:r>
            <a:r>
              <a:rPr lang="hr-HR" u="sng" dirty="0"/>
              <a:t>ciljem razmjene </a:t>
            </a:r>
          </a:p>
          <a:p>
            <a:pPr>
              <a:spcAft>
                <a:spcPts val="1200"/>
              </a:spcAft>
            </a:pPr>
            <a:r>
              <a:rPr lang="hr-HR" dirty="0"/>
              <a:t>      </a:t>
            </a:r>
            <a:r>
              <a:rPr lang="hr-HR" u="sng" dirty="0"/>
              <a:t> ideja i primjera metodologija, aktivnosti i sadržaja.</a:t>
            </a:r>
          </a:p>
          <a:p>
            <a:r>
              <a:rPr lang="hr-HR" dirty="0"/>
              <a:t>●    </a:t>
            </a:r>
            <a:r>
              <a:rPr lang="hr-HR" b="1" dirty="0"/>
              <a:t>Korištenje kolaborativnog </a:t>
            </a:r>
            <a:r>
              <a:rPr lang="hr-HR" u="sng" dirty="0"/>
              <a:t>modela razvoja škole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32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699581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Koristi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mentorirane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škole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uključuju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1CAE1E90-3091-4C93-973F-B14F2827C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8ABDBAFB-9E33-4934-B61D-4C8A373DD29B}"/>
              </a:ext>
            </a:extLst>
          </p:cNvPr>
          <p:cNvSpPr txBox="1"/>
          <p:nvPr/>
        </p:nvSpPr>
        <p:spPr>
          <a:xfrm>
            <a:off x="4038604" y="2107117"/>
            <a:ext cx="78957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●    </a:t>
            </a:r>
            <a:r>
              <a:rPr lang="hr-HR" b="1" dirty="0"/>
              <a:t>Sudjelovanje u aktivnostima </a:t>
            </a:r>
            <a:r>
              <a:rPr lang="hr-HR" dirty="0"/>
              <a:t>profesionalnog razvoja, primjerice </a:t>
            </a:r>
            <a:r>
              <a:rPr lang="hr-HR" u="sng" dirty="0" err="1"/>
              <a:t>webinarima</a:t>
            </a:r>
            <a:r>
              <a:rPr lang="hr-HR" dirty="0"/>
              <a:t> i </a:t>
            </a:r>
          </a:p>
          <a:p>
            <a:pPr>
              <a:spcAft>
                <a:spcPts val="1200"/>
              </a:spcAft>
            </a:pPr>
            <a:r>
              <a:rPr lang="hr-HR" dirty="0"/>
              <a:t>       </a:t>
            </a:r>
            <a:r>
              <a:rPr lang="hr-HR" u="sng" dirty="0"/>
              <a:t>radionicama (online i uživo), </a:t>
            </a:r>
            <a:r>
              <a:rPr lang="hr-HR" dirty="0"/>
              <a:t>kako na nacionalnoj tako i na europskoj razini.</a:t>
            </a:r>
          </a:p>
          <a:p>
            <a:r>
              <a:rPr lang="hr-HR" dirty="0"/>
              <a:t>●    Dobivanje </a:t>
            </a:r>
            <a:r>
              <a:rPr lang="hr-HR" b="1" dirty="0"/>
              <a:t>povratne informacije o praksi u školama </a:t>
            </a:r>
            <a:r>
              <a:rPr lang="hr-HR" u="sng" dirty="0"/>
              <a:t>kroz aktivnosti ocjenjivanja   </a:t>
            </a:r>
          </a:p>
          <a:p>
            <a:r>
              <a:rPr lang="hr-HR" dirty="0"/>
              <a:t>       </a:t>
            </a:r>
            <a:r>
              <a:rPr lang="hr-HR" u="sng" dirty="0"/>
              <a:t>i promatranja</a:t>
            </a:r>
            <a:r>
              <a:rPr lang="hr-HR" dirty="0"/>
              <a:t> koje se provode u okviru projekta, a koje se mogu uključiti u </a:t>
            </a:r>
          </a:p>
          <a:p>
            <a:pPr>
              <a:spcAft>
                <a:spcPts val="1200"/>
              </a:spcAft>
            </a:pPr>
            <a:r>
              <a:rPr lang="hr-HR" dirty="0"/>
              <a:t>       strategije budućeg razvoja škole.</a:t>
            </a:r>
          </a:p>
          <a:p>
            <a:r>
              <a:rPr lang="hr-HR" dirty="0"/>
              <a:t>●    Davanje </a:t>
            </a:r>
            <a:r>
              <a:rPr lang="hr-HR" b="1" dirty="0"/>
              <a:t>doprinosa rezultatima projekta</a:t>
            </a:r>
            <a:r>
              <a:rPr lang="hr-HR" dirty="0"/>
              <a:t>, </a:t>
            </a:r>
            <a:r>
              <a:rPr lang="hr-HR" u="sng" dirty="0"/>
              <a:t>poput MOOC-a</a:t>
            </a:r>
            <a:r>
              <a:rPr lang="hr-HR" u="sng" baseline="30000" dirty="0"/>
              <a:t>3</a:t>
            </a:r>
            <a:r>
              <a:rPr lang="hr-HR" dirty="0"/>
              <a:t>, </a:t>
            </a:r>
            <a:r>
              <a:rPr lang="hr-HR" u="sng" dirty="0"/>
              <a:t>preporuke</a:t>
            </a:r>
            <a:r>
              <a:rPr lang="hr-HR" dirty="0"/>
              <a:t> i </a:t>
            </a:r>
          </a:p>
          <a:p>
            <a:pPr>
              <a:spcAft>
                <a:spcPts val="1200"/>
              </a:spcAft>
            </a:pPr>
            <a:r>
              <a:rPr lang="hr-HR" dirty="0"/>
              <a:t>       </a:t>
            </a:r>
            <a:r>
              <a:rPr lang="hr-HR" u="sng" dirty="0"/>
              <a:t>smjernice</a:t>
            </a:r>
            <a:r>
              <a:rPr lang="hr-HR" dirty="0"/>
              <a:t> usmjerene na druge škole i donositelje politika.</a:t>
            </a:r>
          </a:p>
          <a:p>
            <a:r>
              <a:rPr lang="hr-HR" dirty="0"/>
              <a:t>●    </a:t>
            </a:r>
            <a:r>
              <a:rPr lang="hr-HR" b="1" dirty="0"/>
              <a:t>Uloga pionira </a:t>
            </a:r>
            <a:r>
              <a:rPr lang="hr-HR" dirty="0"/>
              <a:t>mreže koji će </a:t>
            </a:r>
            <a:r>
              <a:rPr lang="hr-HR" u="sng" dirty="0"/>
              <a:t>angažirati druge škole i zemlje </a:t>
            </a:r>
            <a:r>
              <a:rPr lang="hr-HR" dirty="0"/>
              <a:t>nakon pilot-</a:t>
            </a:r>
          </a:p>
          <a:p>
            <a:r>
              <a:rPr lang="hr-HR" dirty="0"/>
              <a:t>       razdoblja.</a:t>
            </a:r>
          </a:p>
        </p:txBody>
      </p:sp>
    </p:spTree>
    <p:extLst>
      <p:ext uri="{BB962C8B-B14F-4D97-AF65-F5344CB8AC3E}">
        <p14:creationId xmlns:p14="http://schemas.microsoft.com/office/powerpoint/2010/main" val="280869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699581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Aktivna uključenost škole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1CAE1E90-3091-4C93-973F-B14F2827C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8ABDBAFB-9E33-4934-B61D-4C8A373DD29B}"/>
              </a:ext>
            </a:extLst>
          </p:cNvPr>
          <p:cNvSpPr txBox="1"/>
          <p:nvPr/>
        </p:nvSpPr>
        <p:spPr>
          <a:xfrm>
            <a:off x="5919627" y="1134190"/>
            <a:ext cx="2960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Posebice bi škole trebale:</a:t>
            </a:r>
          </a:p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6581FAA-F3A2-48B6-962A-437CC37064B1}"/>
              </a:ext>
            </a:extLst>
          </p:cNvPr>
          <p:cNvSpPr txBox="1"/>
          <p:nvPr/>
        </p:nvSpPr>
        <p:spPr>
          <a:xfrm>
            <a:off x="4291553" y="32341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Važno je da škole sudionice u projektu </a:t>
            </a:r>
            <a:r>
              <a:rPr lang="hr-HR" dirty="0" err="1">
                <a:solidFill>
                  <a:srgbClr val="FF0000"/>
                </a:solidFill>
              </a:rPr>
              <a:t>MenSI</a:t>
            </a:r>
            <a:r>
              <a:rPr lang="hr-HR" dirty="0">
                <a:solidFill>
                  <a:srgbClr val="FF0000"/>
                </a:solidFill>
              </a:rPr>
              <a:t> ostanu aktivno uključene i motivirane tijekom cijelog projekta. 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BE9AE3D5-0F1D-4685-97FC-5FF8F2F1FA5A}"/>
              </a:ext>
            </a:extLst>
          </p:cNvPr>
          <p:cNvSpPr/>
          <p:nvPr/>
        </p:nvSpPr>
        <p:spPr>
          <a:xfrm>
            <a:off x="4143839" y="1769766"/>
            <a:ext cx="7328581" cy="1012480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Pratiti smjernice i upute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Nacionalnog koordinatora za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MenSI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ali isto tako i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djelovati proaktivno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kako bi se najbolje prakse u mentorstvu koristile na razini cijele škole.</a:t>
            </a:r>
            <a:endParaRPr lang="hr-HR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9961B6D1-CAED-468D-BC08-409ADEA83246}"/>
              </a:ext>
            </a:extLst>
          </p:cNvPr>
          <p:cNvSpPr/>
          <p:nvPr/>
        </p:nvSpPr>
        <p:spPr>
          <a:xfrm>
            <a:off x="4493670" y="3277127"/>
            <a:ext cx="5607171" cy="736191"/>
          </a:xfrm>
          <a:prstGeom prst="round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Nominirati barem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jednog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entuzijastičnog i motiviranog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Školskog koordinatora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projekt. </a:t>
            </a: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8F87F7F6-47BC-42F0-86A2-82A6B76F41A7}"/>
              </a:ext>
            </a:extLst>
          </p:cNvPr>
          <p:cNvSpPr/>
          <p:nvPr/>
        </p:nvSpPr>
        <p:spPr>
          <a:xfrm>
            <a:off x="5195740" y="4589620"/>
            <a:ext cx="6330916" cy="804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Inkorporirati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MenSI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razvoja škole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dijeliti informacije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napredovanju, dokaze i ishode s cijelom školskom zajednicom.</a:t>
            </a: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76661665-DCA2-4107-899F-945DEEB23288}"/>
              </a:ext>
            </a:extLst>
          </p:cNvPr>
          <p:cNvSpPr/>
          <p:nvPr/>
        </p:nvSpPr>
        <p:spPr>
          <a:xfrm>
            <a:off x="5721517" y="5975284"/>
            <a:ext cx="6330916" cy="804619"/>
          </a:xfrm>
          <a:prstGeom prst="roundRect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Izvršiti samoprocjenu škole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osnovu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SELFIE </a:t>
            </a:r>
            <a:r>
              <a:rPr kumimoji="0" lang="hr-HR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alata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podijeliti rezultate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organizatorima (prema zadanim uputama).</a:t>
            </a:r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21E98996-C7B6-42B0-B8F8-FFC587CF8436}"/>
              </a:ext>
            </a:extLst>
          </p:cNvPr>
          <p:cNvSpPr/>
          <p:nvPr/>
        </p:nvSpPr>
        <p:spPr>
          <a:xfrm>
            <a:off x="4798243" y="2782246"/>
            <a:ext cx="245097" cy="477062"/>
          </a:xfrm>
          <a:prstGeom prst="downArrow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: prema dolje 16">
            <a:extLst>
              <a:ext uri="{FF2B5EF4-FFF2-40B4-BE49-F238E27FC236}">
                <a16:creationId xmlns:a16="http://schemas.microsoft.com/office/drawing/2014/main" id="{360FB858-ADBB-4EF8-9D58-FCCA6EBC617F}"/>
              </a:ext>
            </a:extLst>
          </p:cNvPr>
          <p:cNvSpPr/>
          <p:nvPr/>
        </p:nvSpPr>
        <p:spPr>
          <a:xfrm>
            <a:off x="7712588" y="5402887"/>
            <a:ext cx="245097" cy="477062"/>
          </a:xfrm>
          <a:prstGeom prst="downArrow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: prema dolje 18">
            <a:extLst>
              <a:ext uri="{FF2B5EF4-FFF2-40B4-BE49-F238E27FC236}">
                <a16:creationId xmlns:a16="http://schemas.microsoft.com/office/drawing/2014/main" id="{063F3C0C-C87B-49A9-9EBA-A75E46FEEA54}"/>
              </a:ext>
            </a:extLst>
          </p:cNvPr>
          <p:cNvSpPr/>
          <p:nvPr/>
        </p:nvSpPr>
        <p:spPr>
          <a:xfrm>
            <a:off x="6234522" y="4021710"/>
            <a:ext cx="245097" cy="477062"/>
          </a:xfrm>
          <a:prstGeom prst="downArrow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5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 animBg="1"/>
      <p:bldP spid="13" grpId="0" animBg="1"/>
      <p:bldP spid="14" grpId="0" animBg="1"/>
      <p:bldP spid="15" grpId="0" animBg="1"/>
      <p:bldP spid="5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875</Words>
  <Application>Microsoft Office PowerPoint</Application>
  <PresentationFormat>Široki zaslon</PresentationFormat>
  <Paragraphs>83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Calibri-Bold</vt:lpstr>
      <vt:lpstr>Century Gothic</vt:lpstr>
      <vt:lpstr>Segoe UI</vt:lpstr>
      <vt:lpstr>Wingdings 3</vt:lpstr>
      <vt:lpstr>Tema sustava Office</vt:lpstr>
      <vt:lpstr>MenSI - Mentorstvo za unaprjeđivanje škole</vt:lpstr>
      <vt:lpstr>PowerPoint prezentacija</vt:lpstr>
      <vt:lpstr>Mentorstvo škola-školi</vt:lpstr>
      <vt:lpstr>MenSI škole</vt:lpstr>
      <vt:lpstr>Naš klaster u okviru projekta</vt:lpstr>
      <vt:lpstr>Ključni ciljevi projekta MenSI su:</vt:lpstr>
      <vt:lpstr>Koristi mentorirane škole uključuju:</vt:lpstr>
      <vt:lpstr>Koristi mentorirane škole uključuju:</vt:lpstr>
      <vt:lpstr>Aktivna uključenost škole</vt:lpstr>
      <vt:lpstr>Aktivna uključenost škole</vt:lpstr>
      <vt:lpstr>Evaluacija I.</vt:lpstr>
      <vt:lpstr>Evaluacija II.</vt:lpstr>
      <vt:lpstr>Materijali - platforme</vt:lpstr>
      <vt:lpstr>Loomen</vt:lpstr>
      <vt:lpstr>Loomen</vt:lpstr>
      <vt:lpstr>Loomen</vt:lpstr>
      <vt:lpstr>Loomen</vt:lpstr>
      <vt:lpstr>MenSI - Mentorstvo za unaprjeđivanje škole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MenSI - Mentorstvo za unaprjeđivanje škole</dc:title>
  <dc:creator>Ivana Marić Zerdun</dc:creator>
  <cp:lastModifiedBy>Ivana Marić Zerdun</cp:lastModifiedBy>
  <cp:revision>69</cp:revision>
  <dcterms:created xsi:type="dcterms:W3CDTF">2021-10-04T13:01:03Z</dcterms:created>
  <dcterms:modified xsi:type="dcterms:W3CDTF">2021-10-04T18:16:19Z</dcterms:modified>
</cp:coreProperties>
</file>