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9" r:id="rId2"/>
  </p:sldMasterIdLst>
  <p:notesMasterIdLst>
    <p:notesMasterId r:id="rId33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2" r:id="rId18"/>
    <p:sldId id="271" r:id="rId19"/>
    <p:sldId id="283" r:id="rId20"/>
    <p:sldId id="273" r:id="rId21"/>
    <p:sldId id="274" r:id="rId22"/>
    <p:sldId id="275" r:id="rId23"/>
    <p:sldId id="276" r:id="rId24"/>
    <p:sldId id="284" r:id="rId25"/>
    <p:sldId id="277" r:id="rId26"/>
    <p:sldId id="278" r:id="rId27"/>
    <p:sldId id="279" r:id="rId28"/>
    <p:sldId id="285" r:id="rId29"/>
    <p:sldId id="280" r:id="rId30"/>
    <p:sldId id="281" r:id="rId31"/>
    <p:sldId id="282" r:id="rId3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jyYbQXoJOk6G6ziYKNSAhh2EE09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Ivana Marić Zerdun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8" d="100"/>
          <a:sy n="48" d="100"/>
        </p:scale>
        <p:origin x="53" y="7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customschemas.google.com/relationships/presentationmetadata" Target="meta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commentAuthors" Target="commentAuthor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hr-H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3" name="Google Shape;16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5" name="Google Shape;265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4" name="Google Shape;274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3" name="Google Shape;283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3" name="Google Shape;293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1" name="Google Shape;301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2" name="Google Shape;312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1" name="Google Shape;331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4" name="Google Shape;324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8" name="Google Shape;338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5" name="Google Shape;345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1" name="Google Shape;171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2" name="Google Shape;352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9" name="Google Shape;359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1" name="Google Shape;301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092294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6" name="Google Shape;366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hr-HR" dirty="0"/>
              <a:t>Uloga je učitelja poticanje aktivnog učenja. Nastavu valja usmjeriti na učenika i poticanje preuzimanja odgovornosti učenika za svoje učenje. </a:t>
            </a:r>
          </a:p>
          <a:p>
            <a:r>
              <a:rPr lang="hr-HR" dirty="0"/>
              <a:t>Uloga je učitelja osigurati pomoć i podršku pri učenju, a ta pomoć i podrška smanjuju se sve većom samostalnošću učenika u učenju, dok u konačnici njegovo učenje ne postane samostalno i samoregulirano.</a:t>
            </a:r>
            <a:endParaRPr dirty="0"/>
          </a:p>
        </p:txBody>
      </p:sp>
      <p:sp>
        <p:nvSpPr>
          <p:cNvPr id="373" name="Google Shape;37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1" name="Google Shape;38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1" name="Google Shape;38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94915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9" name="Google Shape;38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6" name="Google Shape;396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3" name="Google Shape;403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9" name="Google Shape;17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8" name="Google Shape;188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7" name="Google Shape;207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5" name="Google Shape;235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6" name="Google Shape;246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6" name="Google Shape;256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9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9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90" name="Google Shape;90;p9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9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9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0"/>
          <p:cNvSpPr txBox="1">
            <a:spLocks noGrp="1"/>
          </p:cNvSpPr>
          <p:nvPr>
            <p:ph type="body" idx="1"/>
          </p:nvPr>
        </p:nvSpPr>
        <p:spPr>
          <a:xfrm>
            <a:off x="1097279" y="1845734"/>
            <a:ext cx="493776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96" name="Google Shape;96;p10"/>
          <p:cNvSpPr txBox="1">
            <a:spLocks noGrp="1"/>
          </p:cNvSpPr>
          <p:nvPr>
            <p:ph type="body" idx="2"/>
          </p:nvPr>
        </p:nvSpPr>
        <p:spPr>
          <a:xfrm>
            <a:off x="6217920" y="1845735"/>
            <a:ext cx="493776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97" name="Google Shape;97;p10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0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0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1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1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11"/>
          <p:cNvSpPr txBox="1"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defRPr sz="3600" b="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1"/>
          <p:cNvSpPr txBox="1">
            <a:spLocks noGrp="1"/>
          </p:cNvSpPr>
          <p:nvPr>
            <p:ph type="body" idx="1"/>
          </p:nvPr>
        </p:nvSpPr>
        <p:spPr>
          <a:xfrm>
            <a:off x="4800600" y="731520"/>
            <a:ext cx="649224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105" name="Google Shape;105;p11"/>
          <p:cNvSpPr txBox="1">
            <a:spLocks noGrp="1"/>
          </p:cNvSpPr>
          <p:nvPr>
            <p:ph type="body" idx="2"/>
          </p:nvPr>
        </p:nvSpPr>
        <p:spPr>
          <a:xfrm>
            <a:off x="457200" y="2926080"/>
            <a:ext cx="3200400" cy="3379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6" name="Google Shape;106;p11"/>
          <p:cNvSpPr txBox="1">
            <a:spLocks noGrp="1"/>
          </p:cNvSpPr>
          <p:nvPr>
            <p:ph type="dt" idx="10"/>
          </p:nvPr>
        </p:nvSpPr>
        <p:spPr>
          <a:xfrm>
            <a:off x="465512" y="6459785"/>
            <a:ext cx="2618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1"/>
          <p:cNvSpPr txBox="1">
            <a:spLocks noGrp="1"/>
          </p:cNvSpPr>
          <p:nvPr>
            <p:ph type="ftr" idx="11"/>
          </p:nvPr>
        </p:nvSpPr>
        <p:spPr>
          <a:xfrm>
            <a:off x="4800600" y="6459785"/>
            <a:ext cx="4648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1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2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12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12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2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2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bg>
      <p:bgPr>
        <a:solidFill>
          <a:schemeClr val="lt1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24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24"/>
          <p:cNvSpPr txBox="1"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Arial"/>
              <a:buNone/>
              <a:defRPr sz="8000" b="0">
                <a:solidFill>
                  <a:srgbClr val="26262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4"/>
          <p:cNvSpPr txBox="1"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0" name="Google Shape;120;p24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  <p:cxnSp>
        <p:nvCxnSpPr>
          <p:cNvPr id="123" name="Google Shape;123;p24"/>
          <p:cNvCxnSpPr/>
          <p:nvPr/>
        </p:nvCxnSpPr>
        <p:spPr>
          <a:xfrm>
            <a:off x="1207658" y="4343400"/>
            <a:ext cx="987552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5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5"/>
          <p:cNvSpPr txBox="1"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 b="0" cap="none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7" name="Google Shape;127;p25"/>
          <p:cNvSpPr txBox="1">
            <a:spLocks noGrp="1"/>
          </p:cNvSpPr>
          <p:nvPr>
            <p:ph type="body" idx="2"/>
          </p:nvPr>
        </p:nvSpPr>
        <p:spPr>
          <a:xfrm>
            <a:off x="1097280" y="2582334"/>
            <a:ext cx="4937760" cy="33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128" name="Google Shape;128;p25"/>
          <p:cNvSpPr txBox="1">
            <a:spLocks noGrp="1"/>
          </p:cNvSpPr>
          <p:nvPr>
            <p:ph type="body" idx="3"/>
          </p:nvPr>
        </p:nvSpPr>
        <p:spPr>
          <a:xfrm>
            <a:off x="6217920" y="1846052"/>
            <a:ext cx="4937760" cy="736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 b="0" cap="none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9" name="Google Shape;129;p25"/>
          <p:cNvSpPr txBox="1">
            <a:spLocks noGrp="1"/>
          </p:cNvSpPr>
          <p:nvPr>
            <p:ph type="body" idx="4"/>
          </p:nvPr>
        </p:nvSpPr>
        <p:spPr>
          <a:xfrm>
            <a:off x="6217920" y="2582334"/>
            <a:ext cx="4937760" cy="33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130" name="Google Shape;130;p25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5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5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6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6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6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6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27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27"/>
          <p:cNvSpPr txBox="1"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defRPr sz="3600" b="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7"/>
          <p:cNvSpPr>
            <a:spLocks noGrp="1"/>
          </p:cNvSpPr>
          <p:nvPr>
            <p:ph type="pic" idx="2"/>
          </p:nvPr>
        </p:nvSpPr>
        <p:spPr>
          <a:xfrm>
            <a:off x="15" y="0"/>
            <a:ext cx="12191985" cy="4915076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7"/>
          <p:cNvSpPr txBox="1">
            <a:spLocks noGrp="1"/>
          </p:cNvSpPr>
          <p:nvPr>
            <p:ph type="body" idx="1"/>
          </p:nvPr>
        </p:nvSpPr>
        <p:spPr>
          <a:xfrm>
            <a:off x="1097280" y="5907023"/>
            <a:ext cx="10113264" cy="594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44" name="Google Shape;144;p27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7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7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8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8"/>
          <p:cNvSpPr txBox="1">
            <a:spLocks noGrp="1"/>
          </p:cNvSpPr>
          <p:nvPr>
            <p:ph type="body" idx="1"/>
          </p:nvPr>
        </p:nvSpPr>
        <p:spPr>
          <a:xfrm rot="5400000">
            <a:off x="4114800" y="-1171786"/>
            <a:ext cx="4023360" cy="100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150" name="Google Shape;150;p28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8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8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9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29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29"/>
          <p:cNvSpPr txBox="1">
            <a:spLocks noGrp="1"/>
          </p:cNvSpPr>
          <p:nvPr>
            <p:ph type="title"/>
          </p:nvPr>
        </p:nvSpPr>
        <p:spPr>
          <a:xfrm rot="5400000">
            <a:off x="7160640" y="1979039"/>
            <a:ext cx="5757421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9"/>
          <p:cNvSpPr txBox="1">
            <a:spLocks noGrp="1"/>
          </p:cNvSpPr>
          <p:nvPr>
            <p:ph type="body" idx="1"/>
          </p:nvPr>
        </p:nvSpPr>
        <p:spPr>
          <a:xfrm rot="5400000">
            <a:off x="1826639" y="-573661"/>
            <a:ext cx="5757422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158" name="Google Shape;158;p29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29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9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5" name="Google Shape;55;p1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8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8"/>
          <p:cNvSpPr/>
          <p:nvPr/>
        </p:nvSpPr>
        <p:spPr>
          <a:xfrm>
            <a:off x="0" y="6334316"/>
            <a:ext cx="12192000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8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Google Shape;82;p8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  <a:defRPr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" name="Google Shape;83;p8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4" name="Google Shape;84;p8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" name="Google Shape;85;p8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  <p:cxnSp>
        <p:nvCxnSpPr>
          <p:cNvPr id="86" name="Google Shape;86;p8"/>
          <p:cNvCxnSpPr/>
          <p:nvPr/>
        </p:nvCxnSpPr>
        <p:spPr>
          <a:xfrm>
            <a:off x="1193532" y="1737845"/>
            <a:ext cx="996696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7.emf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openxmlformats.org/officeDocument/2006/relationships/hyperlink" Target="https://doi.org/10.1007/11524564_4" TargetMode="External"/><Relationship Id="rId4" Type="http://schemas.openxmlformats.org/officeDocument/2006/relationships/hyperlink" Target="https://en.wikipedia.org/wiki/Joseph_Goguen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"/>
          <p:cNvSpPr txBox="1">
            <a:spLocks noGrp="1"/>
          </p:cNvSpPr>
          <p:nvPr>
            <p:ph type="subTitle" idx="1"/>
          </p:nvPr>
        </p:nvSpPr>
        <p:spPr>
          <a:xfrm>
            <a:off x="1524000" y="4334154"/>
            <a:ext cx="1021228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</a:pPr>
            <a:r>
              <a:rPr lang="hr-HR" sz="3200">
                <a:solidFill>
                  <a:schemeClr val="lt1"/>
                </a:solidFill>
              </a:rPr>
              <a:t>Ivana Marić Zerdun, prof. biologije i kemije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</a:pPr>
            <a:r>
              <a:rPr lang="hr-HR" sz="3200">
                <a:solidFill>
                  <a:schemeClr val="lt1"/>
                </a:solidFill>
              </a:rPr>
              <a:t>Marijana Gudić, prof. biologije i kemije</a:t>
            </a:r>
            <a:endParaRPr sz="3200">
              <a:solidFill>
                <a:schemeClr val="lt1"/>
              </a:solidFill>
            </a:endParaRPr>
          </a:p>
        </p:txBody>
      </p:sp>
      <p:sp>
        <p:nvSpPr>
          <p:cNvPr id="166" name="Google Shape;166;p1"/>
          <p:cNvSpPr txBox="1"/>
          <p:nvPr/>
        </p:nvSpPr>
        <p:spPr>
          <a:xfrm>
            <a:off x="1269857" y="1033078"/>
            <a:ext cx="9915524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hr-HR" sz="4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Prevladavanje konceptualnih krugova spiralnim kurikulumom i konceptualnim mapama u području kemije i biologije</a:t>
            </a:r>
            <a:endParaRPr/>
          </a:p>
        </p:txBody>
      </p:sp>
      <p:sp>
        <p:nvSpPr>
          <p:cNvPr id="167" name="Google Shape;167;p1"/>
          <p:cNvSpPr txBox="1"/>
          <p:nvPr/>
        </p:nvSpPr>
        <p:spPr>
          <a:xfrm>
            <a:off x="4722896" y="5555951"/>
            <a:ext cx="5745484" cy="1287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 b="1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OŠ Trilj, Trilj, ivana.maric-zerdun@skole.hr </a:t>
            </a:r>
            <a:endParaRPr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 b="1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OŠ kraljice Jelene, Solin, marijana.gudic@skole.hr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8" name="Google Shape;16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0436" y="5764924"/>
            <a:ext cx="772889" cy="1093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7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Arial"/>
              <a:buNone/>
            </a:pPr>
            <a:r>
              <a:rPr lang="hr-HR" sz="3200" dirty="0"/>
              <a:t>Konceptualna mapa II. – koncept tvari (kemija)</a:t>
            </a:r>
            <a:endParaRPr sz="3200" dirty="0"/>
          </a:p>
        </p:txBody>
      </p:sp>
      <p:sp>
        <p:nvSpPr>
          <p:cNvPr id="268" name="Google Shape;268;p37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3418736" cy="362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 lnSpcReduction="10000"/>
          </a:bodyPr>
          <a:lstStyle/>
          <a:p>
            <a:pPr marL="91440" lvl="0" indent="-9144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 "/>
            </a:pPr>
            <a:r>
              <a:rPr lang="hr-HR" sz="2200"/>
              <a:t>Izrađuje učitelj/učiteljica</a:t>
            </a:r>
            <a:endParaRPr sz="2200"/>
          </a:p>
        </p:txBody>
      </p:sp>
      <p:pic>
        <p:nvPicPr>
          <p:cNvPr id="269" name="Google Shape;269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37196" y="5869094"/>
            <a:ext cx="699233" cy="988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81489" y="2207933"/>
            <a:ext cx="3626318" cy="402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80544" y="2207932"/>
            <a:ext cx="5557511" cy="366116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8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Arial"/>
              <a:buNone/>
            </a:pPr>
            <a:r>
              <a:rPr lang="hr-HR" sz="3200" dirty="0"/>
              <a:t>Konceptualna mapa III. – koncept tvari (kemija)</a:t>
            </a:r>
            <a:endParaRPr sz="3200" dirty="0"/>
          </a:p>
        </p:txBody>
      </p:sp>
      <p:pic>
        <p:nvPicPr>
          <p:cNvPr id="277" name="Google Shape;277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37196" y="5869094"/>
            <a:ext cx="699233" cy="988906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38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3418736" cy="362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 lnSpcReduction="10000"/>
          </a:bodyPr>
          <a:lstStyle/>
          <a:p>
            <a:pPr marL="91440" lvl="0" indent="-9144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 "/>
            </a:pPr>
            <a:r>
              <a:rPr lang="hr-HR" sz="2200" dirty="0"/>
              <a:t>Izrađuje učitelj/učiteljica</a:t>
            </a:r>
            <a:endParaRPr sz="2200" dirty="0"/>
          </a:p>
        </p:txBody>
      </p:sp>
      <p:pic>
        <p:nvPicPr>
          <p:cNvPr id="279" name="Google Shape;279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7280" y="2207933"/>
            <a:ext cx="4857366" cy="3964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37356" y="2473583"/>
            <a:ext cx="5250458" cy="333005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9"/>
          <p:cNvSpPr txBox="1">
            <a:spLocks noGrp="1"/>
          </p:cNvSpPr>
          <p:nvPr>
            <p:ph type="title"/>
          </p:nvPr>
        </p:nvSpPr>
        <p:spPr>
          <a:xfrm>
            <a:off x="1" y="293287"/>
            <a:ext cx="121920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Arial"/>
              <a:buNone/>
            </a:pPr>
            <a:r>
              <a:rPr lang="hr-HR" sz="3200" dirty="0"/>
              <a:t>Rješavanje konceptualnih mapa – koncept prijenos tvari (biologija)</a:t>
            </a:r>
            <a:endParaRPr sz="3200" dirty="0"/>
          </a:p>
        </p:txBody>
      </p:sp>
      <p:pic>
        <p:nvPicPr>
          <p:cNvPr id="286" name="Google Shape;286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37196" y="5869094"/>
            <a:ext cx="699233" cy="988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9" descr="Slika na kojoj se prikazuje tekst&#10;&#10;Opis je automatski generira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-262861" y="2447674"/>
            <a:ext cx="4147458" cy="311059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88" name="Google Shape;288;p39" descr="Slika na kojoj se prikazuje tekst&#10;&#10;Opis je automatski generira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38316" y="2136849"/>
            <a:ext cx="4976327" cy="373224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89" name="Google Shape;289;p39" descr="Slika na kojoj se prikazuje tekst&#10;&#10;Opis je automatski generira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5400000">
            <a:off x="8307404" y="2447674"/>
            <a:ext cx="4147458" cy="311059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90" name="Google Shape;290;p39"/>
          <p:cNvSpPr txBox="1"/>
          <p:nvPr/>
        </p:nvSpPr>
        <p:spPr>
          <a:xfrm>
            <a:off x="1326891" y="303174"/>
            <a:ext cx="1201705" cy="608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2500"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62162"/>
              <a:buFont typeface="Arial"/>
              <a:buNone/>
            </a:pPr>
            <a:r>
              <a:rPr lang="hr-HR" sz="3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Dio II.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0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Arial"/>
              <a:buNone/>
            </a:pPr>
            <a:r>
              <a:rPr lang="hr-HR" sz="3200"/>
              <a:t>Samovrednovanje – koncept prijenosa tvari (biologija)</a:t>
            </a:r>
            <a:endParaRPr sz="3200"/>
          </a:p>
        </p:txBody>
      </p:sp>
      <p:pic>
        <p:nvPicPr>
          <p:cNvPr id="296" name="Google Shape;296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37196" y="5869094"/>
            <a:ext cx="699233" cy="988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40" descr="Slika na kojoj se prikazuje tekst, osoba&#10;&#10;Opis je automatski generira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25674" y="1898374"/>
            <a:ext cx="5630006" cy="422250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98" name="Google Shape;298;p40" descr="Slika na kojoj se prikazuje tekst&#10;&#10;Opis je automatski generiran"/>
          <p:cNvPicPr preferRelativeResize="0"/>
          <p:nvPr/>
        </p:nvPicPr>
        <p:blipFill rotWithShape="1">
          <a:blip r:embed="rId5">
            <a:alphaModFix/>
          </a:blip>
          <a:srcRect r="20816"/>
          <a:stretch/>
        </p:blipFill>
        <p:spPr>
          <a:xfrm rot="5400000">
            <a:off x="1072232" y="2011131"/>
            <a:ext cx="4268212" cy="404270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1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Arial"/>
              <a:buNone/>
            </a:pPr>
            <a:r>
              <a:rPr lang="hr-HR" sz="3200" dirty="0"/>
              <a:t>Miskoncepcije – koncept prijenos tvari (biologija)</a:t>
            </a:r>
            <a:endParaRPr sz="3200" dirty="0"/>
          </a:p>
        </p:txBody>
      </p:sp>
      <p:sp>
        <p:nvSpPr>
          <p:cNvPr id="304" name="Google Shape;304;p41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4127863" cy="617548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l="-1033" b="-4949"/>
            </a:stretch>
          </a:blipFill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</a:pPr>
            <a:r>
              <a:rPr lang="hr-HR"/>
              <a:t> </a:t>
            </a:r>
            <a:endParaRPr/>
          </a:p>
        </p:txBody>
      </p:sp>
      <p:pic>
        <p:nvPicPr>
          <p:cNvPr id="305" name="Google Shape;305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37196" y="5869094"/>
            <a:ext cx="699233" cy="988906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41"/>
          <p:cNvSpPr txBox="1"/>
          <p:nvPr/>
        </p:nvSpPr>
        <p:spPr>
          <a:xfrm>
            <a:off x="640045" y="2770529"/>
            <a:ext cx="4127863" cy="1311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91440" marR="0" lvl="0" indent="-9144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80963"/>
              </a:buClr>
              <a:buSzPts val="2000"/>
              <a:buFont typeface="Calibri"/>
              <a:buChar char=" "/>
            </a:pPr>
            <a:r>
              <a:rPr lang="hr-HR" sz="2200" b="1" i="0" u="none" strike="noStrike" cap="none" dirty="0">
                <a:solidFill>
                  <a:srgbClr val="4F2CD1"/>
                </a:solidFill>
                <a:latin typeface="Arial"/>
                <a:ea typeface="Arial"/>
                <a:cs typeface="Arial"/>
                <a:sym typeface="Arial"/>
              </a:rPr>
              <a:t>1. Upijanje hranjivih tvari </a:t>
            </a:r>
            <a:endParaRPr dirty="0"/>
          </a:p>
          <a:p>
            <a:pPr marL="91440" marR="0" lvl="0" indent="-9144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80963"/>
              </a:buClr>
              <a:buSzPts val="2000"/>
              <a:buFont typeface="Calibri"/>
              <a:buChar char=" "/>
            </a:pPr>
            <a:r>
              <a:rPr lang="hr-HR" sz="2200" b="1" i="0" u="none" strike="noStrike" cap="none" dirty="0">
                <a:solidFill>
                  <a:srgbClr val="4F2CD1"/>
                </a:solidFill>
                <a:latin typeface="Arial"/>
                <a:ea typeface="Arial"/>
                <a:cs typeface="Arial"/>
                <a:sym typeface="Arial"/>
              </a:rPr>
              <a:t>    difuzijom kroz korijenove </a:t>
            </a:r>
            <a:endParaRPr dirty="0"/>
          </a:p>
          <a:p>
            <a:pPr marL="91440" marR="0" lvl="0" indent="-9144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80963"/>
              </a:buClr>
              <a:buSzPts val="2000"/>
              <a:buFont typeface="Calibri"/>
              <a:buChar char=" "/>
            </a:pPr>
            <a:r>
              <a:rPr lang="hr-HR" sz="2200" b="1" i="0" u="none" strike="noStrike" cap="none" dirty="0">
                <a:solidFill>
                  <a:srgbClr val="4F2CD1"/>
                </a:solidFill>
                <a:latin typeface="Arial"/>
                <a:ea typeface="Arial"/>
                <a:cs typeface="Arial"/>
                <a:sym typeface="Arial"/>
              </a:rPr>
              <a:t>    dlačice</a:t>
            </a:r>
            <a:endParaRPr dirty="0"/>
          </a:p>
          <a:p>
            <a:pPr marL="91440" marR="0" lvl="0" indent="-9144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80963"/>
              </a:buClr>
              <a:buSzPts val="2000"/>
              <a:buFont typeface="Calibri"/>
              <a:buChar char=" "/>
            </a:pPr>
            <a:r>
              <a:rPr lang="hr-HR" sz="2200" b="1" i="0" u="none" strike="noStrike" cap="none" dirty="0">
                <a:solidFill>
                  <a:srgbClr val="AD2751"/>
                </a:solidFill>
                <a:latin typeface="Arial"/>
                <a:ea typeface="Arial"/>
                <a:cs typeface="Arial"/>
                <a:sym typeface="Arial"/>
              </a:rPr>
              <a:t>    (*sinteza hranjivih tvari)</a:t>
            </a:r>
            <a:endParaRPr sz="2200" b="1" i="0" u="none" strike="noStrike" cap="none" dirty="0">
              <a:solidFill>
                <a:srgbClr val="4F2CD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41"/>
          <p:cNvSpPr txBox="1"/>
          <p:nvPr/>
        </p:nvSpPr>
        <p:spPr>
          <a:xfrm>
            <a:off x="640045" y="4388904"/>
            <a:ext cx="4620987" cy="1920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91440" marR="0" lvl="0" indent="-9144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80963"/>
              </a:buClr>
              <a:buSzPts val="2000"/>
              <a:buFont typeface="Calibri"/>
              <a:buChar char=" "/>
            </a:pPr>
            <a:r>
              <a:rPr lang="hr-HR" sz="2200" b="1" i="0" u="none" strike="noStrike" cap="none">
                <a:solidFill>
                  <a:srgbClr val="4F2CD1"/>
                </a:solidFill>
                <a:latin typeface="Arial"/>
                <a:ea typeface="Arial"/>
                <a:cs typeface="Arial"/>
                <a:sym typeface="Arial"/>
              </a:rPr>
              <a:t>2. Kretanje molekula vode u </a:t>
            </a:r>
            <a:endParaRPr/>
          </a:p>
          <a:p>
            <a:pPr marL="91440" marR="0" lvl="0" indent="-9144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80963"/>
              </a:buClr>
              <a:buSzPts val="2000"/>
              <a:buFont typeface="Calibri"/>
              <a:buChar char=" "/>
            </a:pPr>
            <a:r>
              <a:rPr lang="hr-HR" sz="2200" b="1" i="0" u="none" strike="noStrike" cap="none">
                <a:solidFill>
                  <a:srgbClr val="4F2CD1"/>
                </a:solidFill>
                <a:latin typeface="Arial"/>
                <a:ea typeface="Arial"/>
                <a:cs typeface="Arial"/>
                <a:sym typeface="Arial"/>
              </a:rPr>
              <a:t>    smo jednom smjeru, iz </a:t>
            </a:r>
            <a:endParaRPr/>
          </a:p>
          <a:p>
            <a:pPr marL="91440" marR="0" lvl="0" indent="-9144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80963"/>
              </a:buClr>
              <a:buSzPts val="2000"/>
              <a:buFont typeface="Calibri"/>
              <a:buChar char=" "/>
            </a:pPr>
            <a:r>
              <a:rPr lang="hr-HR" sz="2200" b="1" i="0" u="none" strike="noStrike" cap="none">
                <a:solidFill>
                  <a:srgbClr val="4F2CD1"/>
                </a:solidFill>
                <a:latin typeface="Arial"/>
                <a:ea typeface="Arial"/>
                <a:cs typeface="Arial"/>
                <a:sym typeface="Arial"/>
              </a:rPr>
              <a:t>    područja gdje je ima više </a:t>
            </a:r>
            <a:endParaRPr/>
          </a:p>
          <a:p>
            <a:pPr marL="91440" marR="0" lvl="0" indent="-9144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80963"/>
              </a:buClr>
              <a:buSzPts val="2000"/>
              <a:buFont typeface="Calibri"/>
              <a:buChar char=" "/>
            </a:pPr>
            <a:r>
              <a:rPr lang="hr-HR" sz="2200" b="1" i="0" u="none" strike="noStrike" cap="none">
                <a:solidFill>
                  <a:srgbClr val="4F2CD1"/>
                </a:solidFill>
                <a:latin typeface="Arial"/>
                <a:ea typeface="Arial"/>
                <a:cs typeface="Arial"/>
                <a:sym typeface="Arial"/>
              </a:rPr>
              <a:t>    u područje gdje je ima   </a:t>
            </a:r>
            <a:endParaRPr/>
          </a:p>
          <a:p>
            <a:pPr marL="91440" marR="0" lvl="0" indent="-9144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80963"/>
              </a:buClr>
              <a:buSzPts val="2000"/>
              <a:buFont typeface="Calibri"/>
              <a:buChar char=" "/>
            </a:pPr>
            <a:r>
              <a:rPr lang="hr-HR" sz="2200" b="1" i="0" u="none" strike="noStrike" cap="none">
                <a:solidFill>
                  <a:srgbClr val="4F2CD1"/>
                </a:solidFill>
                <a:latin typeface="Arial"/>
                <a:ea typeface="Arial"/>
                <a:cs typeface="Arial"/>
                <a:sym typeface="Arial"/>
              </a:rPr>
              <a:t>    manje </a:t>
            </a:r>
            <a:endParaRPr/>
          </a:p>
          <a:p>
            <a:pPr marL="91440" marR="0" lvl="0" indent="-9144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80963"/>
              </a:buClr>
              <a:buSzPts val="2000"/>
              <a:buFont typeface="Calibri"/>
              <a:buChar char=" "/>
            </a:pPr>
            <a:r>
              <a:rPr lang="hr-HR" sz="2200" b="1" i="0" u="none" strike="noStrike" cap="none">
                <a:solidFill>
                  <a:srgbClr val="AD2751"/>
                </a:solidFill>
                <a:latin typeface="Arial"/>
                <a:ea typeface="Arial"/>
                <a:cs typeface="Arial"/>
                <a:sym typeface="Arial"/>
              </a:rPr>
              <a:t>(*u oba smjera do izjednačenja)</a:t>
            </a:r>
            <a:endParaRPr/>
          </a:p>
        </p:txBody>
      </p:sp>
      <p:pic>
        <p:nvPicPr>
          <p:cNvPr id="308" name="Google Shape;308;p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96922" y="1845734"/>
            <a:ext cx="6007608" cy="4377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4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225143" y="2200158"/>
            <a:ext cx="6596980" cy="4023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2"/>
          <p:cNvSpPr txBox="1">
            <a:spLocks noGrp="1"/>
          </p:cNvSpPr>
          <p:nvPr>
            <p:ph type="title"/>
          </p:nvPr>
        </p:nvSpPr>
        <p:spPr>
          <a:xfrm>
            <a:off x="755781" y="286603"/>
            <a:ext cx="11180648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Arial"/>
              <a:buNone/>
            </a:pPr>
            <a:r>
              <a:rPr lang="hr-HR" sz="3200" dirty="0"/>
              <a:t>Refleksija na rješavanje – koncept prijenosa tvari (biologija)</a:t>
            </a:r>
            <a:endParaRPr sz="3200" dirty="0"/>
          </a:p>
        </p:txBody>
      </p:sp>
      <p:pic>
        <p:nvPicPr>
          <p:cNvPr id="315" name="Google Shape;315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37196" y="5869094"/>
            <a:ext cx="699233" cy="988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3770" y="1971087"/>
            <a:ext cx="9015512" cy="2432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8206" y="1971087"/>
            <a:ext cx="7547756" cy="3511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4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32119" y="1971088"/>
            <a:ext cx="7557695" cy="3511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42"/>
          <p:cNvPicPr preferRelativeResize="0"/>
          <p:nvPr/>
        </p:nvPicPr>
        <p:blipFill rotWithShape="1">
          <a:blip r:embed="rId7">
            <a:alphaModFix/>
          </a:blip>
          <a:srcRect l="2512" t="7486"/>
          <a:stretch/>
        </p:blipFill>
        <p:spPr>
          <a:xfrm>
            <a:off x="1003974" y="2132390"/>
            <a:ext cx="9228066" cy="3226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4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7969" y="2218839"/>
            <a:ext cx="8787113" cy="258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4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32119" y="2241755"/>
            <a:ext cx="10613862" cy="2899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4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lvl="0"/>
            <a:r>
              <a:rPr lang="hr-HR" sz="3200" dirty="0"/>
              <a:t>Konceptualna mapa I. – prijenos tvari (biologija)</a:t>
            </a:r>
            <a:endParaRPr sz="3200" dirty="0"/>
          </a:p>
        </p:txBody>
      </p:sp>
      <p:pic>
        <p:nvPicPr>
          <p:cNvPr id="334" name="Google Shape;334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37196" y="5869094"/>
            <a:ext cx="699233" cy="988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Smiling classmates writing at desk Free Photo">
            <a:extLst>
              <a:ext uri="{FF2B5EF4-FFF2-40B4-BE49-F238E27FC236}">
                <a16:creationId xmlns:a16="http://schemas.microsoft.com/office/drawing/2014/main" id="{C3073C42-B5BB-43C4-9A0A-2A52E27A7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584" y="3135086"/>
            <a:ext cx="4266981" cy="2842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A1A3BF5-9B06-4323-A8B6-5E61C4F791AF}"/>
              </a:ext>
            </a:extLst>
          </p:cNvPr>
          <p:cNvSpPr/>
          <p:nvPr/>
        </p:nvSpPr>
        <p:spPr>
          <a:xfrm>
            <a:off x="6691699" y="1823667"/>
            <a:ext cx="498886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200" dirty="0"/>
              <a:t>Izrađuju učenici (potencijalno daroviti):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25CAE6-9E05-42D2-98F9-1E1AC7DA774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80" t="2198" r="6556" b="7219"/>
          <a:stretch/>
        </p:blipFill>
        <p:spPr>
          <a:xfrm>
            <a:off x="498179" y="1810417"/>
            <a:ext cx="6063962" cy="44744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3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lvl="0"/>
            <a:r>
              <a:rPr lang="hr-HR" sz="3200" dirty="0"/>
              <a:t>Konceptualna mapa I. – prijenos tvari (biologija)</a:t>
            </a:r>
            <a:endParaRPr sz="3200" dirty="0"/>
          </a:p>
        </p:txBody>
      </p:sp>
      <p:pic>
        <p:nvPicPr>
          <p:cNvPr id="327" name="Google Shape;327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37196" y="5869094"/>
            <a:ext cx="699233" cy="988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0E7F3FB-82AE-4741-9E8D-44844174A6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558" y="1880084"/>
            <a:ext cx="6143813" cy="43108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3DCBE8-7C07-4103-904E-97BBBC9FCE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5911" y="1880084"/>
            <a:ext cx="4581330" cy="43108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A9BA7-1C35-4515-9D44-5AFA1BC1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dirty="0"/>
              <a:t>Konceptualna mapa I. – prijenos tvari (biologija)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7520D6-3820-4BD3-9D38-6C6FAFFAA5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66" t="25333" r="25842" b="22313"/>
          <a:stretch/>
        </p:blipFill>
        <p:spPr>
          <a:xfrm>
            <a:off x="264463" y="2038187"/>
            <a:ext cx="6212188" cy="36889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34DD1F-ED13-42B6-921C-6877CDB9BA3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637" y="2388238"/>
            <a:ext cx="5566696" cy="3768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8090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37196" y="5869094"/>
            <a:ext cx="699233" cy="98890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7507F7F6-C704-44E1-9011-011C1476686B}"/>
              </a:ext>
            </a:extLst>
          </p:cNvPr>
          <p:cNvSpPr/>
          <p:nvPr/>
        </p:nvSpPr>
        <p:spPr>
          <a:xfrm>
            <a:off x="609629" y="3780723"/>
            <a:ext cx="10506269" cy="1600438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hr-HR" sz="2200" dirty="0">
                <a:latin typeface="+mn-lt"/>
              </a:rPr>
              <a:t>Mislim da je ova metoda pisanja konceptualne mape jako dobra jer nam daje uvid u glavne pojmove koje trebamo sadržajno povezati. </a:t>
            </a:r>
            <a:r>
              <a:rPr lang="hr-HR" sz="2200" dirty="0">
                <a:highlight>
                  <a:srgbClr val="FFFF00"/>
                </a:highlight>
                <a:latin typeface="+mn-lt"/>
              </a:rPr>
              <a:t>Tijekom povezivanja treba uložiti dosta truda i moraju se dobro poznavati pojmovi o kojima se priča kako bi se stvorila jedinstvena slika.</a:t>
            </a:r>
          </a:p>
        </p:txBody>
      </p:sp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D414963E-676F-4958-9238-B105C585E51E}"/>
              </a:ext>
            </a:extLst>
          </p:cNvPr>
          <p:cNvSpPr/>
          <p:nvPr/>
        </p:nvSpPr>
        <p:spPr>
          <a:xfrm>
            <a:off x="457199" y="3442280"/>
            <a:ext cx="10967743" cy="2724150"/>
          </a:xfrm>
          <a:prstGeom prst="flowChartAlternateProcess">
            <a:avLst/>
          </a:prstGeom>
          <a:solidFill>
            <a:srgbClr val="FFFF99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hr-HR" sz="2200" dirty="0">
                <a:solidFill>
                  <a:schemeClr val="tx1"/>
                </a:solidFill>
                <a:latin typeface="+mn-lt"/>
              </a:rPr>
              <a:t>Kada sam vidjela prvi put zadatak mislila sam da je teško a također mislila sam da su pojmovi teški, ali nakon što sam krenula istraživati o pojmovima i njihovim vezama shvatila sam da je zapravo jako zanimljivo. Kada sam uhvatila tako reći ritam pisanja i povezivanja i sve što sam ulazila detaljnije u lekciju jako mi se svidjelo. </a:t>
            </a:r>
          </a:p>
          <a:p>
            <a:r>
              <a:rPr lang="hr-HR" sz="2200" dirty="0">
                <a:solidFill>
                  <a:schemeClr val="tx1"/>
                </a:solidFill>
                <a:highlight>
                  <a:srgbClr val="FFFF00"/>
                </a:highlight>
                <a:latin typeface="+mn-lt"/>
              </a:rPr>
              <a:t>S konceptualnom mapom sam i puno više naučila</a:t>
            </a:r>
            <a:r>
              <a:rPr lang="hr-HR" sz="2200" dirty="0">
                <a:solidFill>
                  <a:schemeClr val="tx1"/>
                </a:solidFill>
                <a:latin typeface="+mn-lt"/>
              </a:rPr>
              <a:t> nego što mi sam udžbenik pruža. Bilo je jako poučno i zanimljivo. :)</a:t>
            </a:r>
          </a:p>
        </p:txBody>
      </p:sp>
      <p:pic>
        <p:nvPicPr>
          <p:cNvPr id="4098" name="Picture 2" descr="Mind map concept illustration Free Vector">
            <a:extLst>
              <a:ext uri="{FF2B5EF4-FFF2-40B4-BE49-F238E27FC236}">
                <a16:creationId xmlns:a16="http://schemas.microsoft.com/office/drawing/2014/main" id="{C3D1F728-9BDC-4B5B-87CC-57E7AAEB01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66" b="13545"/>
          <a:stretch/>
        </p:blipFill>
        <p:spPr bwMode="auto">
          <a:xfrm>
            <a:off x="8616429" y="568642"/>
            <a:ext cx="3575571" cy="272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0" name="Google Shape;340;p45"/>
          <p:cNvSpPr txBox="1">
            <a:spLocks noGrp="1"/>
          </p:cNvSpPr>
          <p:nvPr>
            <p:ph type="title"/>
          </p:nvPr>
        </p:nvSpPr>
        <p:spPr>
          <a:xfrm>
            <a:off x="345814" y="704850"/>
            <a:ext cx="10058400" cy="814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lvl="0"/>
            <a:r>
              <a:rPr lang="hr-HR" sz="3200" dirty="0"/>
              <a:t>Refleksija na izradu mapa – prijenos tvari (biologija)</a:t>
            </a:r>
            <a:endParaRPr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0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Arial"/>
              <a:buNone/>
            </a:pPr>
            <a:r>
              <a:rPr lang="hr-HR" sz="3200"/>
              <a:t>Razlog primjene konceptualnih mapa </a:t>
            </a:r>
            <a:endParaRPr sz="3200"/>
          </a:p>
        </p:txBody>
      </p:sp>
      <p:sp>
        <p:nvSpPr>
          <p:cNvPr id="174" name="Google Shape;174;p30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91440" lvl="0" indent="-9144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 "/>
            </a:pPr>
            <a:r>
              <a:rPr lang="hr-HR" sz="220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Metode kojima se poučava ne uključuje aktivno predznanje učenika, pa učenici napamet uče znanstvene koncepte.</a:t>
            </a:r>
            <a:endParaRPr/>
          </a:p>
          <a:p>
            <a:pPr marL="91440" lvl="0" indent="3556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2200"/>
          </a:p>
          <a:p>
            <a:pPr marL="91440" lvl="0" indent="-9144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 "/>
            </a:pPr>
            <a:r>
              <a:rPr lang="hr-HR" sz="2200"/>
              <a:t>Ciljevi: </a:t>
            </a:r>
            <a:endParaRPr/>
          </a:p>
          <a:p>
            <a:pPr marL="91440" lvl="0" indent="3556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2200"/>
          </a:p>
          <a:p>
            <a:pPr marL="91440" lvl="0" indent="-9144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 "/>
            </a:pPr>
            <a:r>
              <a:rPr lang="hr-HR" sz="2200"/>
              <a:t>1. Primjena metode konceptualnih mapa kao alata za identifikaciju 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hr-HR" sz="2200"/>
              <a:t>      miskoncepcija.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hr-HR" sz="2200"/>
              <a:t> </a:t>
            </a:r>
            <a:endParaRPr/>
          </a:p>
          <a:p>
            <a:pPr marL="91440" lvl="0" indent="-9144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 "/>
            </a:pPr>
            <a:r>
              <a:rPr lang="hr-HR" sz="2200"/>
              <a:t>2. Uspostavljenje odnosa između učenika i razumijevanja znanstvenih </a:t>
            </a:r>
            <a:endParaRPr/>
          </a:p>
          <a:p>
            <a:pPr marL="91440" lvl="0" indent="-9144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 "/>
            </a:pPr>
            <a:r>
              <a:rPr lang="hr-HR" sz="2200"/>
              <a:t>    koncepata prirodoslovlja.</a:t>
            </a:r>
            <a:endParaRPr/>
          </a:p>
        </p:txBody>
      </p:sp>
      <p:pic>
        <p:nvPicPr>
          <p:cNvPr id="175" name="Google Shape;175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37196" y="5869094"/>
            <a:ext cx="699233" cy="988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30" descr="Mind mapping, concept mapping, outlining and Gantt Chart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67178" y="4581330"/>
            <a:ext cx="1742785" cy="14941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6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lvl="0"/>
            <a:r>
              <a:rPr lang="hr-HR" sz="3200" dirty="0"/>
              <a:t>Konceptualna mapa II. – prijenos tvari (biologija)</a:t>
            </a:r>
            <a:endParaRPr sz="3200" dirty="0"/>
          </a:p>
        </p:txBody>
      </p:sp>
      <p:sp>
        <p:nvSpPr>
          <p:cNvPr id="349" name="Google Shape;349;p46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3334761" cy="384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 lnSpcReduction="10000"/>
          </a:bodyPr>
          <a:lstStyle/>
          <a:p>
            <a:pPr marL="91440" lvl="0" indent="-9144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 "/>
            </a:pPr>
            <a:r>
              <a:rPr lang="hr-HR" sz="2200" dirty="0"/>
              <a:t>Izrađuje učitelj/učiteljica:</a:t>
            </a:r>
            <a:endParaRPr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E44445-6D6E-45ED-8C5D-F25921A64F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08" t="18776" r="27296" b="7619"/>
          <a:stretch/>
        </p:blipFill>
        <p:spPr>
          <a:xfrm>
            <a:off x="363893" y="2230016"/>
            <a:ext cx="4399057" cy="38509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E62EDB-508A-4E8E-AF04-FC4930661369}"/>
              </a:ext>
            </a:extLst>
          </p:cNvPr>
          <p:cNvPicPr/>
          <p:nvPr/>
        </p:nvPicPr>
        <p:blipFill rotWithShape="1">
          <a:blip r:embed="rId4"/>
          <a:srcRect l="17063" t="23045" r="18915" b="7584"/>
          <a:stretch/>
        </p:blipFill>
        <p:spPr bwMode="auto">
          <a:xfrm>
            <a:off x="4762950" y="1967742"/>
            <a:ext cx="7273540" cy="42277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48" name="Google Shape;348;p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237196" y="5869094"/>
            <a:ext cx="699233" cy="9889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7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lvl="0"/>
            <a:r>
              <a:rPr lang="hr-HR" sz="3200" dirty="0"/>
              <a:t>Konceptualna mapa III. – prijenos tvari (biologija)</a:t>
            </a:r>
            <a:endParaRPr sz="3200" dirty="0"/>
          </a:p>
        </p:txBody>
      </p:sp>
      <p:sp>
        <p:nvSpPr>
          <p:cNvPr id="356" name="Google Shape;356;p47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3204132" cy="365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 lnSpcReduction="10000"/>
          </a:bodyPr>
          <a:lstStyle/>
          <a:p>
            <a:pPr marL="91440" indent="-91440">
              <a:spcBef>
                <a:spcPts val="0"/>
              </a:spcBef>
              <a:buSzPts val="2000"/>
            </a:pPr>
            <a:r>
              <a:rPr lang="hr-HR" sz="2200" dirty="0"/>
              <a:t>Izrađuje učitelj/učiteljica:</a:t>
            </a:r>
          </a:p>
          <a:p>
            <a:pPr marL="91440" lvl="0" indent="-9144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 "/>
            </a:pPr>
            <a:endParaRPr sz="2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C17AB3-ACE4-4658-98C8-7D3B57F262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393" t="20545" r="30434" b="38367"/>
          <a:stretch/>
        </p:blipFill>
        <p:spPr>
          <a:xfrm>
            <a:off x="127519" y="2319729"/>
            <a:ext cx="5557399" cy="31195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C90EFC-55DF-4BAC-A413-4A7C545F156A}"/>
              </a:ext>
            </a:extLst>
          </p:cNvPr>
          <p:cNvPicPr/>
          <p:nvPr/>
        </p:nvPicPr>
        <p:blipFill rotWithShape="1">
          <a:blip r:embed="rId4"/>
          <a:srcRect l="18374" t="20907" r="18577" b="10117"/>
          <a:stretch/>
        </p:blipFill>
        <p:spPr bwMode="auto">
          <a:xfrm>
            <a:off x="5812970" y="2052735"/>
            <a:ext cx="6251511" cy="4142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55" name="Google Shape;355;p4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237196" y="5869094"/>
            <a:ext cx="699233" cy="9889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8"/>
          <p:cNvSpPr txBox="1">
            <a:spLocks noGrp="1"/>
          </p:cNvSpPr>
          <p:nvPr>
            <p:ph type="title"/>
          </p:nvPr>
        </p:nvSpPr>
        <p:spPr>
          <a:xfrm>
            <a:off x="467153" y="286603"/>
            <a:ext cx="10688527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lvl="0"/>
            <a:r>
              <a:rPr lang="hr-HR" sz="3200" dirty="0"/>
              <a:t>Rješavanje konceptualnih mapa – koncept tvari (kemija)</a:t>
            </a:r>
            <a:endParaRPr sz="3200" dirty="0"/>
          </a:p>
        </p:txBody>
      </p:sp>
      <p:pic>
        <p:nvPicPr>
          <p:cNvPr id="362" name="Google Shape;362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37196" y="5869094"/>
            <a:ext cx="699233" cy="988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92FF9F-C627-443F-A004-84945534BF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760" y="1894115"/>
            <a:ext cx="3970641" cy="23699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26014E-DBAF-479A-847D-645BBB9581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4665" y="1894114"/>
            <a:ext cx="3900674" cy="24726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74DB55-4511-4540-8314-82C53045AF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7453" y="2065355"/>
            <a:ext cx="2928160" cy="41954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1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Arial"/>
              <a:buNone/>
            </a:pPr>
            <a:r>
              <a:rPr lang="hr-HR" sz="3200" dirty="0"/>
              <a:t>Miskoncepcije – koncept tvari (kemija)</a:t>
            </a:r>
            <a:endParaRPr sz="3200" dirty="0"/>
          </a:p>
        </p:txBody>
      </p:sp>
      <p:sp>
        <p:nvSpPr>
          <p:cNvPr id="304" name="Google Shape;304;p41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4127863" cy="617548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l="-1033" b="-4949"/>
            </a:stretch>
          </a:blipFill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</a:pPr>
            <a:r>
              <a:rPr lang="hr-HR"/>
              <a:t> </a:t>
            </a:r>
            <a:endParaRPr/>
          </a:p>
        </p:txBody>
      </p:sp>
      <p:pic>
        <p:nvPicPr>
          <p:cNvPr id="305" name="Google Shape;305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37196" y="5869094"/>
            <a:ext cx="699233" cy="988906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41"/>
          <p:cNvSpPr txBox="1"/>
          <p:nvPr/>
        </p:nvSpPr>
        <p:spPr>
          <a:xfrm>
            <a:off x="640045" y="2770529"/>
            <a:ext cx="4482461" cy="1311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91440" marR="0" lvl="0" indent="-9144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80963"/>
              </a:buClr>
              <a:buSzPts val="2000"/>
              <a:buFont typeface="Calibri"/>
              <a:buChar char=" "/>
            </a:pPr>
            <a:r>
              <a:rPr lang="hr-HR" sz="2200" b="1" i="0" u="none" strike="noStrike" cap="none" dirty="0">
                <a:solidFill>
                  <a:srgbClr val="4F2CD1"/>
                </a:solidFill>
                <a:latin typeface="Arial"/>
                <a:ea typeface="Arial"/>
                <a:cs typeface="Arial"/>
                <a:sym typeface="Arial"/>
              </a:rPr>
              <a:t>1. Pojmovi</a:t>
            </a:r>
          </a:p>
          <a:p>
            <a:pPr marL="91440" marR="0" lvl="0" indent="-9144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80963"/>
              </a:buClr>
              <a:buSzPts val="2000"/>
              <a:buFont typeface="Calibri"/>
              <a:buChar char=" "/>
            </a:pPr>
            <a:endParaRPr lang="hr-HR" sz="2200" b="1" i="0" u="none" strike="noStrike" cap="none" dirty="0">
              <a:solidFill>
                <a:srgbClr val="4F2CD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" marR="0" lvl="0" indent="-9144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80963"/>
              </a:buClr>
              <a:buSzPts val="2000"/>
              <a:buFont typeface="Calibri"/>
              <a:buChar char=" "/>
            </a:pPr>
            <a:r>
              <a:rPr lang="hr-HR" sz="2200" b="1" i="0" u="none" strike="noStrike" cap="none" dirty="0">
                <a:solidFill>
                  <a:srgbClr val="4F2CD1"/>
                </a:solidFill>
                <a:latin typeface="Arial"/>
                <a:ea typeface="Arial"/>
                <a:cs typeface="Arial"/>
                <a:sym typeface="Arial"/>
              </a:rPr>
              <a:t> energija/ temperatura/ sila</a:t>
            </a:r>
          </a:p>
          <a:p>
            <a:pPr marL="91440" marR="0" lvl="0" indent="-9144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80963"/>
              </a:buClr>
              <a:buSzPts val="2000"/>
              <a:buFont typeface="Calibri"/>
              <a:buChar char=" "/>
            </a:pPr>
            <a:endParaRPr lang="hr-HR" sz="2200" b="1" i="0" u="none" strike="noStrike" cap="none" dirty="0">
              <a:solidFill>
                <a:srgbClr val="4F2CD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E7A2D8-27DD-4864-BCC7-4ACBB959B8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4563" r="854"/>
          <a:stretch/>
        </p:blipFill>
        <p:spPr>
          <a:xfrm>
            <a:off x="5806482" y="2098064"/>
            <a:ext cx="5721913" cy="13309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C61801-82BF-4F8A-84CD-D1605929D86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6373" b="77566"/>
          <a:stretch/>
        </p:blipFill>
        <p:spPr>
          <a:xfrm>
            <a:off x="5806481" y="3582155"/>
            <a:ext cx="5721913" cy="11613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9A00CF-E17E-49E0-A256-3AE051A4517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" t="76900" r="1035"/>
          <a:stretch/>
        </p:blipFill>
        <p:spPr>
          <a:xfrm>
            <a:off x="5806480" y="5021867"/>
            <a:ext cx="5721913" cy="101052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986BBE3-71D4-4B53-AA3E-995EF121B1CF}"/>
              </a:ext>
            </a:extLst>
          </p:cNvPr>
          <p:cNvSpPr/>
          <p:nvPr/>
        </p:nvSpPr>
        <p:spPr>
          <a:xfrm>
            <a:off x="494522" y="4254355"/>
            <a:ext cx="4553339" cy="100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lvl="0" indent="-91440">
              <a:lnSpc>
                <a:spcPct val="90000"/>
              </a:lnSpc>
              <a:buClr>
                <a:srgbClr val="E80963"/>
              </a:buClr>
              <a:buSzPts val="2000"/>
              <a:buFont typeface="Calibri"/>
              <a:buChar char=" "/>
            </a:pPr>
            <a:r>
              <a:rPr lang="fi-FI" sz="2200" b="1" dirty="0">
                <a:solidFill>
                  <a:srgbClr val="AD2751"/>
                </a:solidFill>
              </a:rPr>
              <a:t>(energija – visoka temperatura)</a:t>
            </a:r>
            <a:endParaRPr lang="hr-HR" sz="2200" b="1" dirty="0">
              <a:solidFill>
                <a:srgbClr val="AD2751"/>
              </a:solidFill>
            </a:endParaRPr>
          </a:p>
          <a:p>
            <a:pPr marL="91440" lvl="0" indent="-91440">
              <a:lnSpc>
                <a:spcPct val="90000"/>
              </a:lnSpc>
              <a:buClr>
                <a:srgbClr val="E80963"/>
              </a:buClr>
              <a:buSzPts val="2000"/>
              <a:buFont typeface="Calibri"/>
              <a:buChar char=" "/>
            </a:pPr>
            <a:endParaRPr lang="fi-FI" sz="2200" b="1" dirty="0">
              <a:solidFill>
                <a:srgbClr val="AD2751"/>
              </a:solidFill>
            </a:endParaRPr>
          </a:p>
          <a:p>
            <a:pPr marL="91440" lvl="0" indent="-91440">
              <a:lnSpc>
                <a:spcPct val="90000"/>
              </a:lnSpc>
              <a:buClr>
                <a:srgbClr val="E80963"/>
              </a:buClr>
              <a:buSzPts val="2000"/>
              <a:buFont typeface="Calibri"/>
              <a:buChar char=" "/>
            </a:pPr>
            <a:r>
              <a:rPr lang="fi-FI" sz="2200" b="1" dirty="0">
                <a:solidFill>
                  <a:srgbClr val="AD2751"/>
                </a:solidFill>
              </a:rPr>
              <a:t>(energija – sila)</a:t>
            </a:r>
            <a:endParaRPr lang="fi-FI" sz="2200" b="1" dirty="0">
              <a:solidFill>
                <a:srgbClr val="4F2CD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677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6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49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lvl="0"/>
            <a:r>
              <a:rPr lang="hr-HR" sz="3200" dirty="0"/>
              <a:t>Refleksija na rješavanje – koncept tvari (kemija)</a:t>
            </a:r>
            <a:endParaRPr sz="3200" dirty="0"/>
          </a:p>
        </p:txBody>
      </p:sp>
      <p:pic>
        <p:nvPicPr>
          <p:cNvPr id="369" name="Google Shape;369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37196" y="5869094"/>
            <a:ext cx="699233" cy="988906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49"/>
          <p:cNvSpPr txBox="1">
            <a:spLocks noGrp="1"/>
          </p:cNvSpPr>
          <p:nvPr>
            <p:ph type="body" idx="1"/>
          </p:nvPr>
        </p:nvSpPr>
        <p:spPr>
          <a:xfrm>
            <a:off x="6614996" y="3304417"/>
            <a:ext cx="4908309" cy="1373327"/>
          </a:xfrm>
          <a:prstGeom prst="flowChartAlternateProcess">
            <a:avLst/>
          </a:prstGeom>
          <a:solidFill>
            <a:srgbClr val="FFCC66"/>
          </a:solidFill>
          <a:ln w="12700">
            <a:solidFill>
              <a:schemeClr val="tx1"/>
            </a:solidFill>
          </a:ln>
        </p:spPr>
        <p:txBody>
          <a:bodyPr spcFirstLastPara="1" wrap="square" lIns="0" tIns="45700" rIns="0" bIns="45700" anchor="t" anchorCtr="0">
            <a:normAutofit fontScale="92500" lnSpcReduction="10000"/>
          </a:bodyPr>
          <a:lstStyle/>
          <a:p>
            <a:pPr marL="91440" lvl="0" indent="-91440">
              <a:lnSpc>
                <a:spcPct val="100000"/>
              </a:lnSpc>
              <a:spcBef>
                <a:spcPts val="0"/>
              </a:spcBef>
              <a:buSzPts val="2000"/>
            </a:pPr>
            <a:r>
              <a:rPr lang="hr-HR" sz="2200" dirty="0">
                <a:solidFill>
                  <a:schemeClr val="tx1"/>
                </a:solidFill>
                <a:highlight>
                  <a:srgbClr val="FFFF00"/>
                </a:highlight>
              </a:rPr>
              <a:t>Bilo mi je lakše riješiti tuđu konceptualnu mapu nego izrađivati svoju </a:t>
            </a:r>
            <a:r>
              <a:rPr lang="hr-HR" sz="2200" dirty="0">
                <a:solidFill>
                  <a:schemeClr val="tx1"/>
                </a:solidFill>
              </a:rPr>
              <a:t>zato što sam sve trebala 2 puta provjeriti kako bi bilo što točnije. 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5290044A-6B93-4F73-958F-7354D5812A9B}"/>
              </a:ext>
            </a:extLst>
          </p:cNvPr>
          <p:cNvSpPr/>
          <p:nvPr/>
        </p:nvSpPr>
        <p:spPr>
          <a:xfrm>
            <a:off x="6398770" y="2928710"/>
            <a:ext cx="5188042" cy="2724150"/>
          </a:xfrm>
          <a:prstGeom prst="flowChartAlternateProcess">
            <a:avLst/>
          </a:prstGeom>
          <a:solidFill>
            <a:schemeClr val="tx2">
              <a:lumMod val="90000"/>
            </a:schemeClr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hr-HR" sz="2200" dirty="0"/>
              <a:t>Izrađivanje i rješavanje konceptualnih mapa bilo je jako interesanto i zabavno. </a:t>
            </a:r>
            <a:r>
              <a:rPr lang="hr-HR" sz="2200" dirty="0">
                <a:highlight>
                  <a:srgbClr val="FFFF00"/>
                </a:highlight>
              </a:rPr>
              <a:t>Zanimljivo je to što smo razmjenjivali mape s učenicima drugih škola. </a:t>
            </a:r>
            <a:r>
              <a:rPr lang="hr-HR" sz="2200" dirty="0"/>
              <a:t>Želio bih da raditi još ovakvih zadataka jer na ovaj način utvrđujem svoje znanje.</a:t>
            </a:r>
          </a:p>
        </p:txBody>
      </p:sp>
      <p:pic>
        <p:nvPicPr>
          <p:cNvPr id="5128" name="Picture 8" descr="Brain network icon Free Vector">
            <a:extLst>
              <a:ext uri="{FF2B5EF4-FFF2-40B4-BE49-F238E27FC236}">
                <a16:creationId xmlns:a16="http://schemas.microsoft.com/office/drawing/2014/main" id="{DA1EB576-03C0-410E-AB30-3C9129851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845" y="2684727"/>
            <a:ext cx="3541900" cy="35419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Original mind map with flat design Free Vector">
            <a:extLst>
              <a:ext uri="{FF2B5EF4-FFF2-40B4-BE49-F238E27FC236}">
                <a16:creationId xmlns:a16="http://schemas.microsoft.com/office/drawing/2014/main" id="{10B2A453-BAD1-46CC-9C33-67DC917CE9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3" r="1229" b="9077"/>
          <a:stretch/>
        </p:blipFill>
        <p:spPr bwMode="auto">
          <a:xfrm>
            <a:off x="133167" y="1806740"/>
            <a:ext cx="2414089" cy="208068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0" grpId="0" build="p" animBg="1"/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Arial"/>
              <a:buNone/>
            </a:pPr>
            <a:r>
              <a:rPr lang="hr-HR" sz="3200" dirty="0"/>
              <a:t>Zaključak</a:t>
            </a:r>
            <a:endParaRPr sz="3200" dirty="0"/>
          </a:p>
        </p:txBody>
      </p:sp>
      <p:pic>
        <p:nvPicPr>
          <p:cNvPr id="378" name="Google Shape;378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7213" y="5774500"/>
            <a:ext cx="828626" cy="1171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2" name="Picture 4" descr="Boy solve test pass exam in school cartoon posters Free Vector">
            <a:extLst>
              <a:ext uri="{FF2B5EF4-FFF2-40B4-BE49-F238E27FC236}">
                <a16:creationId xmlns:a16="http://schemas.microsoft.com/office/drawing/2014/main" id="{1A3034A0-5001-4F79-9172-62338AE1F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" y="1845735"/>
            <a:ext cx="5962650" cy="421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Student having an idea Free Photo">
            <a:extLst>
              <a:ext uri="{FF2B5EF4-FFF2-40B4-BE49-F238E27FC236}">
                <a16:creationId xmlns:a16="http://schemas.microsoft.com/office/drawing/2014/main" id="{325A3EAD-CE77-4800-AD8A-D62B053C4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570" y="2456434"/>
            <a:ext cx="4981077" cy="331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4"/>
          <p:cNvSpPr txBox="1"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hr-HR" sz="3200" dirty="0"/>
              <a:t>OŠ Trilj, Trilj</a:t>
            </a:r>
            <a:endParaRPr sz="3200" dirty="0"/>
          </a:p>
        </p:txBody>
      </p:sp>
      <p:pic>
        <p:nvPicPr>
          <p:cNvPr id="385" name="Google Shape;385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4320" y="5693455"/>
            <a:ext cx="806331" cy="1140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4" descr="Slika na kojoj se prikazuje tekst&#10;&#10;Opis je automatski generira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006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4"/>
          <p:cNvSpPr txBox="1"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hr-HR" sz="3200" dirty="0"/>
              <a:t>OŠ kraljice Jelene, Solin</a:t>
            </a:r>
            <a:endParaRPr sz="3200" dirty="0"/>
          </a:p>
        </p:txBody>
      </p:sp>
      <p:pic>
        <p:nvPicPr>
          <p:cNvPr id="385" name="Google Shape;385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4320" y="5693455"/>
            <a:ext cx="806331" cy="1140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4FF1FE84-A8E7-4EB3-BE5F-19D4E2F536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4909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4213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5"/>
          <p:cNvSpPr txBox="1"/>
          <p:nvPr/>
        </p:nvSpPr>
        <p:spPr>
          <a:xfrm>
            <a:off x="5056150" y="5318234"/>
            <a:ext cx="6960560" cy="1415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200" b="1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OŠ Trilj, Trilj, ivana.maric-zerdun@skole.hr 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200" b="1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OŠ kraljice Jelene, Solin, marijana.gudic@skole.hr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2" name="Google Shape;392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5061" y="5318234"/>
            <a:ext cx="1192568" cy="1686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55688" y="199075"/>
            <a:ext cx="8480621" cy="50134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50"/>
          <p:cNvSpPr txBox="1"/>
          <p:nvPr/>
        </p:nvSpPr>
        <p:spPr>
          <a:xfrm>
            <a:off x="5056150" y="5318234"/>
            <a:ext cx="6960560" cy="1415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2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OŠ Trilj, Trilj, ivana.maric-zerdun@skole.hr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2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OŠ kraljice Jelene, Solin, marijana.gudic@skole.hr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p50"/>
          <p:cNvSpPr txBox="1"/>
          <p:nvPr/>
        </p:nvSpPr>
        <p:spPr>
          <a:xfrm>
            <a:off x="4313323" y="2678597"/>
            <a:ext cx="310052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Hvala na pažnji!</a:t>
            </a:r>
            <a:endParaRPr/>
          </a:p>
        </p:txBody>
      </p:sp>
      <p:pic>
        <p:nvPicPr>
          <p:cNvPr id="400" name="Google Shape;400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5061" y="5318234"/>
            <a:ext cx="1192568" cy="16866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Arial"/>
              <a:buNone/>
            </a:pPr>
            <a:r>
              <a:rPr lang="hr-HR" sz="3200"/>
              <a:t>Koncept znanja</a:t>
            </a:r>
            <a:endParaRPr sz="3200"/>
          </a:p>
        </p:txBody>
      </p:sp>
      <p:sp>
        <p:nvSpPr>
          <p:cNvPr id="182" name="Google Shape;182;p2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058400" cy="3528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 lnSpcReduction="10000"/>
          </a:bodyPr>
          <a:lstStyle/>
          <a:p>
            <a:pPr marL="91440" lvl="0" indent="3556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2200" dirty="0"/>
          </a:p>
          <a:p>
            <a:pPr marL="307340" lvl="0" indent="-3073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hr-HR" sz="2200" b="1" dirty="0"/>
              <a:t>Koncept</a:t>
            </a:r>
            <a:r>
              <a:rPr lang="hr-HR" sz="2200" dirty="0"/>
              <a:t> (</a:t>
            </a:r>
            <a:r>
              <a:rPr lang="hr-HR" sz="2200" i="1" dirty="0"/>
              <a:t>lat. conceptus</a:t>
            </a:r>
            <a:r>
              <a:rPr lang="hr-HR" sz="2200" dirty="0"/>
              <a:t> , glagol – </a:t>
            </a:r>
            <a:r>
              <a:rPr lang="hr-HR" sz="2200" i="1" dirty="0"/>
              <a:t>concipere)</a:t>
            </a:r>
            <a:r>
              <a:rPr lang="hr-HR" sz="2200" dirty="0"/>
              <a:t> - što znači nešto zamišljeno ili formirano u umu, a smatra se kognitivnom jedinicom značenja.</a:t>
            </a:r>
            <a:endParaRPr dirty="0"/>
          </a:p>
          <a:p>
            <a:pPr marL="91440" lvl="0" indent="3556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2200" dirty="0"/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hr-HR" sz="2200" dirty="0"/>
              <a:t>Koncepti se definiraju kao obične </a:t>
            </a:r>
            <a:r>
              <a:rPr lang="hr-HR" sz="2200" dirty="0">
                <a:solidFill>
                  <a:srgbClr val="AD2751"/>
                </a:solidFill>
              </a:rPr>
              <a:t>ideje</a:t>
            </a:r>
            <a:r>
              <a:rPr lang="hr-HR" sz="2200" dirty="0"/>
              <a:t> ili </a:t>
            </a:r>
            <a:r>
              <a:rPr lang="hr-HR" sz="2200" dirty="0">
                <a:solidFill>
                  <a:srgbClr val="AD2751"/>
                </a:solidFill>
              </a:rPr>
              <a:t>opći pojmovi </a:t>
            </a:r>
            <a:r>
              <a:rPr lang="hr-HR" sz="2200" dirty="0"/>
              <a:t>koji se javljaju </a:t>
            </a:r>
            <a:r>
              <a:rPr lang="hr-HR" sz="2200" dirty="0">
                <a:solidFill>
                  <a:srgbClr val="AD2751"/>
                </a:solidFill>
              </a:rPr>
              <a:t>u umu, u govoru ili u mislima. </a:t>
            </a:r>
            <a:r>
              <a:rPr lang="hr-HR" sz="2200" dirty="0"/>
              <a:t>Shvaćeni su kao temeljni gradivni blokovi koncepta koji stoji iza principa, misli i uvjerenja.* </a:t>
            </a:r>
            <a:r>
              <a:rPr lang="hr-HR" sz="1200" b="0" i="0" dirty="0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dirty="0"/>
          </a:p>
          <a:p>
            <a:pPr marL="91440" lvl="0" indent="3556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2200" dirty="0"/>
          </a:p>
          <a:p>
            <a:pPr marL="307340" lvl="0" indent="-30734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hr-HR" sz="2200" dirty="0"/>
              <a:t>Formiranje koncepta omogućuje apstraktno razmišljanje.</a:t>
            </a:r>
            <a:endParaRPr dirty="0"/>
          </a:p>
          <a:p>
            <a:pPr marL="91440" lvl="0" indent="3556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2200" dirty="0"/>
          </a:p>
          <a:p>
            <a:pPr marL="307340" lvl="0" indent="-30734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hr-HR" sz="2200" dirty="0"/>
              <a:t>Koncepti dobivaju svoja značenja unutar struktura znanja.</a:t>
            </a:r>
            <a:endParaRPr sz="2200" dirty="0"/>
          </a:p>
        </p:txBody>
      </p:sp>
      <p:pic>
        <p:nvPicPr>
          <p:cNvPr id="183" name="Google Shape;18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37196" y="5869094"/>
            <a:ext cx="699233" cy="988906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"/>
          <p:cNvSpPr txBox="1"/>
          <p:nvPr/>
        </p:nvSpPr>
        <p:spPr>
          <a:xfrm>
            <a:off x="901337" y="5763851"/>
            <a:ext cx="1013991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91440" marR="0" lvl="0" indent="-914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400" b="0" i="0" u="none" strike="noStrike" cap="none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*(Izvor: </a:t>
            </a:r>
            <a:r>
              <a:rPr lang="hr-HR" sz="1400" b="0" i="1" u="sng" strike="noStrike" cap="none">
                <a:solidFill>
                  <a:srgbClr val="0645AD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Joseph Goguen</a:t>
            </a:r>
            <a:r>
              <a:rPr lang="hr-HR" sz="1400" b="0" i="1" u="none" strike="noStrike" cap="none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 "Što je koncept?" Zbornik radova 13. međunarodne konferencije o konceptualnim strukturama srpanj 2005. Stranice 52–77</a:t>
            </a:r>
            <a:r>
              <a:rPr lang="hr-HR" sz="1400" b="0" i="1" u="sng" strike="noStrike" cap="none">
                <a:solidFill>
                  <a:srgbClr val="3366BB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https://doi.org/10.1007/11524564_4</a:t>
            </a:r>
            <a:endParaRPr sz="1400" b="0" i="1" u="none" strike="noStrike" cap="none">
              <a:solidFill>
                <a:srgbClr val="20212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5" name="Google Shape;185;p2"/>
          <p:cNvPicPr preferRelativeResize="0"/>
          <p:nvPr/>
        </p:nvPicPr>
        <p:blipFill rotWithShape="1">
          <a:blip r:embed="rId6">
            <a:alphaModFix/>
          </a:blip>
          <a:srcRect l="7023" t="14072" r="8332" b="16604"/>
          <a:stretch/>
        </p:blipFill>
        <p:spPr>
          <a:xfrm>
            <a:off x="6665138" y="669414"/>
            <a:ext cx="3920930" cy="9816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Google Shape;405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58436" y="4913587"/>
            <a:ext cx="772889" cy="1093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1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91440" lvl="0" indent="-9144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 "/>
            </a:pPr>
            <a:r>
              <a:rPr lang="hr-HR" sz="3200" b="1"/>
              <a:t>PISA</a:t>
            </a:r>
            <a:r>
              <a:rPr lang="hr-HR" sz="3200"/>
              <a:t> (</a:t>
            </a:r>
            <a:r>
              <a:rPr lang="hr-HR" sz="3200" i="1"/>
              <a:t>Programme for International Student Assessment</a:t>
            </a:r>
            <a:r>
              <a:rPr lang="hr-HR" sz="3200"/>
              <a:t>) testovi</a:t>
            </a:r>
            <a:endParaRPr/>
          </a:p>
        </p:txBody>
      </p:sp>
      <p:sp>
        <p:nvSpPr>
          <p:cNvPr id="191" name="Google Shape;191;p31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058400" cy="657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 fontScale="92500" lnSpcReduction="20000"/>
          </a:bodyPr>
          <a:lstStyle/>
          <a:p>
            <a:pPr marL="91440" lvl="0" indent="-9144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98280"/>
              <a:buChar char=" "/>
            </a:pPr>
            <a:r>
              <a:rPr lang="hr-HR" sz="2200" dirty="0"/>
              <a:t>- ne propituju činjenice, nego zahtijevaju od učenika da primjene i sintetiziraju  </a:t>
            </a:r>
            <a:endParaRPr dirty="0"/>
          </a:p>
          <a:p>
            <a:pPr marL="91440" lvl="0" indent="-9144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98280"/>
              <a:buChar char=" "/>
            </a:pPr>
            <a:r>
              <a:rPr lang="hr-HR" sz="2200" dirty="0"/>
              <a:t>  koncepte kako bi ponudili rješavanje problema.</a:t>
            </a:r>
            <a:endParaRPr dirty="0"/>
          </a:p>
        </p:txBody>
      </p:sp>
      <p:pic>
        <p:nvPicPr>
          <p:cNvPr id="192" name="Google Shape;192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37196" y="5869094"/>
            <a:ext cx="699233" cy="988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2953" y="2670029"/>
            <a:ext cx="5447970" cy="3545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75445" y="2630863"/>
            <a:ext cx="5183602" cy="36240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2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Arial"/>
              <a:buNone/>
            </a:pPr>
            <a:r>
              <a:rPr lang="hr-HR" sz="3200"/>
              <a:t>Konceptualni krug</a:t>
            </a:r>
            <a:endParaRPr sz="3200"/>
          </a:p>
        </p:txBody>
      </p:sp>
      <p:sp>
        <p:nvSpPr>
          <p:cNvPr id="200" name="Google Shape;200;p32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6306697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 fontScale="92500"/>
          </a:bodyPr>
          <a:lstStyle/>
          <a:p>
            <a:pPr marL="307340" lvl="0" indent="-30734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98280"/>
              <a:buFont typeface="Arial"/>
              <a:buChar char="•"/>
            </a:pPr>
            <a:r>
              <a:rPr lang="hr-HR" sz="2200" dirty="0"/>
              <a:t>Učenici su skloni promatrati </a:t>
            </a:r>
            <a:r>
              <a:rPr lang="hr-HR" sz="2200" dirty="0">
                <a:solidFill>
                  <a:srgbClr val="AD2751"/>
                </a:solidFill>
              </a:rPr>
              <a:t>znanost u dijelovima </a:t>
            </a:r>
            <a:r>
              <a:rPr lang="hr-HR" sz="2200" dirty="0"/>
              <a:t>ne povezujući sliku u cjelini, pa postoji </a:t>
            </a:r>
            <a:r>
              <a:rPr lang="hr-HR" sz="2200" dirty="0">
                <a:solidFill>
                  <a:srgbClr val="AD2751"/>
                </a:solidFill>
              </a:rPr>
              <a:t>nedostatak razumijevanja</a:t>
            </a:r>
            <a:r>
              <a:rPr lang="hr-HR" sz="2200" dirty="0"/>
              <a:t> pojmova i procesa.</a:t>
            </a:r>
            <a:endParaRPr dirty="0"/>
          </a:p>
          <a:p>
            <a:pPr marL="307340" lvl="0" indent="-18034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8280"/>
              <a:buFont typeface="Arial"/>
              <a:buNone/>
            </a:pPr>
            <a:endParaRPr sz="2200" dirty="0"/>
          </a:p>
          <a:p>
            <a:pPr marL="307340" lvl="0" indent="-30734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8280"/>
              <a:buFont typeface="Arial"/>
              <a:buChar char="•"/>
            </a:pPr>
            <a:r>
              <a:rPr lang="hr-HR" sz="2200" dirty="0"/>
              <a:t>Očituje se u tome da </a:t>
            </a:r>
            <a:r>
              <a:rPr lang="hr-HR" sz="2200" dirty="0">
                <a:solidFill>
                  <a:srgbClr val="AD2751"/>
                </a:solidFill>
              </a:rPr>
              <a:t>nisu sposobni prenijeti </a:t>
            </a:r>
            <a:r>
              <a:rPr lang="hr-HR" sz="2200" dirty="0"/>
              <a:t>znanje.</a:t>
            </a:r>
            <a:endParaRPr dirty="0"/>
          </a:p>
          <a:p>
            <a:pPr marL="307340" lvl="0" indent="-18034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8280"/>
              <a:buFont typeface="Arial"/>
              <a:buNone/>
            </a:pPr>
            <a:endParaRPr sz="2200" dirty="0"/>
          </a:p>
          <a:p>
            <a:pPr marL="307340" lvl="0" indent="-3073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8280"/>
              <a:buFont typeface="Arial"/>
              <a:buChar char="•"/>
            </a:pPr>
            <a:r>
              <a:rPr lang="hr-HR" sz="2200" dirty="0"/>
              <a:t>Prirodoslovno poučavanje je usmjereno na </a:t>
            </a:r>
            <a:r>
              <a:rPr lang="hr-HR" sz="2200" dirty="0">
                <a:solidFill>
                  <a:srgbClr val="AD2751"/>
                </a:solidFill>
              </a:rPr>
              <a:t>usvajanje riječi</a:t>
            </a:r>
            <a:r>
              <a:rPr lang="hr-HR" sz="2200" dirty="0"/>
              <a:t>.</a:t>
            </a:r>
            <a:endParaRPr dirty="0"/>
          </a:p>
          <a:p>
            <a:pPr marL="307340" lvl="0" indent="-18034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8280"/>
              <a:buFont typeface="Arial"/>
              <a:buNone/>
            </a:pPr>
            <a:endParaRPr sz="2200" dirty="0"/>
          </a:p>
          <a:p>
            <a:pPr marL="307340" lvl="0" indent="-3073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8280"/>
              <a:buFont typeface="Arial"/>
              <a:buChar char="•"/>
            </a:pPr>
            <a:r>
              <a:rPr lang="hr-HR" sz="2200" dirty="0"/>
              <a:t>Kao aktivna metoda </a:t>
            </a:r>
            <a:r>
              <a:rPr lang="hr-HR" sz="2200" dirty="0">
                <a:solidFill>
                  <a:srgbClr val="AD2751"/>
                </a:solidFill>
              </a:rPr>
              <a:t>usvajanja znanstvenih pojmova </a:t>
            </a:r>
            <a:r>
              <a:rPr lang="hr-HR" sz="2200" dirty="0"/>
              <a:t>može se koristiti tzv. </a:t>
            </a:r>
            <a:r>
              <a:rPr lang="hr-HR" sz="2200" b="1" dirty="0"/>
              <a:t>konceptualni krug</a:t>
            </a:r>
            <a:r>
              <a:rPr lang="hr-HR" sz="2200" dirty="0"/>
              <a:t>.</a:t>
            </a:r>
            <a:endParaRPr dirty="0"/>
          </a:p>
        </p:txBody>
      </p:sp>
      <p:pic>
        <p:nvPicPr>
          <p:cNvPr id="201" name="Google Shape;201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37196" y="5869094"/>
            <a:ext cx="699233" cy="988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44224" y="2943493"/>
            <a:ext cx="3292972" cy="327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2"/>
          <p:cNvPicPr preferRelativeResize="0"/>
          <p:nvPr/>
        </p:nvPicPr>
        <p:blipFill rotWithShape="1">
          <a:blip r:embed="rId5">
            <a:alphaModFix/>
          </a:blip>
          <a:srcRect l="3400" t="2665" r="4552" b="15976"/>
          <a:stretch/>
        </p:blipFill>
        <p:spPr>
          <a:xfrm>
            <a:off x="8075155" y="931694"/>
            <a:ext cx="3162041" cy="1719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2"/>
          <p:cNvPicPr preferRelativeResize="0"/>
          <p:nvPr/>
        </p:nvPicPr>
        <p:blipFill rotWithShape="1">
          <a:blip r:embed="rId6">
            <a:alphaModFix/>
          </a:blip>
          <a:srcRect l="7023" t="14072" r="8332" b="16604"/>
          <a:stretch/>
        </p:blipFill>
        <p:spPr>
          <a:xfrm>
            <a:off x="3175489" y="5354590"/>
            <a:ext cx="3452355" cy="8643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3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Arial"/>
              <a:buNone/>
            </a:pPr>
            <a:r>
              <a:rPr lang="hr-HR" sz="3200"/>
              <a:t>Konceptualne mape</a:t>
            </a:r>
            <a:endParaRPr sz="3200"/>
          </a:p>
        </p:txBody>
      </p:sp>
      <p:sp>
        <p:nvSpPr>
          <p:cNvPr id="210" name="Google Shape;210;p33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058400" cy="617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 fontScale="92500" lnSpcReduction="10000"/>
          </a:bodyPr>
          <a:lstStyle/>
          <a:p>
            <a:pPr marL="91440" lvl="0" indent="-9144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8280"/>
              <a:buChar char=" "/>
            </a:pPr>
            <a:r>
              <a:rPr lang="hr-HR" sz="2200" dirty="0"/>
              <a:t>- korisni grafički prikaz, koji se može koristiti za bilo koju informaciju koja se ne uklapa </a:t>
            </a:r>
            <a:endParaRPr dirty="0"/>
          </a:p>
          <a:p>
            <a:pPr marL="91440" lvl="0" indent="-9144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8280"/>
              <a:buChar char=" "/>
            </a:pPr>
            <a:r>
              <a:rPr lang="hr-HR" sz="2200" dirty="0"/>
              <a:t>  lako u linearni uzorak</a:t>
            </a:r>
            <a:endParaRPr dirty="0"/>
          </a:p>
          <a:p>
            <a:pPr marL="91440" lvl="0" indent="3556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8280"/>
              <a:buNone/>
            </a:pPr>
            <a:endParaRPr sz="2200" dirty="0"/>
          </a:p>
          <a:p>
            <a:pPr marL="91440" lvl="0" indent="3556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8280"/>
              <a:buNone/>
            </a:pPr>
            <a:endParaRPr sz="2200" dirty="0"/>
          </a:p>
          <a:p>
            <a:pPr marL="91440" lvl="0" indent="3556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8280"/>
              <a:buNone/>
            </a:pPr>
            <a:endParaRPr sz="2200" dirty="0"/>
          </a:p>
          <a:p>
            <a:pPr marL="91440" lvl="0" indent="3556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8280"/>
              <a:buNone/>
            </a:pPr>
            <a:endParaRPr sz="2200" dirty="0"/>
          </a:p>
          <a:p>
            <a:pPr marL="91440" lvl="0" indent="3556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8280"/>
              <a:buNone/>
            </a:pPr>
            <a:endParaRPr sz="2200" dirty="0"/>
          </a:p>
        </p:txBody>
      </p:sp>
      <p:pic>
        <p:nvPicPr>
          <p:cNvPr id="211" name="Google Shape;211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37196" y="5869094"/>
            <a:ext cx="699233" cy="988906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3"/>
          <p:cNvSpPr txBox="1"/>
          <p:nvPr/>
        </p:nvSpPr>
        <p:spPr>
          <a:xfrm>
            <a:off x="702556" y="2630492"/>
            <a:ext cx="5038531" cy="397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07340" marR="0" lvl="0" indent="-30734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80963"/>
              </a:buClr>
              <a:buSzPts val="2000"/>
              <a:buFont typeface="Arial"/>
              <a:buChar char="•"/>
            </a:pPr>
            <a:r>
              <a:rPr lang="hr-HR" sz="2200" b="1" i="0" u="none" strike="noStrike" cap="none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Središnji koncept: </a:t>
            </a:r>
            <a:r>
              <a:rPr lang="hr-HR" sz="2200" b="0" i="0" u="none" strike="noStrike" cap="none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središnja ideja</a:t>
            </a:r>
            <a:endParaRPr dirty="0"/>
          </a:p>
        </p:txBody>
      </p:sp>
      <p:sp>
        <p:nvSpPr>
          <p:cNvPr id="213" name="Google Shape;213;p33"/>
          <p:cNvSpPr txBox="1"/>
          <p:nvPr/>
        </p:nvSpPr>
        <p:spPr>
          <a:xfrm>
            <a:off x="694897" y="3374185"/>
            <a:ext cx="6097554" cy="70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07340" marR="0" lvl="0" indent="-30734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80963"/>
              </a:buClr>
              <a:buSzPts val="2000"/>
              <a:buFont typeface="Arial"/>
              <a:buChar char="•"/>
            </a:pPr>
            <a:r>
              <a:rPr lang="hr-HR" sz="2200" b="1" i="0" u="none" strike="noStrike" cap="none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Količina informacija</a:t>
            </a:r>
            <a:r>
              <a:rPr lang="hr-HR" sz="2200" b="0" i="0" u="none" strike="noStrike" cap="none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hr-HR" sz="2200" b="0" i="0" u="none" strike="noStrike" cap="none" dirty="0" err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selektivana</a:t>
            </a:r>
            <a:r>
              <a:rPr lang="hr-HR" sz="2200" b="0" i="0" u="none" strike="noStrike" cap="none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u onome          što se uključuje</a:t>
            </a:r>
            <a:endParaRPr dirty="0"/>
          </a:p>
        </p:txBody>
      </p:sp>
      <p:sp>
        <p:nvSpPr>
          <p:cNvPr id="214" name="Google Shape;214;p33"/>
          <p:cNvSpPr txBox="1"/>
          <p:nvPr/>
        </p:nvSpPr>
        <p:spPr>
          <a:xfrm>
            <a:off x="694897" y="4324222"/>
            <a:ext cx="7214896" cy="70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07340" marR="0" lvl="0" indent="-30734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80963"/>
              </a:buClr>
              <a:buSzPts val="2000"/>
              <a:buFont typeface="Arial"/>
              <a:buChar char="•"/>
            </a:pPr>
            <a:r>
              <a:rPr lang="hr-HR" sz="2200" b="1" i="0" u="none" strike="noStrike" cap="none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Oznake koncepata: </a:t>
            </a:r>
            <a:r>
              <a:rPr lang="hr-HR" sz="2200" b="0" i="0" u="none" strike="noStrike" cap="none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općenitiji pojmovi centralnije, a specifičniji koncepti perifernije </a:t>
            </a:r>
            <a:endParaRPr dirty="0"/>
          </a:p>
        </p:txBody>
      </p:sp>
      <p:sp>
        <p:nvSpPr>
          <p:cNvPr id="215" name="Google Shape;215;p33"/>
          <p:cNvSpPr/>
          <p:nvPr/>
        </p:nvSpPr>
        <p:spPr>
          <a:xfrm>
            <a:off x="8851835" y="3564109"/>
            <a:ext cx="1408922" cy="797747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A906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SREDIŠNJI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KONCEPT</a:t>
            </a:r>
            <a:endParaRPr dirty="0"/>
          </a:p>
        </p:txBody>
      </p:sp>
      <p:sp>
        <p:nvSpPr>
          <p:cNvPr id="216" name="Google Shape;216;p33"/>
          <p:cNvSpPr/>
          <p:nvPr/>
        </p:nvSpPr>
        <p:spPr>
          <a:xfrm>
            <a:off x="7630108" y="2643941"/>
            <a:ext cx="1170992" cy="590649"/>
          </a:xfrm>
          <a:prstGeom prst="rect">
            <a:avLst/>
          </a:prstGeom>
          <a:solidFill>
            <a:srgbClr val="E58FA9"/>
          </a:solidFill>
          <a:ln w="25400" cap="flat" cmpd="sng">
            <a:solidFill>
              <a:srgbClr val="A906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općenitiji 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pojmovi</a:t>
            </a:r>
            <a:endParaRPr dirty="0"/>
          </a:p>
        </p:txBody>
      </p:sp>
      <p:sp>
        <p:nvSpPr>
          <p:cNvPr id="217" name="Google Shape;217;p33"/>
          <p:cNvSpPr/>
          <p:nvPr/>
        </p:nvSpPr>
        <p:spPr>
          <a:xfrm>
            <a:off x="6825770" y="3644304"/>
            <a:ext cx="1091682" cy="475861"/>
          </a:xfrm>
          <a:prstGeom prst="roundRect">
            <a:avLst>
              <a:gd name="adj" fmla="val 16667"/>
            </a:avLst>
          </a:prstGeom>
          <a:solidFill>
            <a:srgbClr val="FEDAE9"/>
          </a:solidFill>
          <a:ln w="25400" cap="flat" cmpd="sng">
            <a:solidFill>
              <a:srgbClr val="A906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specifičniji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pojmovi</a:t>
            </a:r>
            <a:endParaRPr dirty="0"/>
          </a:p>
        </p:txBody>
      </p:sp>
      <p:sp>
        <p:nvSpPr>
          <p:cNvPr id="218" name="Google Shape;218;p33"/>
          <p:cNvSpPr/>
          <p:nvPr/>
        </p:nvSpPr>
        <p:spPr>
          <a:xfrm>
            <a:off x="10580136" y="2738821"/>
            <a:ext cx="1170992" cy="590649"/>
          </a:xfrm>
          <a:prstGeom prst="rect">
            <a:avLst/>
          </a:prstGeom>
          <a:solidFill>
            <a:srgbClr val="E58FA9"/>
          </a:solidFill>
          <a:ln w="25400" cap="flat" cmpd="sng">
            <a:solidFill>
              <a:srgbClr val="A906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općenitiji 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pojmovi</a:t>
            </a:r>
            <a:endParaRPr dirty="0"/>
          </a:p>
        </p:txBody>
      </p:sp>
      <p:sp>
        <p:nvSpPr>
          <p:cNvPr id="219" name="Google Shape;219;p33"/>
          <p:cNvSpPr/>
          <p:nvPr/>
        </p:nvSpPr>
        <p:spPr>
          <a:xfrm>
            <a:off x="10570184" y="4739678"/>
            <a:ext cx="1170992" cy="590649"/>
          </a:xfrm>
          <a:prstGeom prst="rect">
            <a:avLst/>
          </a:prstGeom>
          <a:solidFill>
            <a:srgbClr val="E58FA9"/>
          </a:solidFill>
          <a:ln w="25400" cap="flat" cmpd="sng">
            <a:solidFill>
              <a:srgbClr val="A906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općenitiji 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pojmovi</a:t>
            </a:r>
            <a:endParaRPr dirty="0"/>
          </a:p>
        </p:txBody>
      </p:sp>
      <p:sp>
        <p:nvSpPr>
          <p:cNvPr id="220" name="Google Shape;220;p33"/>
          <p:cNvSpPr/>
          <p:nvPr/>
        </p:nvSpPr>
        <p:spPr>
          <a:xfrm>
            <a:off x="8011496" y="4646083"/>
            <a:ext cx="1170992" cy="590649"/>
          </a:xfrm>
          <a:prstGeom prst="rect">
            <a:avLst/>
          </a:prstGeom>
          <a:solidFill>
            <a:srgbClr val="E58FA9"/>
          </a:solidFill>
          <a:ln w="25400" cap="flat" cmpd="sng">
            <a:solidFill>
              <a:srgbClr val="A906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općenitiji 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pojmovi</a:t>
            </a:r>
            <a:endParaRPr dirty="0"/>
          </a:p>
        </p:txBody>
      </p:sp>
      <p:sp>
        <p:nvSpPr>
          <p:cNvPr id="221" name="Google Shape;221;p33"/>
          <p:cNvSpPr/>
          <p:nvPr/>
        </p:nvSpPr>
        <p:spPr>
          <a:xfrm>
            <a:off x="9318949" y="5486809"/>
            <a:ext cx="1091682" cy="475861"/>
          </a:xfrm>
          <a:prstGeom prst="roundRect">
            <a:avLst>
              <a:gd name="adj" fmla="val 16667"/>
            </a:avLst>
          </a:prstGeom>
          <a:solidFill>
            <a:srgbClr val="FEDAE9"/>
          </a:solidFill>
          <a:ln w="25400" cap="flat" cmpd="sng">
            <a:solidFill>
              <a:srgbClr val="A906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specifičniji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pojmovi</a:t>
            </a:r>
            <a:endParaRPr dirty="0"/>
          </a:p>
        </p:txBody>
      </p:sp>
      <p:sp>
        <p:nvSpPr>
          <p:cNvPr id="222" name="Google Shape;222;p33"/>
          <p:cNvSpPr/>
          <p:nvPr/>
        </p:nvSpPr>
        <p:spPr>
          <a:xfrm>
            <a:off x="10659446" y="3725051"/>
            <a:ext cx="1091682" cy="475861"/>
          </a:xfrm>
          <a:prstGeom prst="roundRect">
            <a:avLst>
              <a:gd name="adj" fmla="val 16667"/>
            </a:avLst>
          </a:prstGeom>
          <a:solidFill>
            <a:srgbClr val="FEDAE9"/>
          </a:solidFill>
          <a:ln w="25400" cap="flat" cmpd="sng">
            <a:solidFill>
              <a:srgbClr val="A906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specifičniji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pojmovi</a:t>
            </a:r>
            <a:endParaRPr dirty="0"/>
          </a:p>
        </p:txBody>
      </p:sp>
      <p:sp>
        <p:nvSpPr>
          <p:cNvPr id="223" name="Google Shape;223;p33"/>
          <p:cNvSpPr/>
          <p:nvPr/>
        </p:nvSpPr>
        <p:spPr>
          <a:xfrm>
            <a:off x="9169075" y="2262960"/>
            <a:ext cx="1091682" cy="475861"/>
          </a:xfrm>
          <a:prstGeom prst="roundRect">
            <a:avLst>
              <a:gd name="adj" fmla="val 16667"/>
            </a:avLst>
          </a:prstGeom>
          <a:solidFill>
            <a:srgbClr val="FEDAE9"/>
          </a:solidFill>
          <a:ln w="25400" cap="flat" cmpd="sng">
            <a:solidFill>
              <a:srgbClr val="A906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specifičniji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pojmovi</a:t>
            </a:r>
            <a:endParaRPr dirty="0"/>
          </a:p>
        </p:txBody>
      </p:sp>
      <p:sp>
        <p:nvSpPr>
          <p:cNvPr id="224" name="Google Shape;224;p33"/>
          <p:cNvSpPr txBox="1"/>
          <p:nvPr/>
        </p:nvSpPr>
        <p:spPr>
          <a:xfrm>
            <a:off x="702556" y="5323544"/>
            <a:ext cx="6097554" cy="70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07340" marR="0" lvl="0" indent="-30734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80963"/>
              </a:buClr>
              <a:buSzPts val="2000"/>
              <a:buFont typeface="Arial"/>
              <a:buChar char="•"/>
            </a:pPr>
            <a:r>
              <a:rPr lang="hr-HR" sz="2200" b="1" i="0" u="none" strike="noStrike" cap="none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Veze: </a:t>
            </a:r>
            <a:r>
              <a:rPr lang="hr-HR" sz="2200" b="0" i="0" u="none" strike="noStrike" cap="none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rečenica koja pokazuje kako su ta dva pojma međusobno povezana </a:t>
            </a:r>
            <a:endParaRPr dirty="0"/>
          </a:p>
        </p:txBody>
      </p:sp>
      <p:cxnSp>
        <p:nvCxnSpPr>
          <p:cNvPr id="225" name="Google Shape;225;p33"/>
          <p:cNvCxnSpPr>
            <a:stCxn id="216" idx="3"/>
          </p:cNvCxnSpPr>
          <p:nvPr/>
        </p:nvCxnSpPr>
        <p:spPr>
          <a:xfrm>
            <a:off x="8801100" y="2939266"/>
            <a:ext cx="368100" cy="624900"/>
          </a:xfrm>
          <a:prstGeom prst="straightConnector1">
            <a:avLst/>
          </a:prstGeom>
          <a:noFill/>
          <a:ln w="28575" cap="flat" cmpd="sng">
            <a:solidFill>
              <a:srgbClr val="E7025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6" name="Google Shape;226;p33"/>
          <p:cNvCxnSpPr>
            <a:endCxn id="219" idx="1"/>
          </p:cNvCxnSpPr>
          <p:nvPr/>
        </p:nvCxnSpPr>
        <p:spPr>
          <a:xfrm>
            <a:off x="10226684" y="4339303"/>
            <a:ext cx="343500" cy="695700"/>
          </a:xfrm>
          <a:prstGeom prst="straightConnector1">
            <a:avLst/>
          </a:prstGeom>
          <a:noFill/>
          <a:ln w="28575" cap="flat" cmpd="sng">
            <a:solidFill>
              <a:srgbClr val="E7025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7" name="Google Shape;227;p33"/>
          <p:cNvCxnSpPr>
            <a:stCxn id="218" idx="1"/>
          </p:cNvCxnSpPr>
          <p:nvPr/>
        </p:nvCxnSpPr>
        <p:spPr>
          <a:xfrm flipH="1">
            <a:off x="10260636" y="3034146"/>
            <a:ext cx="319500" cy="530100"/>
          </a:xfrm>
          <a:prstGeom prst="straightConnector1">
            <a:avLst/>
          </a:prstGeom>
          <a:noFill/>
          <a:ln w="28575" cap="flat" cmpd="sng">
            <a:solidFill>
              <a:srgbClr val="E7025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8" name="Google Shape;228;p33"/>
          <p:cNvCxnSpPr>
            <a:endCxn id="220" idx="0"/>
          </p:cNvCxnSpPr>
          <p:nvPr/>
        </p:nvCxnSpPr>
        <p:spPr>
          <a:xfrm flipH="1">
            <a:off x="8596992" y="4339183"/>
            <a:ext cx="316800" cy="306900"/>
          </a:xfrm>
          <a:prstGeom prst="straightConnector1">
            <a:avLst/>
          </a:prstGeom>
          <a:noFill/>
          <a:ln w="28575" cap="flat" cmpd="sng">
            <a:solidFill>
              <a:srgbClr val="E7025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9" name="Google Shape;229;p33"/>
          <p:cNvSpPr/>
          <p:nvPr/>
        </p:nvSpPr>
        <p:spPr>
          <a:xfrm rot="-5188860">
            <a:off x="6883078" y="3246121"/>
            <a:ext cx="1408922" cy="785786"/>
          </a:xfrm>
          <a:prstGeom prst="arc">
            <a:avLst>
              <a:gd name="adj1" fmla="val 15796081"/>
              <a:gd name="adj2" fmla="val 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33"/>
          <p:cNvSpPr/>
          <p:nvPr/>
        </p:nvSpPr>
        <p:spPr>
          <a:xfrm rot="-10507578">
            <a:off x="8579730" y="4790570"/>
            <a:ext cx="1408922" cy="785786"/>
          </a:xfrm>
          <a:prstGeom prst="arc">
            <a:avLst>
              <a:gd name="adj1" fmla="val 15386749"/>
              <a:gd name="adj2" fmla="val 21064338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33"/>
          <p:cNvSpPr/>
          <p:nvPr/>
        </p:nvSpPr>
        <p:spPr>
          <a:xfrm rot="-456889">
            <a:off x="9884895" y="2212454"/>
            <a:ext cx="1408922" cy="785786"/>
          </a:xfrm>
          <a:prstGeom prst="arc">
            <a:avLst>
              <a:gd name="adj1" fmla="val 13926786"/>
              <a:gd name="adj2" fmla="val 1168098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33"/>
          <p:cNvSpPr/>
          <p:nvPr/>
        </p:nvSpPr>
        <p:spPr>
          <a:xfrm rot="-456889">
            <a:off x="11111640" y="4041608"/>
            <a:ext cx="921445" cy="785786"/>
          </a:xfrm>
          <a:prstGeom prst="arc">
            <a:avLst>
              <a:gd name="adj1" fmla="val 18288360"/>
              <a:gd name="adj2" fmla="val 4440467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" grpId="0" uiExpand="1" build="p"/>
      <p:bldP spid="212" grpId="0"/>
      <p:bldP spid="213" grpId="0"/>
      <p:bldP spid="214" grpId="0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/>
      <p:bldP spid="229" grpId="0" animBg="1"/>
      <p:bldP spid="230" grpId="0" animBg="1"/>
      <p:bldP spid="231" grpId="0" animBg="1"/>
      <p:bldP spid="2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4"/>
          <p:cNvSpPr txBox="1">
            <a:spLocks noGrp="1"/>
          </p:cNvSpPr>
          <p:nvPr>
            <p:ph type="title"/>
          </p:nvPr>
        </p:nvSpPr>
        <p:spPr>
          <a:xfrm>
            <a:off x="1097280" y="1129004"/>
            <a:ext cx="10058400" cy="608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Arial"/>
              <a:buNone/>
            </a:pPr>
            <a:r>
              <a:rPr lang="hr-HR" sz="3200" dirty="0"/>
              <a:t>Konceptualna mapa I. – koncept tvari (kemija)</a:t>
            </a:r>
            <a:endParaRPr sz="3200" dirty="0"/>
          </a:p>
        </p:txBody>
      </p:sp>
      <p:sp>
        <p:nvSpPr>
          <p:cNvPr id="238" name="Google Shape;238;p34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5303520" cy="412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91440" lvl="0" indent="-9144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 "/>
            </a:pPr>
            <a:r>
              <a:rPr lang="hr-HR" sz="2200" dirty="0"/>
              <a:t>Izrađuju učenici (potencijalno daroviti):</a:t>
            </a:r>
            <a:endParaRPr sz="2200" dirty="0"/>
          </a:p>
          <a:p>
            <a:pPr marL="91440" lvl="0" indent="3556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2200" dirty="0"/>
          </a:p>
        </p:txBody>
      </p:sp>
      <p:pic>
        <p:nvPicPr>
          <p:cNvPr id="239" name="Google Shape;239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37196" y="5869094"/>
            <a:ext cx="699233" cy="988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4" descr="Slika na kojoj se prikazuje na zatvorenom&#10;&#10;Opis je automatski generiran"/>
          <p:cNvPicPr preferRelativeResize="0"/>
          <p:nvPr/>
        </p:nvPicPr>
        <p:blipFill rotWithShape="1">
          <a:blip r:embed="rId4">
            <a:alphaModFix/>
          </a:blip>
          <a:srcRect l="5864" t="4975" r="38776"/>
          <a:stretch/>
        </p:blipFill>
        <p:spPr>
          <a:xfrm rot="5400000">
            <a:off x="1106202" y="2010461"/>
            <a:ext cx="3470988" cy="446831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41" name="Google Shape;241;p34" descr="Slika na kojoj se prikazuje tekst&#10;&#10;Opis je automatski generira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4943150" y="2822281"/>
            <a:ext cx="3992638" cy="296771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42" name="Google Shape;242;p34" descr="Slika na kojoj se prikazuje tekst&#10;&#10;Opis je automatski generira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5400000">
            <a:off x="8106636" y="2564334"/>
            <a:ext cx="3992636" cy="296771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43" name="Google Shape;243;p34"/>
          <p:cNvSpPr txBox="1"/>
          <p:nvPr/>
        </p:nvSpPr>
        <p:spPr>
          <a:xfrm>
            <a:off x="1326891" y="303174"/>
            <a:ext cx="1201705" cy="608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Arial"/>
              <a:buNone/>
            </a:pPr>
            <a:r>
              <a:rPr lang="hr-HR" sz="3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Dio I.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5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Arial"/>
              <a:buNone/>
            </a:pPr>
            <a:r>
              <a:rPr lang="hr-HR" sz="3200" dirty="0"/>
              <a:t>Refleksija na izradu mapa - koncept tvari (kemija)</a:t>
            </a:r>
            <a:endParaRPr sz="3200" dirty="0"/>
          </a:p>
        </p:txBody>
      </p:sp>
      <p:pic>
        <p:nvPicPr>
          <p:cNvPr id="249" name="Google Shape;249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37196" y="5869094"/>
            <a:ext cx="699233" cy="988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5"/>
          <p:cNvPicPr preferRelativeResize="0"/>
          <p:nvPr/>
        </p:nvPicPr>
        <p:blipFill rotWithShape="1">
          <a:blip r:embed="rId4">
            <a:alphaModFix/>
          </a:blip>
          <a:srcRect l="5139" t="14388" r="21973" b="37247"/>
          <a:stretch/>
        </p:blipFill>
        <p:spPr>
          <a:xfrm>
            <a:off x="425476" y="1871307"/>
            <a:ext cx="6367210" cy="3115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5"/>
          <p:cNvPicPr preferRelativeResize="0"/>
          <p:nvPr/>
        </p:nvPicPr>
        <p:blipFill rotWithShape="1">
          <a:blip r:embed="rId5">
            <a:alphaModFix/>
          </a:blip>
          <a:srcRect l="1806" t="9264" r="2232" b="7580"/>
          <a:stretch/>
        </p:blipFill>
        <p:spPr>
          <a:xfrm>
            <a:off x="989045" y="1871307"/>
            <a:ext cx="6183124" cy="4174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5"/>
          <p:cNvPicPr preferRelativeResize="0"/>
          <p:nvPr/>
        </p:nvPicPr>
        <p:blipFill rotWithShape="1">
          <a:blip r:embed="rId6">
            <a:alphaModFix/>
          </a:blip>
          <a:srcRect l="7200" t="7442" r="8327" b="5993"/>
          <a:stretch/>
        </p:blipFill>
        <p:spPr>
          <a:xfrm>
            <a:off x="2696547" y="1871307"/>
            <a:ext cx="5411755" cy="4333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5"/>
          <p:cNvPicPr preferRelativeResize="0"/>
          <p:nvPr/>
        </p:nvPicPr>
        <p:blipFill rotWithShape="1">
          <a:blip r:embed="rId7">
            <a:alphaModFix/>
          </a:blip>
          <a:srcRect t="3813" r="3315" b="5850"/>
          <a:stretch/>
        </p:blipFill>
        <p:spPr>
          <a:xfrm>
            <a:off x="3991183" y="2086681"/>
            <a:ext cx="7775341" cy="3903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6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Arial"/>
              <a:buNone/>
            </a:pPr>
            <a:r>
              <a:rPr lang="hr-HR" sz="3200"/>
              <a:t>Konceptualna mapa I. – koncept tvari (kemija)</a:t>
            </a:r>
            <a:endParaRPr sz="3200"/>
          </a:p>
        </p:txBody>
      </p:sp>
      <p:sp>
        <p:nvSpPr>
          <p:cNvPr id="259" name="Google Shape;259;p36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5264628" cy="412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91440" lvl="0" indent="-9144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 "/>
            </a:pPr>
            <a:r>
              <a:rPr lang="hr-HR" sz="2200" dirty="0"/>
              <a:t>Izrađuju učenici (potencijalno daroviti):</a:t>
            </a:r>
            <a:endParaRPr dirty="0"/>
          </a:p>
          <a:p>
            <a:pPr marL="91440" lvl="0" indent="3556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2200" dirty="0"/>
          </a:p>
        </p:txBody>
      </p:sp>
      <p:pic>
        <p:nvPicPr>
          <p:cNvPr id="260" name="Google Shape;260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37196" y="5869094"/>
            <a:ext cx="699233" cy="988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0522" y="2258008"/>
            <a:ext cx="5531386" cy="3795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61908" y="2643178"/>
            <a:ext cx="5554883" cy="330847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eme1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Retrospect">
  <a:themeElements>
    <a:clrScheme name="Custom 7">
      <a:dk1>
        <a:srgbClr val="000000"/>
      </a:dk1>
      <a:lt1>
        <a:srgbClr val="FFFFFF"/>
      </a:lt1>
      <a:dk2>
        <a:srgbClr val="454551"/>
      </a:dk2>
      <a:lt2>
        <a:srgbClr val="D8D9DC"/>
      </a:lt2>
      <a:accent1>
        <a:srgbClr val="E80963"/>
      </a:accent1>
      <a:accent2>
        <a:srgbClr val="7E4991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3029</TotalTime>
  <Words>978</Words>
  <Application>Microsoft Office PowerPoint</Application>
  <PresentationFormat>Široki zaslon</PresentationFormat>
  <Paragraphs>126</Paragraphs>
  <Slides>30</Slides>
  <Notes>29</Notes>
  <HiddenSlides>0</HiddenSlides>
  <MMClips>0</MMClips>
  <ScaleCrop>false</ScaleCrop>
  <HeadingPairs>
    <vt:vector size="6" baseType="variant">
      <vt:variant>
        <vt:lpstr>Korišteni fontovi</vt:lpstr>
      </vt:variant>
      <vt:variant>
        <vt:i4>2</vt:i4>
      </vt:variant>
      <vt:variant>
        <vt:lpstr>Tema</vt:lpstr>
      </vt:variant>
      <vt:variant>
        <vt:i4>2</vt:i4>
      </vt:variant>
      <vt:variant>
        <vt:lpstr>Naslovi slajdova</vt:lpstr>
      </vt:variant>
      <vt:variant>
        <vt:i4>30</vt:i4>
      </vt:variant>
    </vt:vector>
  </HeadingPairs>
  <TitlesOfParts>
    <vt:vector size="34" baseType="lpstr">
      <vt:lpstr>Arial</vt:lpstr>
      <vt:lpstr>Calibri</vt:lpstr>
      <vt:lpstr>Theme1</vt:lpstr>
      <vt:lpstr>Retrospect</vt:lpstr>
      <vt:lpstr>PowerPoint prezentacija</vt:lpstr>
      <vt:lpstr>Razlog primjene konceptualnih mapa </vt:lpstr>
      <vt:lpstr>Koncept znanja</vt:lpstr>
      <vt:lpstr>PISA (Programme for International Student Assessment) testovi</vt:lpstr>
      <vt:lpstr>Konceptualni krug</vt:lpstr>
      <vt:lpstr>Konceptualne mape</vt:lpstr>
      <vt:lpstr>Konceptualna mapa I. – koncept tvari (kemija)</vt:lpstr>
      <vt:lpstr>Refleksija na izradu mapa - koncept tvari (kemija)</vt:lpstr>
      <vt:lpstr>Konceptualna mapa I. – koncept tvari (kemija)</vt:lpstr>
      <vt:lpstr>Konceptualna mapa II. – koncept tvari (kemija)</vt:lpstr>
      <vt:lpstr>Konceptualna mapa III. – koncept tvari (kemija)</vt:lpstr>
      <vt:lpstr>Rješavanje konceptualnih mapa – koncept prijenos tvari (biologija)</vt:lpstr>
      <vt:lpstr>Samovrednovanje – koncept prijenosa tvari (biologija)</vt:lpstr>
      <vt:lpstr>Miskoncepcije – koncept prijenos tvari (biologija)</vt:lpstr>
      <vt:lpstr>Refleksija na rješavanje – koncept prijenosa tvari (biologija)</vt:lpstr>
      <vt:lpstr>Konceptualna mapa I. – prijenos tvari (biologija)</vt:lpstr>
      <vt:lpstr>Konceptualna mapa I. – prijenos tvari (biologija)</vt:lpstr>
      <vt:lpstr>Konceptualna mapa I. – prijenos tvari (biologija)</vt:lpstr>
      <vt:lpstr>Refleksija na izradu mapa – prijenos tvari (biologija)</vt:lpstr>
      <vt:lpstr>Konceptualna mapa II. – prijenos tvari (biologija)</vt:lpstr>
      <vt:lpstr>Konceptualna mapa III. – prijenos tvari (biologija)</vt:lpstr>
      <vt:lpstr>Rješavanje konceptualnih mapa – koncept tvari (kemija)</vt:lpstr>
      <vt:lpstr>Miskoncepcije – koncept tvari (kemija)</vt:lpstr>
      <vt:lpstr>Refleksija na rješavanje – koncept tvari (kemija)</vt:lpstr>
      <vt:lpstr>Zaključak</vt:lpstr>
      <vt:lpstr>OŠ Trilj, Trilj</vt:lpstr>
      <vt:lpstr>OŠ kraljice Jelene, Solin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Božo Majić</dc:creator>
  <cp:lastModifiedBy>Ivana Marić Zerdun</cp:lastModifiedBy>
  <cp:revision>23</cp:revision>
  <dcterms:created xsi:type="dcterms:W3CDTF">2021-11-28T16:16:34Z</dcterms:created>
  <dcterms:modified xsi:type="dcterms:W3CDTF">2021-12-09T15:58:49Z</dcterms:modified>
</cp:coreProperties>
</file>