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8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517C-2782-4EB8-BDBE-3179D401BEBD}" type="datetimeFigureOut">
              <a:rPr lang="hr-HR" smtClean="0"/>
              <a:pPr/>
              <a:t>15.9.2016.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911AB-D64A-40AB-AC43-AB675144404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Prvi roditeljski sastanak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4. razred</a:t>
            </a:r>
          </a:p>
          <a:p>
            <a:r>
              <a:rPr lang="hr-HR" dirty="0" smtClean="0"/>
              <a:t>Školska godina 2016./2017.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30,00 kn (tko želi)</a:t>
            </a:r>
          </a:p>
          <a:p>
            <a:r>
              <a:rPr lang="hr-HR" dirty="0" smtClean="0"/>
              <a:t>Bilježnice: </a:t>
            </a:r>
          </a:p>
          <a:p>
            <a:pPr>
              <a:buNone/>
            </a:pPr>
            <a:r>
              <a:rPr lang="hr-HR" dirty="0" smtClean="0"/>
              <a:t>    - pisanke C,D ili bilo koje sa crtama za HJ i PID, 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- bilo kakva s kvadratićima za MAT</a:t>
            </a:r>
          </a:p>
          <a:p>
            <a:pPr>
              <a:buNone/>
            </a:pPr>
            <a:r>
              <a:rPr lang="hr-HR" dirty="0" smtClean="0"/>
              <a:t>TZK – bijela majica, donji dio trenirke, tenisice.</a:t>
            </a:r>
          </a:p>
          <a:p>
            <a:pPr>
              <a:buNone/>
            </a:pPr>
            <a:r>
              <a:rPr lang="hr-HR" dirty="0" smtClean="0"/>
              <a:t>Kutije za likovni nadopuniti ako nešto nedostaje.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Informacije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hr-HR" dirty="0"/>
              <a:t>Ujutro, svaki </a:t>
            </a:r>
            <a:r>
              <a:rPr lang="hr-HR" dirty="0" smtClean="0"/>
              <a:t>utorak, </a:t>
            </a:r>
            <a:r>
              <a:rPr lang="hr-HR" dirty="0"/>
              <a:t>od 9 i 50 do 10 i 25</a:t>
            </a:r>
          </a:p>
          <a:p>
            <a:pPr>
              <a:defRPr/>
            </a:pPr>
            <a:r>
              <a:rPr lang="hr-HR" dirty="0"/>
              <a:t>Poslije podne, zadnja srijeda u mjesecu u 18 sati</a:t>
            </a:r>
          </a:p>
          <a:p>
            <a:pPr>
              <a:defRPr/>
            </a:pPr>
            <a:r>
              <a:rPr lang="hr-HR" dirty="0"/>
              <a:t>Na informacije doći 2x u toku polugodišta (4 x godišnje)</a:t>
            </a:r>
          </a:p>
          <a:p>
            <a:pPr>
              <a:defRPr/>
            </a:pPr>
            <a:r>
              <a:rPr lang="hr-HR" dirty="0"/>
              <a:t>Ne zadržavati se dulje od 10 min (poštujte druge i učiteljicu)</a:t>
            </a:r>
          </a:p>
          <a:p>
            <a:pPr>
              <a:defRPr/>
            </a:pPr>
            <a:r>
              <a:rPr lang="hr-HR" dirty="0"/>
              <a:t>Lista za upis </a:t>
            </a:r>
            <a:r>
              <a:rPr lang="hr-HR" dirty="0" smtClean="0"/>
              <a:t>ili u informativku pa ja upišem slobodan termin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hr-HR" dirty="0"/>
              <a:t>Razredna </a:t>
            </a:r>
            <a:r>
              <a:rPr lang="hr-HR" dirty="0" smtClean="0"/>
              <a:t>web-stranica </a:t>
            </a:r>
            <a:r>
              <a:rPr lang="hr-HR" dirty="0"/>
              <a:t>sa svim </a:t>
            </a:r>
            <a:r>
              <a:rPr lang="hr-HR" dirty="0" smtClean="0"/>
              <a:t>obavijestima</a:t>
            </a:r>
          </a:p>
          <a:p>
            <a:pPr>
              <a:defRPr/>
            </a:pPr>
            <a:r>
              <a:rPr lang="hr-HR" dirty="0" smtClean="0"/>
              <a:t>Razredni mail: </a:t>
            </a:r>
            <a:r>
              <a:rPr lang="hr-HR" dirty="0" err="1" smtClean="0"/>
              <a:t>trnjanska.jhk</a:t>
            </a:r>
            <a:r>
              <a:rPr lang="hr-HR" dirty="0" smtClean="0"/>
              <a:t>@</a:t>
            </a:r>
            <a:r>
              <a:rPr lang="hr-HR" dirty="0" err="1" smtClean="0"/>
              <a:t>gmail.com</a:t>
            </a:r>
            <a:endParaRPr lang="hr-HR" dirty="0"/>
          </a:p>
          <a:p>
            <a:pPr>
              <a:defRPr/>
            </a:pPr>
            <a:r>
              <a:rPr lang="hr-HR" dirty="0"/>
              <a:t>Mobitel – isključivo za potrebe škole u prirodi</a:t>
            </a:r>
          </a:p>
          <a:p>
            <a:pPr>
              <a:buNone/>
              <a:defRPr/>
            </a:pPr>
            <a:r>
              <a:rPr lang="hr-HR" dirty="0"/>
              <a:t>    </a:t>
            </a:r>
            <a:r>
              <a:rPr lang="hr-HR" dirty="0" smtClean="0"/>
              <a:t>  091/15 </a:t>
            </a:r>
            <a:r>
              <a:rPr lang="hr-HR" dirty="0"/>
              <a:t>95 154</a:t>
            </a:r>
          </a:p>
          <a:p>
            <a:pPr>
              <a:defRPr/>
            </a:pPr>
            <a:r>
              <a:rPr lang="hr-HR" dirty="0"/>
              <a:t>Za obavijesti o bolesti učenika nazvati tajništvo i javiti ime djeteta, razred i razlog izostanka s nastave.</a:t>
            </a:r>
          </a:p>
          <a:p>
            <a:pPr>
              <a:defRPr/>
            </a:pPr>
            <a:r>
              <a:rPr lang="hr-HR" dirty="0"/>
              <a:t>Kad je dijete bolesno, </a:t>
            </a:r>
            <a:r>
              <a:rPr lang="hr-HR" b="1" dirty="0">
                <a:solidFill>
                  <a:srgbClr val="C00000"/>
                </a:solidFill>
              </a:rPr>
              <a:t>nazvati prijatelja iz razreda </a:t>
            </a:r>
            <a:r>
              <a:rPr lang="hr-HR" dirty="0"/>
              <a:t>za obavijesti o gradivu i </a:t>
            </a:r>
            <a:r>
              <a:rPr lang="hr-HR" dirty="0" smtClean="0"/>
              <a:t>zadaći (prepisati što se u školi radilo)</a:t>
            </a:r>
            <a:endParaRPr lang="hr-HR" dirty="0"/>
          </a:p>
          <a:p>
            <a:pPr>
              <a:defRPr/>
            </a:pPr>
            <a:r>
              <a:rPr lang="hr-HR" dirty="0"/>
              <a:t>Učiteljicama je u razredu zabranjeno javljati se na mobitel te ga isključuju.</a:t>
            </a:r>
          </a:p>
          <a:p>
            <a:pPr>
              <a:defRPr/>
            </a:pPr>
            <a:r>
              <a:rPr lang="hr-HR" dirty="0"/>
              <a:t>Djeci na nastavi zabranjeno korištenje </a:t>
            </a:r>
            <a:r>
              <a:rPr lang="hr-HR" dirty="0" smtClean="0"/>
              <a:t>mobitela</a:t>
            </a:r>
          </a:p>
          <a:p>
            <a:pPr>
              <a:defRPr/>
            </a:pPr>
            <a:r>
              <a:rPr lang="hr-HR" dirty="0" smtClean="0"/>
              <a:t>Dolazak na nastavu od 7 i 45 do 7 i 55</a:t>
            </a:r>
          </a:p>
          <a:p>
            <a:pPr>
              <a:defRPr/>
            </a:pPr>
            <a:r>
              <a:rPr lang="hr-HR" dirty="0" smtClean="0"/>
              <a:t>Paziti na ulazna vrata jer se zaključavaju - rampa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</a:p>
          <a:p>
            <a:endParaRPr lang="hr-HR" dirty="0"/>
          </a:p>
        </p:txBody>
      </p:sp>
      <p:pic>
        <p:nvPicPr>
          <p:cNvPr id="1026" name="Picture 2" descr="C:\Users\Petar\AppData\Local\Microsoft\Windows\Temporary Internet Files\Content.IE5\RTV3VBWO\smile-wallpaper-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0" y="2714624"/>
            <a:ext cx="4480892" cy="3360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Dnevni red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800" dirty="0" smtClean="0"/>
              <a:t>1. Pravilnici</a:t>
            </a:r>
          </a:p>
          <a:p>
            <a:r>
              <a:rPr lang="hr-HR" sz="2800" dirty="0" smtClean="0"/>
              <a:t>2. Kalendar školske godine</a:t>
            </a:r>
          </a:p>
          <a:p>
            <a:r>
              <a:rPr lang="hr-HR" sz="2800" dirty="0" smtClean="0"/>
              <a:t>3. Potvrda člana vijeća roditelja</a:t>
            </a:r>
          </a:p>
          <a:p>
            <a:r>
              <a:rPr lang="hr-HR" sz="2800" dirty="0" smtClean="0"/>
              <a:t>4. Škola u prirodi u Novom Vinodolskom</a:t>
            </a:r>
          </a:p>
          <a:p>
            <a:r>
              <a:rPr lang="hr-HR" sz="2800" dirty="0" smtClean="0"/>
              <a:t>5. Razno: organizacija rada</a:t>
            </a:r>
          </a:p>
          <a:p>
            <a:pPr>
              <a:buNone/>
            </a:pPr>
            <a:r>
              <a:rPr lang="hr-HR" sz="2800" dirty="0" smtClean="0"/>
              <a:t>                      udžbenici</a:t>
            </a:r>
          </a:p>
          <a:p>
            <a:pPr>
              <a:buNone/>
            </a:pPr>
            <a:r>
              <a:rPr lang="hr-HR" sz="2800" dirty="0" smtClean="0"/>
              <a:t>                      ispiti, zbirka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                  osiguranje</a:t>
            </a:r>
          </a:p>
          <a:p>
            <a:pPr>
              <a:buNone/>
            </a:pPr>
            <a:r>
              <a:rPr lang="hr-HR" sz="2800" dirty="0" smtClean="0"/>
              <a:t>                      pribor za likovni i tjelesni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                  informacije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Pravilnici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Na razrednoj stranici i stranicama škole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Zakon o odgoju i obrazovanju u osnovnoj i srednjoj školi (Narodne novine, 87/2008.)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Nacionalni okvirni kurikulum (MZOŠ,2010.)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Pravilnik o načinima, postupcima i elementima vrednovanja učenika u osnovnoj i srednjoj školi (Narodne novine,112/2010.)</a:t>
            </a:r>
            <a:r>
              <a:rPr lang="pl-PL" dirty="0" smtClean="0"/>
              <a:t> </a:t>
            </a:r>
            <a:endParaRPr lang="hr-HR" dirty="0" smtClean="0"/>
          </a:p>
          <a:p>
            <a:pPr>
              <a:buBlip>
                <a:blip r:embed="rId2"/>
              </a:buBlip>
            </a:pPr>
            <a:r>
              <a:rPr lang="hr-HR" dirty="0" smtClean="0"/>
              <a:t>Pravilnik  o načinu postupanja odgojno-</a:t>
            </a:r>
            <a:br>
              <a:rPr lang="hr-HR" dirty="0" smtClean="0"/>
            </a:br>
            <a:r>
              <a:rPr lang="hr-HR" dirty="0" smtClean="0"/>
              <a:t>-obrazovnih radnika školskih ustanova u poduzimanju mjera zaštite prava učenika te prijave svakog kršenja tih prava nadležnim tijelima 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Pravilnik o izvođenju izleta, ekskurzija i drugih odgojno-obrazovnih aktivnosti izvan škole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Kalendar školske godine 2016./2017.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hr-HR" dirty="0"/>
          </a:p>
        </p:txBody>
      </p:sp>
      <p:sp>
        <p:nvSpPr>
          <p:cNvPr id="11" name="Rezervirano mjesto sadržaja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683568" y="2413338"/>
            <a:ext cx="6174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endParaRPr lang="hr-HR" sz="2400" b="1" dirty="0" smtClean="0"/>
          </a:p>
          <a:p>
            <a:pPr marL="914400" lvl="1" indent="-457200">
              <a:buAutoNum type="arabicPeriod"/>
            </a:pPr>
            <a:r>
              <a:rPr lang="hr-HR" sz="2400" b="1" dirty="0" smtClean="0"/>
              <a:t>polugodište </a:t>
            </a:r>
            <a:r>
              <a:rPr lang="hr-HR" sz="2400" b="1" dirty="0"/>
              <a:t>od 5. rujna do 23. </a:t>
            </a:r>
            <a:r>
              <a:rPr lang="hr-HR" sz="2400" b="1" dirty="0" smtClean="0"/>
              <a:t>prosinca</a:t>
            </a:r>
          </a:p>
          <a:p>
            <a:pPr lvl="1"/>
            <a:r>
              <a:rPr lang="hr-HR" sz="2400" dirty="0" smtClean="0"/>
              <a:t>  zimski </a:t>
            </a:r>
            <a:r>
              <a:rPr lang="hr-HR" sz="2400" dirty="0"/>
              <a:t>odmor: </a:t>
            </a:r>
            <a:r>
              <a:rPr lang="hr-HR" sz="2400" b="1" dirty="0"/>
              <a:t>27. 12. 2016. - 11. 1</a:t>
            </a:r>
            <a:r>
              <a:rPr lang="hr-HR" sz="2400" b="1"/>
              <a:t>. </a:t>
            </a:r>
            <a:r>
              <a:rPr lang="hr-HR" sz="2400" b="1" smtClean="0"/>
              <a:t>2017</a:t>
            </a:r>
            <a:r>
              <a:rPr lang="hr-HR" sz="2400" b="1" dirty="0"/>
              <a:t>.</a:t>
            </a:r>
          </a:p>
          <a:p>
            <a:r>
              <a:rPr lang="hr-HR" sz="2400" b="1" dirty="0" smtClean="0"/>
              <a:t>       2. polugodište od 12. siječnja do 14. lipnja</a:t>
            </a:r>
          </a:p>
          <a:p>
            <a:r>
              <a:rPr lang="hr-HR" sz="2400" dirty="0" smtClean="0"/>
              <a:t>         proljetni </a:t>
            </a:r>
            <a:r>
              <a:rPr lang="hr-HR" sz="2400" dirty="0"/>
              <a:t>odmor: </a:t>
            </a:r>
            <a:r>
              <a:rPr lang="hr-HR" sz="2400" b="1" dirty="0"/>
              <a:t>13. 4. – 21. 4. 2017.</a:t>
            </a:r>
          </a:p>
          <a:p>
            <a:pPr marL="514350" indent="-51435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</a:t>
            </a:r>
            <a:r>
              <a:rPr lang="hr-HR" sz="2400" dirty="0" smtClean="0"/>
              <a:t>ljetni odmor: </a:t>
            </a:r>
            <a:r>
              <a:rPr lang="hr-HR" sz="2400" b="1" dirty="0" smtClean="0"/>
              <a:t>od 16. 6.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Potvrda člana Vijeća roditelja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Gđa Martina Kaić, </a:t>
            </a:r>
            <a:r>
              <a:rPr lang="hr-HR" dirty="0"/>
              <a:t>d</a:t>
            </a:r>
            <a:r>
              <a:rPr lang="hr-HR" dirty="0" smtClean="0"/>
              <a:t>o sada savjesno i odgovorno obavljala sve svoje dužnosti, dobar kontakt s ostalim roditeljima iz razreda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Škola u prirodi u Novom Vinodolskom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 27.3.do 31.3.</a:t>
            </a:r>
          </a:p>
          <a:p>
            <a:r>
              <a:rPr lang="hr-HR" dirty="0" smtClean="0"/>
              <a:t>Za sada nismo dobili dodatne materijale niti cijenu (oko 450 kn bez dodatnih izleta), bit će organiziran roditeljski sastanak u </a:t>
            </a:r>
          </a:p>
          <a:p>
            <a:pPr>
              <a:buNone/>
            </a:pPr>
            <a:r>
              <a:rPr lang="hr-HR" dirty="0" smtClean="0"/>
              <a:t>    2. polugodištu. Polako sakupljati oko 80 kn mjesečno.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Organizacija rada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r-HR" sz="2800" dirty="0" smtClean="0"/>
              <a:t>                                     RASPORED SATI</a:t>
            </a:r>
          </a:p>
          <a:p>
            <a:pPr>
              <a:buBlip>
                <a:blip r:embed="rId2"/>
              </a:buBlip>
            </a:pPr>
            <a:r>
              <a:rPr lang="hr-HR" sz="2800" dirty="0" smtClean="0"/>
              <a:t>HJ- </a:t>
            </a:r>
            <a:r>
              <a:rPr lang="hr-HR" sz="2800" b="1" dirty="0" smtClean="0"/>
              <a:t>5 sati</a:t>
            </a:r>
            <a:r>
              <a:rPr lang="hr-HR" sz="2800" dirty="0" smtClean="0"/>
              <a:t>, MAT- </a:t>
            </a:r>
            <a:r>
              <a:rPr lang="hr-HR" sz="2800" b="1" dirty="0" smtClean="0"/>
              <a:t>4 sata</a:t>
            </a:r>
            <a:r>
              <a:rPr lang="hr-HR" sz="2800" dirty="0" smtClean="0"/>
              <a:t>, EJ - 2 sata, VJ - </a:t>
            </a:r>
            <a:r>
              <a:rPr lang="hr-HR" sz="2800" b="1" dirty="0" smtClean="0"/>
              <a:t>2 sata, </a:t>
            </a:r>
            <a:r>
              <a:rPr lang="hr-HR" sz="2800" dirty="0" smtClean="0"/>
              <a:t>PID </a:t>
            </a:r>
            <a:r>
              <a:rPr lang="hr-HR" sz="2800" b="1" dirty="0" smtClean="0"/>
              <a:t>- 3 sata</a:t>
            </a:r>
            <a:r>
              <a:rPr lang="hr-HR" sz="2800" dirty="0" smtClean="0"/>
              <a:t>, TZK - </a:t>
            </a:r>
            <a:r>
              <a:rPr lang="hr-HR" sz="2800" b="1" dirty="0" smtClean="0"/>
              <a:t>2 sata</a:t>
            </a:r>
            <a:r>
              <a:rPr lang="hr-HR" sz="2800" dirty="0" smtClean="0"/>
              <a:t>, GK - 1 sat, LK - 1 sat, SR - </a:t>
            </a:r>
            <a:r>
              <a:rPr lang="hr-HR" sz="2800" b="1" dirty="0" smtClean="0"/>
              <a:t>1 sat</a:t>
            </a:r>
            <a:r>
              <a:rPr lang="hr-HR" sz="2800" dirty="0" smtClean="0"/>
              <a:t>, NJ - 2 sata,  dodatna, dopunska,</a:t>
            </a:r>
            <a:r>
              <a:rPr lang="hr-HR" sz="2800" b="1" dirty="0" smtClean="0"/>
              <a:t> </a:t>
            </a:r>
            <a:r>
              <a:rPr lang="hr-HR" sz="2800" dirty="0" smtClean="0"/>
              <a:t>INA - po </a:t>
            </a:r>
            <a:r>
              <a:rPr lang="hr-HR" sz="2800" b="1" dirty="0" smtClean="0"/>
              <a:t>1 sat </a:t>
            </a:r>
            <a:r>
              <a:rPr lang="hr-HR" sz="2800" dirty="0" smtClean="0"/>
              <a:t>tjedno</a:t>
            </a:r>
          </a:p>
          <a:p>
            <a:pPr>
              <a:buBlip>
                <a:blip r:embed="rId2"/>
              </a:buBlip>
            </a:pPr>
            <a:r>
              <a:rPr lang="hr-HR" sz="2800" dirty="0" smtClean="0"/>
              <a:t>dodatna nastava - matematika</a:t>
            </a:r>
          </a:p>
          <a:p>
            <a:pPr>
              <a:buBlip>
                <a:blip r:embed="rId2"/>
              </a:buBlip>
            </a:pPr>
            <a:r>
              <a:rPr lang="hr-HR" sz="2800" dirty="0" smtClean="0"/>
              <a:t>dopunska nastava - prema potrebi (hrvatski/ matematika)</a:t>
            </a:r>
          </a:p>
          <a:p>
            <a:pPr>
              <a:buBlip>
                <a:blip r:embed="rId2"/>
              </a:buBlip>
            </a:pPr>
            <a:r>
              <a:rPr lang="hr-HR" sz="2800" dirty="0" smtClean="0"/>
              <a:t>INA – rekreativno kreativna grupa podijeljena na 4 dijela: pokusi, domaćinstvo, rekreativni sadržaji, kreativne radionice (po 1 sat mjesečno) – svi uključeni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Plan </a:t>
            </a:r>
            <a:r>
              <a:rPr lang="hr-HR" b="1" dirty="0" err="1" smtClean="0"/>
              <a:t>izvanučioničke</a:t>
            </a:r>
            <a:r>
              <a:rPr lang="hr-HR" b="1" dirty="0" smtClean="0"/>
              <a:t> i terenske nastave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hr-HR" dirty="0" smtClean="0"/>
              <a:t>Odlazak na terensku nastavu, posjet kinu, kazalištu, muzeju, posjet knjižnici, odlazak u bližu okolicu škole, izleti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 Suglasnost - prije odlaska roditelji će dobiti suglasnost na potpis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Udžbenici: omotati, čuvati, povrat na kraju godine, potpisan revers donijeti tko nije</a:t>
            </a:r>
          </a:p>
          <a:p>
            <a:r>
              <a:rPr lang="hr-HR" sz="2800" dirty="0" smtClean="0"/>
              <a:t>Dodatni materijali za nastavu: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- ispiti HJ, MAT i PID 3x15,00 kn = 45,00 kn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- zbirka zadataka iz matematike 50,00 kn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  ukupno </a:t>
            </a:r>
            <a:r>
              <a:rPr lang="hr-HR" sz="2800" dirty="0" smtClean="0">
                <a:solidFill>
                  <a:srgbClr val="C00000"/>
                </a:solidFill>
              </a:rPr>
              <a:t>95,00</a:t>
            </a:r>
            <a:r>
              <a:rPr lang="hr-HR" sz="2800" dirty="0" smtClean="0"/>
              <a:t> kn</a:t>
            </a:r>
          </a:p>
          <a:p>
            <a:pPr>
              <a:buNone/>
            </a:pPr>
            <a:r>
              <a:rPr lang="hr-HR" sz="2800" dirty="0"/>
              <a:t> </a:t>
            </a:r>
            <a:r>
              <a:rPr lang="hr-HR" sz="2800" dirty="0" smtClean="0"/>
              <a:t>   - mape ove godine NE da potrošimo prošlogodišnji     prikupljeni materijal. Ako će nam nedostajati papir   kupit ćemo blokove.</a:t>
            </a:r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672</Words>
  <Application>Microsoft Office PowerPoint</Application>
  <PresentationFormat>Prikaz na zaslonu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Office tema</vt:lpstr>
      <vt:lpstr>Prvi roditeljski sastanak</vt:lpstr>
      <vt:lpstr>Dnevni red</vt:lpstr>
      <vt:lpstr>Pravilnici</vt:lpstr>
      <vt:lpstr>Kalendar školske godine 2016./2017. </vt:lpstr>
      <vt:lpstr>Potvrda člana Vijeća roditelja</vt:lpstr>
      <vt:lpstr>Škola u prirodi u Novom Vinodolskom</vt:lpstr>
      <vt:lpstr>Organizacija rada</vt:lpstr>
      <vt:lpstr>Plan izvanučioničke i terenske nastave</vt:lpstr>
      <vt:lpstr>Razno</vt:lpstr>
      <vt:lpstr>PowerPointova prezentacija</vt:lpstr>
      <vt:lpstr>Informacije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roditeljski sastanak</dc:title>
  <dc:creator>Petar</dc:creator>
  <cp:lastModifiedBy>toshiba</cp:lastModifiedBy>
  <cp:revision>12</cp:revision>
  <dcterms:created xsi:type="dcterms:W3CDTF">2016-09-13T19:14:08Z</dcterms:created>
  <dcterms:modified xsi:type="dcterms:W3CDTF">2016-09-15T06:25:29Z</dcterms:modified>
</cp:coreProperties>
</file>