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89" r:id="rId12"/>
    <p:sldId id="281" r:id="rId13"/>
    <p:sldId id="270" r:id="rId14"/>
    <p:sldId id="271" r:id="rId15"/>
    <p:sldId id="290" r:id="rId16"/>
    <p:sldId id="272" r:id="rId17"/>
    <p:sldId id="273" r:id="rId18"/>
    <p:sldId id="274" r:id="rId19"/>
    <p:sldId id="275" r:id="rId20"/>
    <p:sldId id="276" r:id="rId21"/>
    <p:sldId id="278" r:id="rId22"/>
    <p:sldId id="283" r:id="rId23"/>
    <p:sldId id="287" r:id="rId24"/>
    <p:sldId id="279" r:id="rId2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238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67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64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671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680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39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025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032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660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386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640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45655-71C4-43A5-9291-254786046F7B}" type="datetimeFigureOut">
              <a:rPr lang="hr-HR" smtClean="0"/>
              <a:t>18.9.2017.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F018D-6B9F-44B3-B83B-E5F2650BCF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402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l_fi" descr="200910995255859778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400"/>
            <a:ext cx="9144000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2452689" y="4214814"/>
            <a:ext cx="5500687" cy="1938337"/>
          </a:xfrm>
          <a:prstGeom prst="rect">
            <a:avLst/>
          </a:prstGeom>
          <a:solidFill>
            <a:srgbClr val="CCECFF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>
              <a:buFontTx/>
              <a:buAutoNum type="arabicPeriod"/>
              <a:defRPr/>
            </a:pPr>
            <a:r>
              <a:rPr lang="hr-HR" sz="4000" b="1" dirty="0"/>
              <a:t>razred</a:t>
            </a:r>
          </a:p>
          <a:p>
            <a:pPr marL="742950" indent="-742950" algn="ctr">
              <a:defRPr/>
            </a:pPr>
            <a:r>
              <a:rPr lang="hr-HR" sz="4000" b="1" dirty="0"/>
              <a:t>RODITELJSKI SASTANAK</a:t>
            </a:r>
          </a:p>
          <a:p>
            <a:pPr algn="ctr">
              <a:defRPr/>
            </a:pPr>
            <a:r>
              <a:rPr lang="hr-HR" sz="4000" b="1" dirty="0"/>
              <a:t>Šk. god. 2017./2018.</a:t>
            </a:r>
          </a:p>
        </p:txBody>
      </p:sp>
    </p:spTree>
    <p:extLst>
      <p:ext uri="{BB962C8B-B14F-4D97-AF65-F5344CB8AC3E}">
        <p14:creationId xmlns:p14="http://schemas.microsoft.com/office/powerpoint/2010/main" val="17239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0" y="1407742"/>
            <a:ext cx="1701800" cy="212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024064" y="1428751"/>
            <a:ext cx="328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DOPUNSKA NASTAVA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10375" y="1571626"/>
            <a:ext cx="3143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DODATNA NASTAVA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67189" y="3643313"/>
            <a:ext cx="4143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IZVANNASTAVNA  AKTIVNOST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6200000" flipV="1">
            <a:off x="2774157" y="964407"/>
            <a:ext cx="571500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3448051" y="1004889"/>
            <a:ext cx="581025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7953376" y="1214439"/>
            <a:ext cx="500063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5810251" y="4357688"/>
            <a:ext cx="5715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52625" y="285751"/>
            <a:ext cx="15001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HRVATSKI JEZIK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667125" y="323851"/>
            <a:ext cx="2071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MATEMATIKA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888164" y="436564"/>
            <a:ext cx="2016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MATEMATIKA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238625" y="4714876"/>
            <a:ext cx="3786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BAJKAONICA</a:t>
            </a:r>
          </a:p>
        </p:txBody>
      </p:sp>
    </p:spTree>
    <p:extLst>
      <p:ext uri="{BB962C8B-B14F-4D97-AF65-F5344CB8AC3E}">
        <p14:creationId xmlns:p14="http://schemas.microsoft.com/office/powerpoint/2010/main" val="182800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7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4000" dirty="0" smtClean="0"/>
              <a:t>3. Biranje </a:t>
            </a:r>
            <a:r>
              <a:rPr lang="hr-HR" altLang="sr-Latn-RS" sz="4000" dirty="0"/>
              <a:t>roditelja za vijeće roditelja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Predstavlja razred</a:t>
            </a:r>
          </a:p>
          <a:p>
            <a:pPr eaLnBrk="1" hangingPunct="1"/>
            <a:r>
              <a:rPr lang="hr-HR" altLang="sr-Latn-RS" smtClean="0"/>
              <a:t>Prenosi roditeljima važne informacije</a:t>
            </a:r>
          </a:p>
        </p:txBody>
      </p:sp>
      <p:pic>
        <p:nvPicPr>
          <p:cNvPr id="4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541338"/>
            <a:ext cx="152876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4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04" y="250328"/>
            <a:ext cx="9040296" cy="6391771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114300" y="381000"/>
            <a:ext cx="132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KALENDAR</a:t>
            </a:r>
          </a:p>
          <a:p>
            <a:r>
              <a:rPr lang="hr-HR" dirty="0" smtClean="0"/>
              <a:t>ŠKOLSKE GODINE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116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1" y="428625"/>
            <a:ext cx="6143625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r-HR" altLang="sr-Latn-RS" sz="3200" b="1" dirty="0" smtClean="0">
                <a:solidFill>
                  <a:srgbClr val="FF0000"/>
                </a:solidFill>
              </a:rPr>
              <a:t>Pravilnik </a:t>
            </a:r>
            <a:r>
              <a:rPr lang="hr-HR" altLang="sr-Latn-RS" sz="3200" b="1" dirty="0">
                <a:solidFill>
                  <a:srgbClr val="FF0000"/>
                </a:solidFill>
              </a:rPr>
              <a:t>o kućnom redu</a:t>
            </a:r>
          </a:p>
          <a:p>
            <a:pPr>
              <a:defRPr/>
            </a:pPr>
            <a:endParaRPr lang="hr-HR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Dolazak </a:t>
            </a: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na nastavu: </a:t>
            </a:r>
            <a:r>
              <a:rPr lang="hr-H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7.45 – 7.55</a:t>
            </a:r>
          </a:p>
          <a:p>
            <a:pPr>
              <a:defRPr/>
            </a:pP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18.10</a:t>
            </a: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.- roditelji prate djecu do staklenih vrata</a:t>
            </a:r>
          </a:p>
          <a:p>
            <a:pPr>
              <a:defRPr/>
            </a:pPr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u pripremnom razdoblju (do 15.9.) </a:t>
            </a: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nastava završava u 11:30</a:t>
            </a:r>
          </a:p>
          <a:p>
            <a:pPr>
              <a:defRPr/>
            </a:pPr>
            <a:endParaRPr lang="hr-H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Ponašanje u učionici i ostalim prostorijama škole</a:t>
            </a:r>
            <a:r>
              <a:rPr lang="hr-H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hr-H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svoje stvari (odjeću i obuću) odložiti  na određeno mjesto;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za boravak u školi koristiti posebnu obuću;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održavati čiste i uredne prostore Škole;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kulturno se ponašati za vrijeme boravka u školi i izvan nje;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vrijeme odmora samostalno ne napuštati školsku zgradu;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ne trčati hodnicima i učionicom</a:t>
            </a:r>
          </a:p>
          <a:p>
            <a:pPr>
              <a:buFont typeface="Arial" pitchFamily="34" charset="0"/>
              <a:buChar char="•"/>
              <a:defRPr/>
            </a:pPr>
            <a:endParaRPr lang="hr-HR" sz="2000" b="1" dirty="0">
              <a:cs typeface="Arial" charset="0"/>
            </a:endParaRPr>
          </a:p>
        </p:txBody>
      </p:sp>
      <p:pic>
        <p:nvPicPr>
          <p:cNvPr id="4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1" y="167039"/>
            <a:ext cx="2444749" cy="305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51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1" y="3533642"/>
            <a:ext cx="2328864" cy="2906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66875" y="500063"/>
            <a:ext cx="8643938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hr-HR" sz="2800" b="1" dirty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Odnos prema djelatnicima škole, ostalim učenicima i školskoj imovini: 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1" y="1285876"/>
            <a:ext cx="7929563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Arial" charset="0"/>
              <a:buChar char="•"/>
              <a:defRPr/>
            </a:pPr>
            <a:endParaRPr lang="hr-HR" sz="2800" b="1" dirty="0" smtClean="0"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hr-HR" sz="2800" b="1" dirty="0" smtClean="0">
                <a:cs typeface="Arial" charset="0"/>
              </a:rPr>
              <a:t>uljudno </a:t>
            </a:r>
            <a:r>
              <a:rPr lang="hr-HR" sz="2800" b="1" dirty="0">
                <a:cs typeface="Arial" charset="0"/>
              </a:rPr>
              <a:t>se odnositi prema suučenicima, učiteljima, djelatnicima škole i posjetiteljima;</a:t>
            </a:r>
          </a:p>
        </p:txBody>
      </p:sp>
      <p:sp>
        <p:nvSpPr>
          <p:cNvPr id="6" name="Rectangle 5"/>
          <p:cNvSpPr/>
          <p:nvPr/>
        </p:nvSpPr>
        <p:spPr>
          <a:xfrm>
            <a:off x="2135188" y="2349500"/>
            <a:ext cx="5929312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Arial" charset="0"/>
              <a:buChar char="•"/>
              <a:defRPr/>
            </a:pPr>
            <a:endParaRPr lang="hr-HR" sz="2800" b="1" dirty="0" smtClean="0"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hr-HR" sz="2800" b="1" dirty="0" smtClean="0">
                <a:cs typeface="Arial" charset="0"/>
              </a:rPr>
              <a:t>učenici </a:t>
            </a:r>
            <a:r>
              <a:rPr lang="hr-HR" sz="2800" b="1" dirty="0">
                <a:cs typeface="Arial" charset="0"/>
              </a:rPr>
              <a:t>su dužni čuvati školsku, svoju i tuđu imovinu</a:t>
            </a:r>
          </a:p>
          <a:p>
            <a:pPr eaLnBrk="1" hangingPunct="1">
              <a:buFont typeface="Arial" charset="0"/>
              <a:buChar char="•"/>
              <a:defRPr/>
            </a:pPr>
            <a:endParaRPr lang="hr-HR" sz="2800" b="1" dirty="0"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hr-HR" sz="2800" b="1" dirty="0">
                <a:cs typeface="Arial" charset="0"/>
              </a:rPr>
              <a:t>Izbjegavati zlouporabu suvremenih sredstava </a:t>
            </a:r>
            <a:r>
              <a:rPr lang="hr-HR" sz="2800" b="1" dirty="0" err="1">
                <a:cs typeface="Arial" charset="0"/>
              </a:rPr>
              <a:t>komunikacije,osobito</a:t>
            </a:r>
            <a:r>
              <a:rPr lang="hr-HR" sz="2800" b="1" dirty="0">
                <a:cs typeface="Arial" charset="0"/>
              </a:rPr>
              <a:t> </a:t>
            </a:r>
            <a:r>
              <a:rPr lang="hr-HR" sz="2800" b="1" dirty="0" smtClean="0">
                <a:cs typeface="Arial" charset="0"/>
              </a:rPr>
              <a:t>mobitela</a:t>
            </a:r>
            <a:endParaRPr lang="hr-HR" sz="2800" b="1" dirty="0"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hr-HR" sz="28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Pravilnici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/>
              <a:t>1. PRAVILNIK </a:t>
            </a:r>
            <a:r>
              <a:rPr lang="hr-HR" b="1" dirty="0"/>
              <a:t>O NAČINIMA, POSTUPCIMA I ELEMENTIMA</a:t>
            </a:r>
          </a:p>
          <a:p>
            <a:pPr marL="0" indent="0">
              <a:buNone/>
            </a:pPr>
            <a:r>
              <a:rPr lang="hr-HR" b="1" dirty="0" smtClean="0"/>
              <a:t>    VREDNOVANJA </a:t>
            </a:r>
            <a:r>
              <a:rPr lang="hr-HR" b="1" dirty="0"/>
              <a:t>UČENIKA U OSNOVNOJ I SREDNJOJ </a:t>
            </a:r>
            <a:r>
              <a:rPr lang="hr-HR" b="1" dirty="0" smtClean="0"/>
              <a:t>ŠKOLI</a:t>
            </a:r>
          </a:p>
          <a:p>
            <a:pPr marL="0" indent="0">
              <a:buNone/>
            </a:pPr>
            <a:r>
              <a:rPr lang="hr-HR" b="1" dirty="0" smtClean="0"/>
              <a:t>2. PRAVILNIK O </a:t>
            </a:r>
            <a:r>
              <a:rPr lang="hr-HR" b="1" dirty="0"/>
              <a:t>IZVOĐENJU IZLETA, EKSKURZIJA I DRUGIH ODGOJNO-OBRAZOVNIH AKTIVNOSTI IZVAN ŠKOLE </a:t>
            </a:r>
            <a:endParaRPr lang="hr-HR" b="1" dirty="0" smtClean="0"/>
          </a:p>
          <a:p>
            <a:pPr marL="0" indent="0">
              <a:buNone/>
            </a:pPr>
            <a:r>
              <a:rPr lang="hr-HR" b="1" dirty="0" smtClean="0"/>
              <a:t>3. </a:t>
            </a:r>
            <a:r>
              <a:rPr lang="pl-PL" b="1" dirty="0"/>
              <a:t>PROTOKOL O POSTUPANJU U </a:t>
            </a:r>
            <a:r>
              <a:rPr lang="pl-PL" b="1" dirty="0" smtClean="0"/>
              <a:t>SLUČAJU </a:t>
            </a:r>
            <a:r>
              <a:rPr lang="hr-HR" b="1" dirty="0" smtClean="0"/>
              <a:t>NASILJA </a:t>
            </a:r>
            <a:r>
              <a:rPr lang="hr-HR" b="1" dirty="0"/>
              <a:t>MEĐU DJECOM I </a:t>
            </a:r>
            <a:r>
              <a:rPr lang="hr-HR" b="1" dirty="0" smtClean="0"/>
              <a:t>   MLADIMA</a:t>
            </a:r>
          </a:p>
          <a:p>
            <a:pPr marL="0" indent="0">
              <a:buNone/>
            </a:pPr>
            <a:r>
              <a:rPr lang="hr-HR" b="1" dirty="0" smtClean="0"/>
              <a:t>Na mrežnim stranicama škole i razreda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521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100" y="185738"/>
            <a:ext cx="2478225" cy="3093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3" name="Rectangle 2"/>
          <p:cNvSpPr>
            <a:spLocks noChangeArrowheads="1"/>
          </p:cNvSpPr>
          <p:nvPr/>
        </p:nvSpPr>
        <p:spPr bwMode="auto">
          <a:xfrm>
            <a:off x="2095500" y="71438"/>
            <a:ext cx="5786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FF0000"/>
                </a:solidFill>
              </a:rPr>
              <a:t>8. Prehrana učenika u školi</a:t>
            </a:r>
          </a:p>
        </p:txBody>
      </p:sp>
      <p:sp>
        <p:nvSpPr>
          <p:cNvPr id="66564" name="Rectangle 8"/>
          <p:cNvSpPr>
            <a:spLocks noChangeArrowheads="1"/>
          </p:cNvSpPr>
          <p:nvPr/>
        </p:nvSpPr>
        <p:spPr bwMode="auto">
          <a:xfrm>
            <a:off x="1738314" y="857251"/>
            <a:ext cx="750093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>
                <a:solidFill>
                  <a:srgbClr val="FF0000"/>
                </a:solidFill>
              </a:rPr>
              <a:t>doručak </a:t>
            </a:r>
            <a:r>
              <a:rPr lang="hr-HR" altLang="sr-Latn-RS" sz="2400" b="1" dirty="0"/>
              <a:t>– svi učenici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>
                <a:solidFill>
                  <a:srgbClr val="FF0000"/>
                </a:solidFill>
              </a:rPr>
              <a:t>doručak, ručak, užina </a:t>
            </a:r>
            <a:r>
              <a:rPr lang="hr-HR" altLang="sr-Latn-RS" sz="2400" b="1" dirty="0"/>
              <a:t>– samo za učenike koji su uključeni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/>
              <a:t>			u program produženog boravka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 smtClean="0"/>
              <a:t>TKO NE JEDE ŠKOLSKI OBROK NOSI SI OD KUĆE</a:t>
            </a:r>
            <a:endParaRPr lang="hr-HR" altLang="sr-Latn-RS" sz="2400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1625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739" y="3817938"/>
            <a:ext cx="2036761" cy="254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Rectangle 2"/>
          <p:cNvSpPr>
            <a:spLocks noChangeArrowheads="1"/>
          </p:cNvSpPr>
          <p:nvPr/>
        </p:nvSpPr>
        <p:spPr bwMode="auto">
          <a:xfrm>
            <a:off x="1595438" y="285750"/>
            <a:ext cx="857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 dirty="0" smtClean="0">
                <a:solidFill>
                  <a:srgbClr val="FF0000"/>
                </a:solidFill>
              </a:rPr>
              <a:t>Osiguranje </a:t>
            </a:r>
            <a:r>
              <a:rPr lang="hr-HR" altLang="sr-Latn-RS" b="1" dirty="0">
                <a:solidFill>
                  <a:srgbClr val="FF0000"/>
                </a:solidFill>
              </a:rPr>
              <a:t>učenika u slučaju nesretnog slučaja</a:t>
            </a:r>
          </a:p>
        </p:txBody>
      </p:sp>
      <p:sp>
        <p:nvSpPr>
          <p:cNvPr id="67588" name="Rectangle 8"/>
          <p:cNvSpPr>
            <a:spLocks noChangeArrowheads="1"/>
          </p:cNvSpPr>
          <p:nvPr/>
        </p:nvSpPr>
        <p:spPr bwMode="auto">
          <a:xfrm>
            <a:off x="1952626" y="1071563"/>
            <a:ext cx="7072313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/>
              <a:t>Učenici  su osigurani 24 sata.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/>
              <a:t>Dobrovoljno je, ali preporuka je da svi učenici budu osigurani.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/>
              <a:t>CIJENA: 30 kn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/>
              <a:t>Uplata je do 30. rujna 2017. godine. </a:t>
            </a:r>
          </a:p>
        </p:txBody>
      </p:sp>
    </p:spTree>
    <p:extLst>
      <p:ext uri="{BB962C8B-B14F-4D97-AF65-F5344CB8AC3E}">
        <p14:creationId xmlns:p14="http://schemas.microsoft.com/office/powerpoint/2010/main" val="389813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1" y="142876"/>
            <a:ext cx="1528763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1" name="Rectangle 2"/>
          <p:cNvSpPr>
            <a:spLocks noChangeArrowheads="1"/>
          </p:cNvSpPr>
          <p:nvPr/>
        </p:nvSpPr>
        <p:spPr bwMode="auto">
          <a:xfrm>
            <a:off x="1738313" y="142875"/>
            <a:ext cx="7072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FF0000"/>
                </a:solidFill>
              </a:rPr>
              <a:t>10. Razno – obavijesti, pitanja, prijedlozi</a:t>
            </a:r>
          </a:p>
        </p:txBody>
      </p:sp>
      <p:sp>
        <p:nvSpPr>
          <p:cNvPr id="68612" name="Rectangle 2"/>
          <p:cNvSpPr>
            <a:spLocks noChangeArrowheads="1"/>
          </p:cNvSpPr>
          <p:nvPr/>
        </p:nvSpPr>
        <p:spPr bwMode="auto">
          <a:xfrm>
            <a:off x="1595439" y="785813"/>
            <a:ext cx="6715125" cy="114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dirty="0"/>
              <a:t>INFORMACIJE ZA RODITELJE – individualni </a:t>
            </a:r>
            <a:r>
              <a:rPr lang="hr-HR" altLang="sr-Latn-RS" sz="2400" dirty="0" smtClean="0"/>
              <a:t>razgovori – 2 x polugodišnje</a:t>
            </a:r>
            <a:endParaRPr lang="hr-HR" altLang="sr-Latn-RS" sz="2400" dirty="0"/>
          </a:p>
        </p:txBody>
      </p:sp>
      <p:sp>
        <p:nvSpPr>
          <p:cNvPr id="68613" name="Rectangle 8"/>
          <p:cNvSpPr>
            <a:spLocks noChangeArrowheads="1"/>
          </p:cNvSpPr>
          <p:nvPr/>
        </p:nvSpPr>
        <p:spPr bwMode="auto">
          <a:xfrm>
            <a:off x="1738314" y="1643064"/>
            <a:ext cx="835818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hr-HR" altLang="sr-Latn-RS" sz="2400" b="1" i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u="sng" dirty="0" smtClean="0">
                <a:solidFill>
                  <a:srgbClr val="FF0000"/>
                </a:solidFill>
              </a:rPr>
              <a:t>ZADNJA</a:t>
            </a:r>
            <a:r>
              <a:rPr lang="hr-HR" altLang="sr-Latn-RS" sz="2400" b="1" i="1" u="sng" dirty="0" smtClean="0">
                <a:solidFill>
                  <a:srgbClr val="FF0000"/>
                </a:solidFill>
              </a:rPr>
              <a:t> </a:t>
            </a:r>
            <a:r>
              <a:rPr lang="hr-HR" altLang="sr-Latn-RS" sz="2400" b="1" dirty="0" smtClean="0">
                <a:solidFill>
                  <a:srgbClr val="FF0000"/>
                </a:solidFill>
              </a:rPr>
              <a:t>SRIJEDA </a:t>
            </a:r>
            <a:r>
              <a:rPr lang="hr-HR" altLang="sr-Latn-RS" sz="2400" b="1" dirty="0">
                <a:solidFill>
                  <a:srgbClr val="FF0000"/>
                </a:solidFill>
              </a:rPr>
              <a:t>U MJESECU </a:t>
            </a:r>
            <a:r>
              <a:rPr lang="hr-HR" altLang="sr-Latn-RS" sz="2400" b="1" dirty="0" smtClean="0"/>
              <a:t>POSLIJE PODNE  </a:t>
            </a:r>
            <a:r>
              <a:rPr lang="hr-HR" altLang="sr-Latn-RS" sz="2400" b="1" dirty="0"/>
              <a:t>U </a:t>
            </a:r>
            <a:r>
              <a:rPr lang="hr-HR" altLang="sr-Latn-RS" sz="2400" b="1" dirty="0">
                <a:solidFill>
                  <a:srgbClr val="FF0000"/>
                </a:solidFill>
              </a:rPr>
              <a:t>18 SATI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/>
              <a:t>DATUMI: 	</a:t>
            </a:r>
            <a:r>
              <a:rPr lang="hr-HR" altLang="sr-Latn-RS" sz="2400" b="1" dirty="0" smtClean="0"/>
              <a:t>27. </a:t>
            </a:r>
            <a:r>
              <a:rPr lang="hr-HR" altLang="sr-Latn-RS" sz="2400" b="1" dirty="0"/>
              <a:t>rujna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/>
              <a:t>	              </a:t>
            </a:r>
            <a:r>
              <a:rPr lang="hr-HR" altLang="sr-Latn-RS" sz="2400" b="1" dirty="0" smtClean="0"/>
              <a:t>25. </a:t>
            </a:r>
            <a:r>
              <a:rPr lang="hr-HR" altLang="sr-Latn-RS" sz="2400" b="1" dirty="0"/>
              <a:t>listopada			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/>
              <a:t>	 	</a:t>
            </a:r>
            <a:r>
              <a:rPr lang="hr-HR" altLang="sr-Latn-RS" sz="2400" b="1" dirty="0" smtClean="0"/>
              <a:t>29. </a:t>
            </a:r>
            <a:r>
              <a:rPr lang="hr-HR" altLang="sr-Latn-RS" sz="2400" b="1" dirty="0"/>
              <a:t>studeni 		</a:t>
            </a:r>
            <a:endParaRPr lang="hr-HR" altLang="sr-Latn-RS" sz="2400" b="1" dirty="0" smtClean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 smtClean="0">
                <a:solidFill>
                  <a:srgbClr val="FF0000"/>
                </a:solidFill>
              </a:rPr>
              <a:t>SVAKI PONEDJELJAK  </a:t>
            </a:r>
            <a:r>
              <a:rPr lang="hr-HR" altLang="sr-Latn-RS" sz="2400" b="1" dirty="0" smtClean="0"/>
              <a:t>PRIJE PODNE </a:t>
            </a:r>
            <a:r>
              <a:rPr lang="hr-HR" altLang="sr-Latn-RS" sz="2400" b="1"/>
              <a:t>OD </a:t>
            </a:r>
            <a:r>
              <a:rPr lang="hr-HR" altLang="sr-Latn-RS" sz="2400" b="1" smtClean="0">
                <a:solidFill>
                  <a:srgbClr val="FF0000"/>
                </a:solidFill>
              </a:rPr>
              <a:t>10,40 </a:t>
            </a:r>
            <a:r>
              <a:rPr lang="hr-HR" altLang="sr-Latn-RS" sz="2400" b="1">
                <a:solidFill>
                  <a:srgbClr val="FF0000"/>
                </a:solidFill>
              </a:rPr>
              <a:t>DO </a:t>
            </a:r>
            <a:r>
              <a:rPr lang="hr-HR" altLang="sr-Latn-RS" sz="2400" b="1" smtClean="0">
                <a:solidFill>
                  <a:srgbClr val="FF0000"/>
                </a:solidFill>
              </a:rPr>
              <a:t>11,25 </a:t>
            </a:r>
            <a:r>
              <a:rPr lang="hr-HR" altLang="sr-Latn-RS" sz="2400" b="1" dirty="0">
                <a:solidFill>
                  <a:srgbClr val="FF0000"/>
                </a:solidFill>
              </a:rPr>
              <a:t>SATI </a:t>
            </a:r>
            <a:endParaRPr lang="hr-HR" altLang="sr-Latn-RS" sz="24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 smtClean="0">
                <a:solidFill>
                  <a:srgbClr val="FF0000"/>
                </a:solidFill>
              </a:rPr>
              <a:t>Individualan razgovor traje </a:t>
            </a:r>
            <a:r>
              <a:rPr lang="hr-HR" altLang="sr-Latn-RS" sz="2400" b="1" dirty="0" err="1" smtClean="0">
                <a:solidFill>
                  <a:srgbClr val="FF0000"/>
                </a:solidFill>
              </a:rPr>
              <a:t>max</a:t>
            </a:r>
            <a:r>
              <a:rPr lang="hr-HR" altLang="sr-Latn-RS" sz="2400" b="1" dirty="0" smtClean="0">
                <a:solidFill>
                  <a:srgbClr val="FF0000"/>
                </a:solidFill>
              </a:rPr>
              <a:t> 10 minuta, potrebna najava - popis</a:t>
            </a:r>
            <a:endParaRPr lang="hr-HR" altLang="sr-Latn-R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81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4214814"/>
            <a:ext cx="152876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1638301" y="0"/>
            <a:ext cx="8786813" cy="715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rgbClr val="0070C0"/>
                </a:solidFill>
              </a:rPr>
              <a:t>POTREBAN PRIBOR ZA NASTAVNE PREDMETE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rgbClr val="FF0000"/>
                </a:solidFill>
              </a:rPr>
              <a:t>HRVATSKI JEZIK </a:t>
            </a:r>
            <a:r>
              <a:rPr lang="hr-HR" altLang="sr-Latn-RS" sz="1800" b="1" dirty="0"/>
              <a:t>– UDŽBENIČKI KOMPLET “P KAO POČETNICA”, SLOVARICA</a:t>
            </a:r>
            <a:r>
              <a:rPr lang="hr-HR" altLang="sr-Latn-RS" sz="1800" b="1" dirty="0" smtClean="0"/>
              <a:t>, CRTANČICA, PISANKA </a:t>
            </a:r>
            <a:r>
              <a:rPr lang="hr-HR" altLang="sr-Latn-RS" sz="1800" b="1" dirty="0"/>
              <a:t>A,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rgbClr val="FF0000"/>
                </a:solidFill>
              </a:rPr>
              <a:t>MATEMATIKA </a:t>
            </a:r>
            <a:r>
              <a:rPr lang="hr-HR" altLang="sr-Latn-RS" sz="1800" b="1" dirty="0"/>
              <a:t>– UDŽBENIČKI KOMPLET “MATEMATIČKE PRIČE 1” (UDŽBENIK, RADNA BILJEŽNICA, ZBIRKA ZADATAKA), MATEMATIČKA PISANKA ZA 1. I 2. RAZRED, RAVNALO ILI TROKUT</a:t>
            </a:r>
            <a:endParaRPr lang="hr-HR" altLang="sr-Latn-RS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rgbClr val="FF0000"/>
                </a:solidFill>
              </a:rPr>
              <a:t>PRIRODA I DRUŠTVO </a:t>
            </a:r>
            <a:r>
              <a:rPr lang="hr-HR" altLang="sr-Latn-RS" sz="1800" b="1" dirty="0"/>
              <a:t>– UDŽBENIČKI KOMPLET “POGLED U SVIJET 1”, </a:t>
            </a:r>
            <a:r>
              <a:rPr lang="hr-HR" altLang="sr-Latn-RS" sz="1800" b="1" dirty="0" smtClean="0"/>
              <a:t>CRTANČICA,</a:t>
            </a:r>
            <a:endParaRPr lang="hr-HR" altLang="sr-Latn-RS" sz="1800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/>
              <a:t>         PISANKA A</a:t>
            </a:r>
            <a:endParaRPr lang="hr-HR" altLang="sr-Latn-RS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rgbClr val="FF0000"/>
                </a:solidFill>
              </a:rPr>
              <a:t>LIKOVNA KULTURA </a:t>
            </a:r>
            <a:r>
              <a:rPr lang="hr-HR" altLang="sr-Latn-RS" sz="1800" b="1" dirty="0"/>
              <a:t>– LIKOVNA MAPA, VODENE BOJE, BIJELA TEMPERA,  KISTOVI, CRNI FLOMASTER, </a:t>
            </a:r>
            <a:r>
              <a:rPr lang="hr-HR" altLang="sr-Latn-RS" sz="1800" b="1" dirty="0">
                <a:solidFill>
                  <a:srgbClr val="FF0000"/>
                </a:solidFill>
              </a:rPr>
              <a:t>LJEPILO, ŠKARICE ,BOJICE (pernica) </a:t>
            </a:r>
            <a:r>
              <a:rPr lang="hr-HR" altLang="sr-Latn-RS" sz="1800" b="1" dirty="0"/>
              <a:t>PALETA ZA MIJEŠANJE BOJE,  PASTELE, PLASTELIN,  RISAĆI BLOK 3 (PB), A 4 BILJEŽNICA ZA CRTANJE (PB),STARA MAJICA</a:t>
            </a:r>
            <a:endParaRPr lang="hr-HR" altLang="sr-Latn-RS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rgbClr val="FF0000"/>
                </a:solidFill>
              </a:rPr>
              <a:t>TZK </a:t>
            </a:r>
            <a:r>
              <a:rPr lang="hr-HR" altLang="sr-Latn-RS" sz="1800" b="1" dirty="0"/>
              <a:t>– ODJEĆA I OBUĆA PRIKLADNA ZA TJELESNO VJEŽBANJE(BIJELA MAJICA KRATKIH RUKAVA I TRENIRKA ILI TAJICE U KOJIMA UČENIK MOŽE VJEŽBATI), PLATNENA                     VREĆICA ZA  OPREMU S IMENOM DJETETA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rgbClr val="FF0000"/>
                </a:solidFill>
              </a:rPr>
              <a:t>INFORMATIVKA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hr-HR" altLang="sr-Latn-R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33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1809751" y="71438"/>
            <a:ext cx="3257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>
                <a:latin typeface="Arial" panose="020B0604020202020204" pitchFamily="34" charset="0"/>
                <a:cs typeface="Arial" panose="020B0604020202020204" pitchFamily="34" charset="0"/>
              </a:rPr>
              <a:t>DNEVNI RED: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146175" y="982664"/>
            <a:ext cx="8643938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hr-HR" altLang="sr-Latn-RS" sz="1800" dirty="0"/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Upoznajmo se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Nastavni </a:t>
            </a: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plan i program 1. razreda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Suradnja </a:t>
            </a: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roditelja i škole  - izbor člana Vijeća roditelja i razredni 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odbor</a:t>
            </a: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Pravilnici</a:t>
            </a: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Prehrana učenika u školi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Osiguranje 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učenika</a:t>
            </a:r>
          </a:p>
          <a:p>
            <a:pPr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Produženi boravak</a:t>
            </a: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Razno - obavijesti, pitanja i prijedlozi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hr-HR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463" y="71438"/>
            <a:ext cx="152876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91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188" y="3571876"/>
            <a:ext cx="152876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9" name="Rectangle 8"/>
          <p:cNvSpPr>
            <a:spLocks noChangeArrowheads="1"/>
          </p:cNvSpPr>
          <p:nvPr/>
        </p:nvSpPr>
        <p:spPr bwMode="auto">
          <a:xfrm>
            <a:off x="2590800" y="214314"/>
            <a:ext cx="714851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>
                <a:solidFill>
                  <a:srgbClr val="FF0000"/>
                </a:solidFill>
              </a:rPr>
              <a:t>ISPITI ZNANJA – mogu se nabaviti samo preko škole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/>
              <a:t>MATEMATIKA </a:t>
            </a:r>
            <a:r>
              <a:rPr lang="hr-HR" altLang="sr-Latn-RS" sz="2400" b="1" dirty="0" smtClean="0"/>
              <a:t> ISPIT–  16 kn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 smtClean="0"/>
              <a:t>ZBIRKA </a:t>
            </a:r>
            <a:r>
              <a:rPr lang="hr-HR" altLang="sr-Latn-RS" sz="2400" b="1" dirty="0"/>
              <a:t>ZADATAKA 50 </a:t>
            </a:r>
            <a:r>
              <a:rPr lang="hr-HR" altLang="sr-Latn-RS" sz="2400" b="1" dirty="0" smtClean="0"/>
              <a:t>kn</a:t>
            </a:r>
            <a:endParaRPr lang="hr-HR" altLang="sr-Latn-RS" sz="2400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/>
              <a:t>HRVATSKI JEZIK </a:t>
            </a:r>
            <a:r>
              <a:rPr lang="hr-HR" altLang="sr-Latn-RS" sz="2400" b="1" dirty="0" smtClean="0"/>
              <a:t>ISPIT –16  kn</a:t>
            </a:r>
            <a:endParaRPr lang="hr-HR" altLang="sr-Latn-RS" sz="2400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/>
              <a:t>PRIRODA I </a:t>
            </a:r>
            <a:r>
              <a:rPr lang="hr-HR" altLang="sr-Latn-RS" sz="2400" b="1" dirty="0" smtClean="0"/>
              <a:t>DRUŠTVO ISPIT </a:t>
            </a:r>
            <a:r>
              <a:rPr lang="hr-HR" altLang="sr-Latn-RS" sz="2400" b="1" dirty="0"/>
              <a:t>- </a:t>
            </a:r>
            <a:r>
              <a:rPr lang="hr-HR" altLang="sr-Latn-RS" sz="2400" b="1" dirty="0" smtClean="0"/>
              <a:t>16  kn</a:t>
            </a:r>
            <a:endParaRPr lang="hr-HR" altLang="sr-Latn-RS" sz="2400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/>
              <a:t>LIKOVNA MAPA </a:t>
            </a:r>
            <a:r>
              <a:rPr lang="hr-HR" altLang="sr-Latn-RS" sz="2400" b="1" dirty="0" smtClean="0"/>
              <a:t>–</a:t>
            </a:r>
            <a:r>
              <a:rPr lang="hr-HR" altLang="sr-Latn-RS" sz="2400" b="1" dirty="0"/>
              <a:t> </a:t>
            </a:r>
            <a:r>
              <a:rPr lang="hr-HR" altLang="sr-Latn-RS" sz="2400" b="1" dirty="0" smtClean="0"/>
              <a:t>50  </a:t>
            </a:r>
            <a:r>
              <a:rPr lang="hr-HR" altLang="sr-Latn-RS" sz="2400" b="1" dirty="0"/>
              <a:t>KUNA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 dirty="0">
                <a:solidFill>
                  <a:srgbClr val="FF0000"/>
                </a:solidFill>
              </a:rPr>
              <a:t>UKUPNO :  </a:t>
            </a:r>
            <a:r>
              <a:rPr lang="hr-HR" altLang="sr-Latn-RS" sz="2400" b="1" dirty="0" smtClean="0">
                <a:solidFill>
                  <a:srgbClr val="FF0000"/>
                </a:solidFill>
              </a:rPr>
              <a:t>148 kn</a:t>
            </a:r>
            <a:endParaRPr lang="hr-HR" altLang="sr-Latn-R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2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26" y="214314"/>
            <a:ext cx="1528763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738314" y="285751"/>
            <a:ext cx="30003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000" b="1" dirty="0" smtClean="0"/>
              <a:t>OSTALO: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000" b="1" dirty="0" smtClean="0"/>
              <a:t>DJEČJI ČASOPIS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hr-HR" altLang="sr-Latn-RS" sz="2000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000" b="1" dirty="0"/>
              <a:t>E DNEVNIK  </a:t>
            </a:r>
          </a:p>
        </p:txBody>
      </p:sp>
      <p:sp>
        <p:nvSpPr>
          <p:cNvPr id="71684" name="Rectangle 8"/>
          <p:cNvSpPr>
            <a:spLocks noChangeArrowheads="1"/>
          </p:cNvSpPr>
          <p:nvPr/>
        </p:nvSpPr>
        <p:spPr bwMode="auto">
          <a:xfrm>
            <a:off x="1738313" y="1214439"/>
            <a:ext cx="878681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hr-HR" altLang="sr-Latn-RS" sz="2000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hr-HR" altLang="sr-Latn-RS" sz="2000" b="1" dirty="0" smtClean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000" b="1" dirty="0" smtClean="0"/>
              <a:t>TERENSKA NASTAVA </a:t>
            </a:r>
            <a:endParaRPr lang="hr-HR" altLang="sr-Latn-RS" sz="2000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000" b="1" dirty="0" smtClean="0"/>
              <a:t>POSJET </a:t>
            </a:r>
            <a:r>
              <a:rPr lang="hr-HR" altLang="sr-Latn-RS" sz="2000" b="1" dirty="0"/>
              <a:t>KAZALIŠTU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000" b="1" dirty="0"/>
              <a:t>PAPIR ZA FOTOKOPIRANJE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000" b="1" dirty="0"/>
              <a:t>PAPIRNATI RUČNICI, MARAMICE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000" b="1" dirty="0"/>
              <a:t>IZVANŠKOLSKE AKTIVNOSTI – napisati u informativku kao i brojeve telefona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000" b="1" dirty="0" smtClean="0"/>
              <a:t>SUGLASNOST ZA FOTOGRAFIRANJE</a:t>
            </a:r>
            <a:endParaRPr lang="hr-HR" altLang="sr-Latn-RS" sz="2000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000" b="1" dirty="0"/>
              <a:t>RASPORED SATI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000" b="1" dirty="0"/>
              <a:t>UDŽBENICI – PREUZIMANJE NA POČETKU, POVRAT NA KRAJU </a:t>
            </a:r>
            <a:r>
              <a:rPr lang="hr-HR" altLang="sr-Latn-RS" sz="2000" b="1" dirty="0" smtClean="0"/>
              <a:t>GODINE - REVERS</a:t>
            </a:r>
            <a:endParaRPr lang="hr-HR" alt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160353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DOLAZAK U ŠKOLU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ISPRED STAKLENIH VRATA KLUPICA ZA RODITELJE</a:t>
            </a:r>
          </a:p>
          <a:p>
            <a:pPr eaLnBrk="1" hangingPunct="1"/>
            <a:r>
              <a:rPr lang="hr-HR" altLang="sr-Latn-RS" smtClean="0"/>
              <a:t>ZA VRIJEME NASTAVE DEŽURNI UČENIK IDE PO DIJETE</a:t>
            </a:r>
          </a:p>
          <a:p>
            <a:pPr eaLnBrk="1" hangingPunct="1"/>
            <a:r>
              <a:rPr lang="hr-HR" altLang="sr-Latn-RS" smtClean="0"/>
              <a:t>ZA VRIJEME BORAVKA RODITELJ IDE PO DIJETE, ČEKA GA VANI</a:t>
            </a:r>
          </a:p>
          <a:p>
            <a:pPr eaLnBrk="1" hangingPunct="1"/>
            <a:r>
              <a:rPr lang="hr-HR" altLang="sr-Latn-RS" smtClean="0"/>
              <a:t>NEMA KAŠNJENJA NA SAT</a:t>
            </a:r>
          </a:p>
          <a:p>
            <a:pPr eaLnBrk="1" hangingPunct="1"/>
            <a:r>
              <a:rPr lang="hr-HR" altLang="sr-Latn-RS" smtClean="0"/>
              <a:t> RODITELJI NE ULAZE U RAZRED</a:t>
            </a:r>
          </a:p>
        </p:txBody>
      </p:sp>
      <p:pic>
        <p:nvPicPr>
          <p:cNvPr id="4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463" y="71438"/>
            <a:ext cx="152876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68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Internet stranica škole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OŠ TRNJANSKA </a:t>
            </a:r>
          </a:p>
          <a:p>
            <a:pPr eaLnBrk="1" hangingPunct="1"/>
            <a:r>
              <a:rPr lang="hr-HR" altLang="sr-Latn-RS" smtClean="0"/>
              <a:t>RAZREDNA NASTAVA</a:t>
            </a:r>
          </a:p>
          <a:p>
            <a:pPr eaLnBrk="1" hangingPunct="1"/>
            <a:r>
              <a:rPr lang="hr-HR" altLang="sr-Latn-RS" smtClean="0"/>
              <a:t>UČITELJICA JASNA</a:t>
            </a:r>
          </a:p>
        </p:txBody>
      </p:sp>
      <p:pic>
        <p:nvPicPr>
          <p:cNvPr id="4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663" y="1825625"/>
            <a:ext cx="152876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860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il_fi" descr="285965-24514-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6" y="12700"/>
            <a:ext cx="5643563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l_fi" descr="bookb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1" y="4000501"/>
            <a:ext cx="1528763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67626" y="571501"/>
            <a:ext cx="21431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3600" b="1">
                <a:solidFill>
                  <a:srgbClr val="FF0000"/>
                </a:solidFill>
              </a:rPr>
              <a:t>UGODAN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810750" y="571501"/>
            <a:ext cx="4905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3600" b="1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739063" y="1214438"/>
            <a:ext cx="25003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3600" b="1">
                <a:solidFill>
                  <a:srgbClr val="FF0000"/>
                </a:solidFill>
              </a:rPr>
              <a:t>USPJEŠAN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67626" y="1928813"/>
            <a:ext cx="25003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3600" b="1">
                <a:solidFill>
                  <a:srgbClr val="FF0000"/>
                </a:solidFill>
              </a:rPr>
              <a:t>BORAVAK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9882188" y="1928814"/>
            <a:ext cx="5000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3600" b="1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096250" y="2357439"/>
            <a:ext cx="20002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4400" b="1">
                <a:solidFill>
                  <a:srgbClr val="0070C0"/>
                </a:solidFill>
              </a:rPr>
              <a:t>PRVOM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739063" y="3019425"/>
            <a:ext cx="25003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3600" b="1">
                <a:solidFill>
                  <a:srgbClr val="FF0000"/>
                </a:solidFill>
              </a:rPr>
              <a:t>RAZREDU.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739063" y="0"/>
            <a:ext cx="25003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3600" b="1">
                <a:solidFill>
                  <a:srgbClr val="FF0000"/>
                </a:solidFill>
              </a:rPr>
              <a:t>ŽELIMO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9715500" y="5908676"/>
            <a:ext cx="317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VAŠE UČITELJICE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1144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6498 C -0.00104 0.06522 -0.01215 0.06591 -0.01545 0.06868 C -0.01806 0.07077 -0.0184 0.07447 -0.02118 0.07609 C -0.02379 0.07794 -0.02951 0.07955 -0.02951 0.07955 C -0.0342 0.07932 -0.03906 0.07955 -0.04358 0.07817 C -0.0441 0.07794 -0.04896 0.071 -0.04931 0.07053 C -0.05764 0.05573 -0.06285 0.04001 -0.07049 0.02567 C -0.07517 0.0067 -0.08507 -0.00833 -0.1 -0.01388 C -0.1066 -0.01642 -0.11319 -0.01665 -0.11979 -0.01943 C -0.13663 -0.01781 -0.14774 -0.01966 -0.15347 0.003 C -0.15295 0.02058 -0.15885 0.04186 -0.15069 0.05573 C -0.14879 0.05897 -0.14635 0.06128 -0.14358 0.06244 C -0.14097 0.06475 -0.13524 0.06683 -0.13524 0.06707 C -0.13472 0.07447 -0.13507 0.0821 -0.13385 0.0895 C -0.13299 0.09505 -0.12448 0.10083 -0.12257 0.10245 C -0.12153 0.10314 -0.12101 0.10546 -0.11979 0.10638 C -0.11285 0.11193 -0.10382 0.11494 -0.09583 0.11748 C -0.08872 0.11679 -0.0816 0.11725 -0.07465 0.11563 C -0.06979 0.11448 -0.06007 0.09829 -0.05486 0.09297 C -0.05278 0.08464 -0.05052 0.07794 -0.04653 0.07053 C -0.04479 0.06082 -0.04271 0.05134 -0.03941 0.04232 C -0.03785 0.03168 -0.0349 0.02058 -0.0309 0.01064 C -0.03142 0.00254 -0.03142 -0.00578 -0.03247 -0.01388 C -0.03542 -0.03747 -0.03472 -0.01272 -0.0408 -0.03631 C -0.04774 -0.06406 -0.07014 -0.07794 -0.0901 -0.08326 C -0.09965 -0.08927 -0.10938 -0.09251 -0.11979 -0.09436 C -0.17986 -0.09274 -0.17413 -0.09367 -0.2099 -0.08696 C -0.21771 -0.08164 -0.22535 -0.07794 -0.23385 -0.07586 C -0.2401 -0.07008 -0.24531 -0.06522 -0.24931 -0.05689 C -0.25087 -0.04811 -0.2533 -0.04047 -0.25642 -0.03307 C -0.25851 -0.02128 -0.26007 -0.00995 -0.26337 0.00115 C -0.26285 0.03006 -0.26788 0.07562 -0.25208 0.10245 C -0.25069 0.10823 -0.24722 0.11563 -0.24358 0.11933 C -0.23976 0.12326 -0.23264 0.12511 -0.22813 0.12696 C -0.21927 0.13043 -0.21059 0.1339 -0.20139 0.13621 C -0.18819 0.13552 -0.17517 0.13529 -0.16198 0.13436 C -0.15139 0.13367 -0.14149 0.12743 -0.1309 0.12511 C -0.12448 0.1191 -0.11736 0.11517 -0.11129 0.10823 C -0.1066 0.10291 -0.10382 0.09597 -0.09861 0.09135 C -0.09583 0.07955 -0.09809 0.08719 -0.08872 0.07053 L -0.08872 0.07077 C -0.08368 0.05689 -0.0783 0.04394 -0.07465 0.02937 C -0.07413 0.02567 -0.07396 0.02174 -0.07326 0.01804 C -0.07257 0.01434 -0.07049 0.00694 -0.07049 0.00717 C -0.07135 -0.01781 -0.07101 -0.04348 -0.08177 -0.06453 C -0.08646 -0.08349 -0.11233 -0.09251 -0.12535 -0.09644 C -0.13368 -0.10222 -0.14288 -0.10407 -0.15208 -0.10569 C -0.16372 -0.11055 -0.17674 -0.11425 -0.18872 -0.11702 C -0.19427 -0.11841 -0.2 -0.11934 -0.20556 -0.12072 C -0.20833 -0.12142 -0.21406 -0.12257 -0.21406 -0.12234 C -0.24427 -0.12119 -0.25694 -0.1191 -0.28316 -0.11332 C -0.28542 -0.11194 -0.28767 -0.11032 -0.2901 -0.10939 C -0.29288 -0.10847 -0.29583 -0.1087 -0.29861 -0.10754 C -0.30017 -0.10685 -0.30122 -0.10477 -0.30278 -0.10384 C -0.30451 -0.10268 -0.3066 -0.10268 -0.30851 -0.10222 C -0.31736 -0.09482 -0.32708 -0.08996 -0.33524 -0.08164 C -0.35538 -0.06036 -0.37188 -0.03515 -0.38872 -0.00995 C -0.3974 0.003 -0.39879 0.01503 -0.40278 0.03122 C -0.40365 0.03492 -0.40556 0.04232 -0.40556 0.04232 C -0.40816 0.06799 -0.40903 0.08626 -0.40712 0.11378 C -0.4066 0.12211 -0.4059 0.1309 -0.40278 0.13806 C -0.39757 0.14986 -0.39097 0.15957 -0.38455 0.16998 C -0.3809 0.17576 -0.37951 0.17877 -0.37465 0.18316 C -0.36979 0.19334 -0.3526 0.20652 -0.34358 0.20953 C -0.3375 0.21739 -0.32934 0.21901 -0.32118 0.22271 C -0.30486 0.23011 -0.28837 0.23335 -0.27188 0.23959 C -0.2559 0.23867 -0.23212 0.24121 -0.21684 0.22826 C -0.20781 0.2204 -0.20434 0.213 -0.19722 0.20351 C -0.19549 0.20143 -0.19323 0.20051 -0.19149 0.19819 C -0.18698 0.19218 -0.18403 0.18432 -0.18021 0.17761 C -0.16771 0.15541 -0.15868 0.13483 -0.14931 0.10985 C -0.13906 0.08279 -0.12535 0.0592 -0.11979 0.02937 C -0.12083 -0.00995 -0.11858 -0.01619 -0.12674 -0.04371 C -0.12847 -0.04972 -0.12813 -0.05712 -0.1309 -0.06268 C -0.13837 -0.07748 -0.15677 -0.08557 -0.1691 -0.08881 C -0.17674 -0.09552 -0.18819 -0.09968 -0.19722 -0.10222 C -0.23038 -0.1198 -0.26458 -0.12119 -0.3 -0.12442 C -0.32656 -0.1235 -0.34132 -0.12512 -0.36337 -0.12072 C -0.37188 -0.1191 -0.37899 -0.11402 -0.38733 -0.1117 C -0.39497 -0.10615 -0.4026 -0.10222 -0.4099 -0.09644 C -0.41319 -0.0895 -0.42344 -0.08256 -0.42951 -0.07956 C -0.43785 -0.06846 -0.44879 -0.06129 -0.45781 -0.05134 C -0.4651 -0.04348 -0.46823 -0.03145 -0.47326 -0.02128 C -0.47639 -0.00463 -0.48194 0.01133 -0.48594 0.02752 C -0.48889 0.05573 -0.4908 0.09089 -0.48021 0.11748 C -0.47865 0.12858 -0.47639 0.13899 -0.47326 0.1494 C -0.46997 0.17599 -0.46007 0.20559 -0.44358 0.22271 C -0.44149 0.22502 -0.43872 0.22618 -0.43663 0.22826 C -0.43038 0.23427 -0.42465 0.24306 -0.41823 0.24884 C -0.40781 0.25809 -0.39514 0.26156 -0.38316 0.26572 C -0.37656 0.26364 -0.37101 0.25971 -0.36476 0.25647 C -0.35538 0.24375 -0.34583 0.23127 -0.33663 0.21878 C -0.33125 0.21138 -0.32813 0.20189 -0.32257 0.19449 C -0.32014 0.18802 -0.3184 0.18177 -0.31545 0.17576 C -0.31267 0.1642 -0.31076 0.15194 -0.30851 0.14015 C -0.30903 0.12951 -0.30885 0.11887 -0.3099 0.10823 C -0.31024 0.10546 -0.31181 0.10314 -0.31267 0.09967 C -0.31771 0.08464 -0.32708 0.07863 -0.33941 0.07447 C -0.34132 0.07262 -0.34306 0.07123 -0.34514 0.07053 C -0.34965 0.06868 -0.3592 0.06683 -0.3592 0.06707 C -0.37066 0.06082 -0.38229 0.05828 -0.39444 0.05573 C -0.40938 0.04833 -0.42726 0.0525 -0.44219 0.05365 C -0.45521 0.05851 -0.47049 0.06915 -0.48021 0.08187 C -0.48403 0.08626 -0.48542 0.09089 -0.4901 0.09505 C -0.49531 0.10546 -0.50243 0.11401 -0.50712 0.12511 C -0.51302 0.13899 -0.51424 0.15587 -0.51979 0.16998 C -0.52118 0.18085 -0.52326 0.19126 -0.52535 0.20189 C -0.52639 0.20698 -0.52813 0.21693 -0.52813 0.21693 C -0.5276 0.22641 -0.52778 0.23589 -0.52674 0.24514 C -0.52448 0.26572 -0.51597 0.28538 -0.50851 0.30319 C -0.49497 0.33603 -0.47813 0.36239 -0.45486 0.3839 C -0.44566 0.39223 -0.43785 0.40495 -0.42674 0.40842 C -0.4 0.42576 -0.37031 0.43039 -0.3408 0.4327 C -0.32587 0.43201 -0.31076 0.43201 -0.29583 0.43085 C -0.28212 0.42992 -0.26944 0.41744 -0.25642 0.41397 C -0.25 0.40564 -0.24288 0.4024 -0.23802 0.39153 C -0.23524 0.38552 -0.23247 0.37951 -0.2309 0.3728 C -0.23004 0.3691 -0.22813 0.36147 -0.22813 0.3617 C -0.2276 0.35777 -0.22743 0.35384 -0.22674 0.35014 C -0.22604 0.34644 -0.22396 0.33904 -0.22396 0.33927 C -0.2217 0.321 -0.22379 0.30527 -0.22813 0.28839 C -0.22847 0.28723 -0.23333 0.28145 -0.23385 0.28076 C -0.2349 0.27914 -0.23524 0.27659 -0.23663 0.27498 C -0.24028 0.27104 -0.24757 0.26896 -0.25208 0.26757 C -0.25816 0.26804 -0.26441 0.26804 -0.27049 0.26942 C -0.2776 0.27104 -0.27986 0.27613 -0.28594 0.27891 C -0.30417 0.29787 -0.32188 0.31475 -0.33663 0.33904 C -0.34427 0.35152 -0.34549 0.36633 -0.35069 0.3802 C -0.35226 0.39107 -0.35504 0.39917 -0.35642 0.41027 C -0.35573 0.42646 -0.35608 0.44496 -0.35208 0.46091 C -0.34566 0.48705 -0.32778 0.51341 -0.30712 0.51896 C -0.29635 0.52498 -0.30365 0.52174 -0.29149 0.52474 C -0.28681 0.5259 -0.27743 0.52844 -0.27743 0.52868 C -0.2592 0.52775 -0.2408 0.52775 -0.22257 0.52659 C -0.21215 0.5259 -0.20174 0.52151 -0.19149 0.51896 C -0.16684 0.51249 -0.1401 0.50439 -0.12257 0.4778 C -0.10556 0.45189 -0.08594 0.42969 -0.07743 0.39523 C -0.07569 0.3883 -0.07361 0.38159 -0.07188 0.37465 C -0.06979 0.36586 -0.06615 0.34829 -0.06615 0.34852 C -0.06372 0.31822 -0.06094 0.28793 -0.05781 0.25809 C -0.05851 0.2352 -0.05226 0.20513 -0.0691 0.19079 C -0.08594 0.19634 -0.0967 0.21646 -0.10851 0.23196 C -0.11233 0.24237 -0.11944 0.25555 -0.12674 0.26202 C -0.13021 0.27104 -0.13507 0.27752 -0.13941 0.28631 C -0.1467 0.30111 -0.14913 0.32909 -0.15347 0.34644 C -0.15295 0.36216 -0.15295 0.37766 -0.15208 0.39338 C -0.15156 0.40287 -0.14653 0.41374 -0.14358 0.4216 C -0.14132 0.42761 -0.14115 0.43478 -0.13802 0.44033 C -0.13333 0.44819 -0.12865 0.45166 -0.12257 0.45721 C -0.11736 0.46184 -0.1059 0.46346 -0.1 0.46461 C -0.05747 0.46253 -0.06979 0.46392 -0.04358 0.45536 C -0.04167 0.45398 -0.03993 0.45236 -0.03802 0.45143 C -0.03629 0.45051 -0.0342 0.45074 -0.03247 0.44958 C -0.03125 0.44889 -0.03073 0.44658 -0.02951 0.44588 C -0.02587 0.44403 -0.01823 0.44218 -0.01823 0.44241 C -0.01319 0.43686 -0.0066 0.43409 -0.00278 0.42715 C 0.00278 0.41697 -0.00052 0.42137 0.00712 0.41397 C 0.01111 0.40495 0.01632 0.39685 0.01979 0.3876 C 0.02691 0.36887 0.01875 0.38621 0.02535 0.3728 C 0.02865 0.3506 0.03385 0.32955 0.03663 0.30712 C 0.03698 0.30388 0.0375 0.30088 0.03802 0.29764 C 0.03889 0.29255 0.0408 0.28261 0.0408 0.28284 C 0.04028 0.26457 0.04028 0.2463 0.03941 0.22826 C 0.03906 0.21901 0.03542 0.20883 0.03385 0.20004 C 0.03142 0.18686 0.03003 0.17299 0.02535 0.16073 C 0.02378 0.15217 0.02292 0.14246 0.01823 0.13621 C 0.01684 0.12858 0.01528 0.12488 0.01128 0.11933 C 0.0026 0.12326 0.00174 0.13275 -0.00278 0.142 C -0.00573 0.16212 -0.00191 0.14107 -0.00712 0.15888 C -0.00938 0.16651 -0.00972 0.1753 -0.01129 0.18316 C -0.01042 0.21901 -0.01493 0.23867 -0.00417 0.26572 C -0.00243 0.27498 -0.00243 0.28099 0.00278 0.28839 C 0.00851 0.30735 0.01736 0.31221 0.0309 0.31822 C 0.03385 0.31753 0.03924 0.3166 0.04219 0.31452 C 0.04722 0.31128 0.04965 0.30573 0.05486 0.30319 C 0.05885 0.29833 0.06337 0.2944 0.06753 0.29024 C 0.07187 0.28538 0.07187 0.28145 0.07743 0.27891 C 0.07934 0.27567 0.08108 0.2722 0.08316 0.26942 C 0.08524 0.26665 0.08837 0.26503 0.0901 0.26202 C 0.09132 0.25994 0.09045 0.2567 0.09149 0.25416 C 0.09253 0.25208 0.09444 0.25069 0.09583 0.24884 C 0.10156 0.23982 0.09566 0.24653 0.10139 0.23566 C 0.10382 0.2308 0.10729 0.22733 0.1099 0.22271 C 0.11146 0.21438 0.11406 0.2093 0.11684 0.20189 C 0.12274 0.18571 0.12621 0.16813 0.13385 0.1531 C 0.13628 0.14338 0.13681 0.13298 0.13941 0.12326 C 0.1401 0.12072 0.14132 0.11818 0.14219 0.11563 C 0.14271 0.11378 0.14306 0.11193 0.14358 0.10985 C 0.14271 0.07585 0.14757 0.03723 0.12396 0.01619 C 0.12049 0.00925 0.11788 0.00879 0.11267 0.00485 C 0.10972 0.00254 0.10746 -0.00116 0.10417 -0.00255 C 0.10139 -0.0037 0.09583 -0.00625 0.09583 -0.00601 C 0.08698 -0.00486 0.08299 -0.00509 0.07604 0.00115 C 0.0724 0.00856 0.06719 0.01226 0.06337 0.01989 C 0.05694 0.04671 0.0592 0.07863 0.0592 0.10638 " pathEditMode="relative" rAng="0" ptsTypes="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28" y="136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450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757739"/>
            <a:ext cx="152876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3952876" y="285750"/>
            <a:ext cx="3357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r-HR" altLang="sr-Latn-RS" b="1" dirty="0" smtClean="0">
                <a:solidFill>
                  <a:srgbClr val="FF0000"/>
                </a:solidFill>
              </a:rPr>
              <a:t>1. </a:t>
            </a:r>
            <a:r>
              <a:rPr lang="hr-HR" altLang="sr-Latn-RS" b="1" dirty="0">
                <a:solidFill>
                  <a:srgbClr val="FF0000"/>
                </a:solidFill>
              </a:rPr>
              <a:t>Upoznajmo se!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397126" y="871856"/>
            <a:ext cx="5359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 dirty="0" smtClean="0"/>
              <a:t>učiteljica - </a:t>
            </a:r>
            <a:r>
              <a:rPr lang="hr-HR" altLang="sr-Latn-RS" sz="2800" b="1" dirty="0"/>
              <a:t>Jasna </a:t>
            </a:r>
            <a:r>
              <a:rPr lang="hr-HR" altLang="sr-Latn-RS" sz="2800" b="1" dirty="0" err="1"/>
              <a:t>Haraminčić</a:t>
            </a:r>
            <a:r>
              <a:rPr lang="hr-HR" altLang="sr-Latn-RS" sz="2800" b="1" dirty="0"/>
              <a:t> </a:t>
            </a:r>
            <a:r>
              <a:rPr lang="hr-HR" altLang="sr-Latn-RS" sz="2800" b="1" dirty="0" err="1"/>
              <a:t>Kleščić</a:t>
            </a:r>
            <a:endParaRPr lang="hr-HR" altLang="sr-Latn-RS" sz="2800" b="1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01863" y="1744663"/>
            <a:ext cx="6858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 dirty="0"/>
              <a:t>  </a:t>
            </a:r>
            <a:r>
              <a:rPr lang="hr-HR" altLang="sr-Latn-RS" sz="2800" b="1" dirty="0"/>
              <a:t>učiteljica u PB </a:t>
            </a:r>
            <a:r>
              <a:rPr lang="hr-HR" altLang="sr-Latn-RS" sz="2800" b="1" dirty="0" smtClean="0"/>
              <a:t>- </a:t>
            </a:r>
            <a:r>
              <a:rPr lang="hr-HR" altLang="sr-Latn-RS" sz="2800" b="1" dirty="0"/>
              <a:t>Tatjana </a:t>
            </a:r>
            <a:r>
              <a:rPr lang="hr-HR" altLang="sr-Latn-RS" sz="2800" b="1" dirty="0" err="1" smtClean="0"/>
              <a:t>Martinko</a:t>
            </a:r>
            <a:endParaRPr lang="hr-HR" altLang="sr-Latn-RS" sz="28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 dirty="0"/>
              <a:t> </a:t>
            </a:r>
            <a:r>
              <a:rPr lang="hr-HR" altLang="sr-Latn-RS" sz="2800" b="1" dirty="0" smtClean="0"/>
              <a:t> učiteljica pripravnica – Tihana </a:t>
            </a:r>
            <a:r>
              <a:rPr lang="hr-HR" altLang="sr-Latn-RS" sz="2800" b="1" dirty="0" err="1" smtClean="0"/>
              <a:t>Harapin</a:t>
            </a:r>
            <a:endParaRPr lang="hr-HR" altLang="sr-Latn-RS" sz="2800" b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97126" y="3716339"/>
            <a:ext cx="6143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 dirty="0" smtClean="0"/>
              <a:t>Kontakt </a:t>
            </a:r>
            <a:r>
              <a:rPr lang="hr-HR" altLang="sr-Latn-RS" sz="2800" b="1" dirty="0" err="1"/>
              <a:t>škole:tel</a:t>
            </a:r>
            <a:r>
              <a:rPr lang="hr-HR" altLang="sr-Latn-RS" sz="2800" b="1" dirty="0"/>
              <a:t> 01/60 50 204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 dirty="0"/>
              <a:t>E-mail škole: ured@os-trnjanska-zg.skole.hr</a:t>
            </a:r>
          </a:p>
        </p:txBody>
      </p:sp>
    </p:spTree>
    <p:extLst>
      <p:ext uri="{BB962C8B-B14F-4D97-AF65-F5344CB8AC3E}">
        <p14:creationId xmlns:p14="http://schemas.microsoft.com/office/powerpoint/2010/main" val="363773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9700" y="333376"/>
            <a:ext cx="1504951" cy="1878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3381376" y="71439"/>
            <a:ext cx="5929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/>
              <a:t>OSOBNA ISKAZNICA  1. RAZREDA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048798"/>
              </p:ext>
            </p:extLst>
          </p:nvPr>
        </p:nvGraphicFramePr>
        <p:xfrm>
          <a:off x="1738314" y="785813"/>
          <a:ext cx="7643813" cy="590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7436"/>
                <a:gridCol w="2928938"/>
                <a:gridCol w="235743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hr-HR" sz="2000" b="1" dirty="0" smtClean="0"/>
                        <a:t>UČENICI</a:t>
                      </a:r>
                      <a:endParaRPr lang="hr-HR" sz="2000" b="1" dirty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/>
                        <a:t>UČITELJI</a:t>
                      </a:r>
                      <a:endParaRPr lang="hr-HR" sz="2000" b="1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1. Petar </a:t>
                      </a:r>
                      <a:r>
                        <a:rPr lang="hr-HR" dirty="0" err="1" smtClean="0"/>
                        <a:t>Ferdebar</a:t>
                      </a:r>
                      <a:endParaRPr lang="hr-H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14.</a:t>
                      </a:r>
                      <a:r>
                        <a:rPr lang="hr-HR" baseline="0" dirty="0" smtClean="0"/>
                        <a:t> Ivan Mrzljak</a:t>
                      </a:r>
                      <a:endParaRPr lang="hr-HR" dirty="0"/>
                    </a:p>
                  </a:txBody>
                  <a:tcPr marL="91439" marR="91439"/>
                </a:tc>
                <a:tc rowSpan="3"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Učiteljica razrednica</a:t>
                      </a:r>
                    </a:p>
                    <a:p>
                      <a:pPr algn="ctr"/>
                      <a:r>
                        <a:rPr lang="hr-HR" dirty="0" smtClean="0"/>
                        <a:t>Jasna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Haraminčić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Kleščić</a:t>
                      </a:r>
                      <a:endParaRPr lang="hr-HR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2. Borna Gracin</a:t>
                      </a:r>
                      <a:endParaRPr lang="hr-H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15.</a:t>
                      </a:r>
                      <a:r>
                        <a:rPr lang="hr-HR" baseline="0" dirty="0" smtClean="0"/>
                        <a:t> Elizabeta </a:t>
                      </a:r>
                      <a:r>
                        <a:rPr lang="hr-HR" baseline="0" dirty="0" err="1" smtClean="0"/>
                        <a:t>Omrčanin</a:t>
                      </a:r>
                      <a:endParaRPr lang="hr-HR" dirty="0"/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3.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Noemi</a:t>
                      </a:r>
                      <a:r>
                        <a:rPr lang="hr-HR" baseline="0" dirty="0" smtClean="0"/>
                        <a:t> Hadžić</a:t>
                      </a:r>
                      <a:endParaRPr lang="hr-HR" dirty="0" smtClean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16.</a:t>
                      </a:r>
                      <a:r>
                        <a:rPr lang="hr-HR" baseline="0" dirty="0" smtClean="0"/>
                        <a:t> Bruna Orešković</a:t>
                      </a:r>
                      <a:endParaRPr lang="hr-HR" dirty="0"/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4.</a:t>
                      </a:r>
                      <a:r>
                        <a:rPr lang="hr-HR" baseline="0" dirty="0" smtClean="0"/>
                        <a:t> Roko </a:t>
                      </a:r>
                      <a:r>
                        <a:rPr lang="hr-HR" baseline="0" dirty="0" err="1" smtClean="0"/>
                        <a:t>Jagar</a:t>
                      </a:r>
                      <a:endParaRPr lang="hr-H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17. </a:t>
                      </a:r>
                      <a:r>
                        <a:rPr lang="hr-HR" dirty="0" err="1" smtClean="0"/>
                        <a:t>Elma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Pobrić</a:t>
                      </a:r>
                      <a:endParaRPr lang="hr-HR" dirty="0"/>
                    </a:p>
                  </a:txBody>
                  <a:tcPr marL="91439" marR="91439"/>
                </a:tc>
                <a:tc rowSpan="3"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Učiteljica u produženom boravku</a:t>
                      </a:r>
                    </a:p>
                    <a:p>
                      <a:pPr algn="ctr"/>
                      <a:r>
                        <a:rPr lang="hr-HR" dirty="0" smtClean="0"/>
                        <a:t>Tatjana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Martinko</a:t>
                      </a:r>
                      <a:endParaRPr lang="hr-HR" dirty="0" smtClean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5. </a:t>
                      </a:r>
                      <a:r>
                        <a:rPr lang="hr-HR" dirty="0" err="1" smtClean="0"/>
                        <a:t>Leis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Karalić</a:t>
                      </a:r>
                      <a:endParaRPr lang="hr-H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18. </a:t>
                      </a:r>
                      <a:r>
                        <a:rPr lang="hr-HR" dirty="0" err="1" smtClean="0"/>
                        <a:t>Niky</a:t>
                      </a:r>
                      <a:r>
                        <a:rPr lang="hr-HR" baseline="0" dirty="0" smtClean="0"/>
                        <a:t> Prelog</a:t>
                      </a:r>
                      <a:endParaRPr lang="hr-HR" dirty="0"/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6. Petar</a:t>
                      </a:r>
                      <a:r>
                        <a:rPr lang="hr-HR" baseline="0" dirty="0" smtClean="0"/>
                        <a:t> Konjačić</a:t>
                      </a:r>
                      <a:endParaRPr lang="hr-H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19.</a:t>
                      </a:r>
                      <a:r>
                        <a:rPr lang="hr-HR" baseline="0" dirty="0" smtClean="0"/>
                        <a:t> Dominik Ivan Pribanić</a:t>
                      </a:r>
                      <a:endParaRPr lang="hr-HR" dirty="0"/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7. Ivan</a:t>
                      </a:r>
                      <a:r>
                        <a:rPr lang="hr-HR" baseline="0" dirty="0" smtClean="0"/>
                        <a:t> Kruno </a:t>
                      </a:r>
                      <a:r>
                        <a:rPr lang="hr-HR" baseline="0" dirty="0" err="1" smtClean="0"/>
                        <a:t>Krapec</a:t>
                      </a:r>
                      <a:endParaRPr lang="hr-H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20.Dorotea</a:t>
                      </a:r>
                      <a:r>
                        <a:rPr lang="hr-HR" baseline="0" dirty="0" smtClean="0"/>
                        <a:t> Marija </a:t>
                      </a:r>
                      <a:r>
                        <a:rPr lang="hr-HR" baseline="0" dirty="0" err="1" smtClean="0"/>
                        <a:t>Shek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Brnardić</a:t>
                      </a:r>
                      <a:endParaRPr lang="hr-HR" dirty="0"/>
                    </a:p>
                  </a:txBody>
                  <a:tcPr marL="91439" marR="91439"/>
                </a:tc>
                <a:tc rowSpan="3"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Profesorica engleskog jezika</a:t>
                      </a:r>
                    </a:p>
                    <a:p>
                      <a:pPr algn="ctr"/>
                      <a:r>
                        <a:rPr lang="hr-HR" dirty="0" smtClean="0"/>
                        <a:t>Zrinka Ramljak</a:t>
                      </a:r>
                      <a:endParaRPr lang="hr-HR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8. Sunčica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Kromar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Perkušić</a:t>
                      </a:r>
                      <a:endParaRPr lang="hr-H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21. Antonio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Sočivica</a:t>
                      </a:r>
                      <a:endParaRPr lang="hr-HR" dirty="0"/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9.</a:t>
                      </a:r>
                      <a:r>
                        <a:rPr lang="hr-HR" baseline="0" dirty="0" smtClean="0"/>
                        <a:t> Mila </a:t>
                      </a:r>
                      <a:r>
                        <a:rPr lang="hr-HR" baseline="0" dirty="0" err="1" smtClean="0"/>
                        <a:t>Maras</a:t>
                      </a:r>
                      <a:endParaRPr lang="hr-H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22. </a:t>
                      </a:r>
                      <a:r>
                        <a:rPr lang="hr-HR" dirty="0" err="1" smtClean="0"/>
                        <a:t>Mia</a:t>
                      </a:r>
                      <a:r>
                        <a:rPr lang="hr-HR" dirty="0" smtClean="0"/>
                        <a:t> Stanić</a:t>
                      </a:r>
                      <a:endParaRPr lang="hr-HR" dirty="0"/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10. Lana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Mauhar</a:t>
                      </a:r>
                      <a:endParaRPr lang="hr-H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23.</a:t>
                      </a:r>
                      <a:r>
                        <a:rPr lang="hr-HR" baseline="0" dirty="0" smtClean="0"/>
                        <a:t> Nika Trstenjak</a:t>
                      </a:r>
                      <a:endParaRPr lang="hr-HR" dirty="0"/>
                    </a:p>
                  </a:txBody>
                  <a:tcPr marL="91439" marR="91439"/>
                </a:tc>
                <a:tc rowSpan="3"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vjeroučitelj</a:t>
                      </a:r>
                    </a:p>
                    <a:p>
                      <a:pPr algn="ctr"/>
                      <a:r>
                        <a:rPr lang="hr-HR" dirty="0" smtClean="0"/>
                        <a:t>Krešimir Matošević</a:t>
                      </a: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11.</a:t>
                      </a:r>
                      <a:r>
                        <a:rPr lang="hr-HR" baseline="0" dirty="0" smtClean="0"/>
                        <a:t> Mija Martinović</a:t>
                      </a:r>
                      <a:endParaRPr lang="hr-H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12.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Dorotea</a:t>
                      </a:r>
                      <a:r>
                        <a:rPr lang="hr-HR" baseline="0" dirty="0" smtClean="0"/>
                        <a:t> Matošević</a:t>
                      </a:r>
                      <a:endParaRPr lang="hr-H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13. Karlo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Mavra</a:t>
                      </a:r>
                      <a:endParaRPr lang="hr-HR" dirty="0"/>
                    </a:p>
                  </a:txBody>
                  <a:tcPr marL="91439" marR="91439"/>
                </a:tc>
                <a:tc gridSpan="2">
                  <a:txBody>
                    <a:bodyPr/>
                    <a:lstStyle/>
                    <a:p>
                      <a:endParaRPr lang="hr-HR" dirty="0"/>
                    </a:p>
                  </a:txBody>
                  <a:tcPr marL="91439" marR="91439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1809750" y="71439"/>
            <a:ext cx="6286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>
                <a:solidFill>
                  <a:srgbClr val="FF0000"/>
                </a:solidFill>
              </a:rPr>
              <a:t>2. Nastavni plan i program 1. razreda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95500" y="642938"/>
          <a:ext cx="7858126" cy="499903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71500"/>
                <a:gridCol w="3357563"/>
                <a:gridCol w="1857375"/>
                <a:gridCol w="2071688"/>
              </a:tblGrid>
              <a:tr h="640121"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NASTAVNI PREDMET</a:t>
                      </a:r>
                      <a:endParaRPr lang="hr-HR" sz="2000" dirty="0"/>
                    </a:p>
                  </a:txBody>
                  <a:tcPr marL="91439" marR="91439" marT="45723" marB="45723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SATI TJEDNO</a:t>
                      </a:r>
                      <a:endParaRPr lang="hr-HR" sz="1800" dirty="0"/>
                    </a:p>
                  </a:txBody>
                  <a:tcPr marL="91439" marR="91439" marT="45723" marB="45723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SATI</a:t>
                      </a:r>
                    </a:p>
                    <a:p>
                      <a:pPr algn="ctr"/>
                      <a:r>
                        <a:rPr lang="hr-HR" sz="1800" dirty="0" smtClean="0"/>
                        <a:t>GODIŠNJE</a:t>
                      </a:r>
                      <a:endParaRPr lang="hr-HR" sz="1800" dirty="0"/>
                    </a:p>
                  </a:txBody>
                  <a:tcPr marL="91439" marR="91439" marT="45723" marB="45723" anchor="ctr">
                    <a:solidFill>
                      <a:srgbClr val="FFFFFF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r"/>
                      <a:r>
                        <a:rPr lang="hr-HR" sz="2000" dirty="0" smtClean="0"/>
                        <a:t>1.</a:t>
                      </a:r>
                      <a:endParaRPr lang="hr-HR" sz="20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HRVATSKI JEZIK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175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r"/>
                      <a:r>
                        <a:rPr lang="hr-HR" sz="2000" dirty="0" smtClean="0"/>
                        <a:t>2.</a:t>
                      </a:r>
                      <a:endParaRPr lang="hr-HR" sz="20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GLAZBENA KULTURA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35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r"/>
                      <a:r>
                        <a:rPr lang="hr-HR" sz="2000" dirty="0" smtClean="0"/>
                        <a:t>3.</a:t>
                      </a:r>
                      <a:endParaRPr lang="hr-HR" sz="20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LIKOVNA KULTURA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35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r"/>
                      <a:r>
                        <a:rPr lang="hr-HR" sz="2000" dirty="0" smtClean="0"/>
                        <a:t>4.</a:t>
                      </a:r>
                      <a:endParaRPr lang="hr-HR" sz="20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ENGLESKI JEZIK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2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70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r"/>
                      <a:r>
                        <a:rPr lang="hr-HR" sz="2000" dirty="0" smtClean="0"/>
                        <a:t>5.</a:t>
                      </a:r>
                      <a:endParaRPr lang="hr-HR" sz="20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MATEMATIKA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4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140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r"/>
                      <a:r>
                        <a:rPr lang="hr-HR" sz="2000" dirty="0" smtClean="0"/>
                        <a:t>6.</a:t>
                      </a:r>
                      <a:endParaRPr lang="hr-HR" sz="20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PRIRODA I DRUŠTVO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2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70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r"/>
                      <a:r>
                        <a:rPr lang="hr-HR" sz="2000" dirty="0" smtClean="0"/>
                        <a:t>7.</a:t>
                      </a:r>
                      <a:endParaRPr lang="hr-HR" sz="20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TZK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3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105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r"/>
                      <a:r>
                        <a:rPr lang="hr-HR" sz="2000" dirty="0" smtClean="0"/>
                        <a:t>8.</a:t>
                      </a:r>
                      <a:endParaRPr lang="hr-HR" sz="20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VJERONAUK</a:t>
                      </a:r>
                      <a:endParaRPr lang="hr-HR" sz="1800" b="1" dirty="0" smtClean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2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70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r"/>
                      <a:endParaRPr lang="hr-HR" sz="20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0" dirty="0" smtClean="0"/>
                        <a:t>DOPUNSKA</a:t>
                      </a:r>
                      <a:r>
                        <a:rPr lang="hr-HR" sz="1800" b="0" baseline="0" dirty="0" smtClean="0"/>
                        <a:t> NASTAVA</a:t>
                      </a:r>
                      <a:endParaRPr lang="hr-HR" sz="1800" b="0" dirty="0" smtClean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</a:t>
                      </a:r>
                      <a:endParaRPr lang="hr-HR" sz="18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35</a:t>
                      </a:r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r"/>
                      <a:endParaRPr lang="hr-HR" sz="20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0" dirty="0" smtClean="0"/>
                        <a:t>DODATNA NASTAVA</a:t>
                      </a:r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0" dirty="0" smtClean="0"/>
                        <a:t>1</a:t>
                      </a:r>
                      <a:endParaRPr lang="hr-HR" sz="1800" b="0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35</a:t>
                      </a:r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r"/>
                      <a:endParaRPr lang="hr-HR" sz="2000" b="1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0" dirty="0" smtClean="0"/>
                        <a:t>IZVANNASTAVNA</a:t>
                      </a:r>
                      <a:r>
                        <a:rPr lang="hr-HR" sz="1800" b="0" baseline="0" dirty="0" smtClean="0"/>
                        <a:t>  AKTIVNOST</a:t>
                      </a:r>
                      <a:endParaRPr lang="hr-HR" sz="1800" b="0" dirty="0" smtClean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0" dirty="0" smtClean="0"/>
                        <a:t>1</a:t>
                      </a:r>
                      <a:endParaRPr lang="hr-HR" sz="1800" b="0" dirty="0"/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35</a:t>
                      </a:r>
                    </a:p>
                  </a:txBody>
                  <a:tcPr marL="91439" marR="91439" marT="45723" marB="45723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1334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" y="4876149"/>
            <a:ext cx="1227137" cy="153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35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3023">
            <a:off x="10493651" y="398063"/>
            <a:ext cx="1340235" cy="1672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881564" y="2214563"/>
            <a:ext cx="2143125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0070C0"/>
                </a:solidFill>
              </a:rPr>
              <a:t>HRVATSKI JEZIK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rot="16200000" flipV="1">
            <a:off x="4595814" y="1714501"/>
            <a:ext cx="428625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5400000" flipH="1" flipV="1">
            <a:off x="6131719" y="1893094"/>
            <a:ext cx="285750" cy="214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38313" y="1357313"/>
            <a:ext cx="3357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Početno čitanje i pisanje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524500" y="1500188"/>
            <a:ext cx="1785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Jezik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453063" y="142875"/>
            <a:ext cx="36433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Glas, slovo, riječ, rečenica, interpunkcija, veliko početno slovo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6484145" y="1316832"/>
            <a:ext cx="366712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096125" y="2428875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524751" y="1857376"/>
            <a:ext cx="2143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Jezično izražavanje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24563" y="3000376"/>
            <a:ext cx="4572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Slušanje i govorenje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Postavljanje pitanja i odgovaranje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Sastavljanje rečenica i dopunjavanje rečenica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Pripovijedanje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Čitanje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Pisanje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8418514" y="2820989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4310063" y="2500314"/>
            <a:ext cx="571500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452689" y="2428876"/>
            <a:ext cx="178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Književnost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666876" y="3071814"/>
            <a:ext cx="15716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Priča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Pjesma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Lik u priči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Igrokaz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Slikovnica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Lektira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2667000" y="2857500"/>
            <a:ext cx="28575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4993481" y="2817019"/>
            <a:ext cx="490538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024314" y="3143251"/>
            <a:ext cx="17859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Medijska kultura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452814" y="4357688"/>
            <a:ext cx="3286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Animirani film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Lutkarska predstava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Knjižnica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4708525" y="4102100"/>
            <a:ext cx="4905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91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16" grpId="0"/>
      <p:bldP spid="17" grpId="0"/>
      <p:bldP spid="24" grpId="0"/>
      <p:bldP spid="25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6" y="3929063"/>
            <a:ext cx="1643063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738689" y="3214688"/>
            <a:ext cx="2143125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MATEMATIKA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rot="16200000" flipV="1">
            <a:off x="4417219" y="2393157"/>
            <a:ext cx="571500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5400000" flipH="1" flipV="1">
            <a:off x="6734176" y="2433639"/>
            <a:ext cx="581025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38313" y="571500"/>
            <a:ext cx="421481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/>
              <a:t>GEOMETRIJSKA TIJELA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/>
              <a:t>GEOMETRIJSKI LIKOVI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/>
              <a:t>ODNOSI MEĐU PREDMETIMA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524625" y="34925"/>
            <a:ext cx="378618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/>
              <a:t>BROJEVI DO 20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/>
              <a:t>ZBRAJANJE I ODUZIMANJE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/>
              <a:t>USPOREĐIVANJE BROJEVA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2400" b="1"/>
              <a:t>ZADACI ZADANI RIJEČIMA</a:t>
            </a:r>
          </a:p>
        </p:txBody>
      </p:sp>
    </p:spTree>
    <p:extLst>
      <p:ext uri="{BB962C8B-B14F-4D97-AF65-F5344CB8AC3E}">
        <p14:creationId xmlns:p14="http://schemas.microsoft.com/office/powerpoint/2010/main" val="180576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1" y="3329339"/>
            <a:ext cx="2444749" cy="305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452938" y="1857376"/>
            <a:ext cx="2857500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/>
              <a:t>PRIRODA I DRUŠTVO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rot="16200000" flipV="1">
            <a:off x="4274344" y="1321594"/>
            <a:ext cx="571500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5400000" flipH="1" flipV="1">
            <a:off x="5453063" y="1428751"/>
            <a:ext cx="642938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38500" y="785813"/>
            <a:ext cx="1500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ŠKOLA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67250" y="642938"/>
            <a:ext cx="2071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PROMET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381876" y="1928814"/>
            <a:ext cx="714375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7198519" y="1397794"/>
            <a:ext cx="438150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20" idx="3"/>
          </p:cNvCxnSpPr>
          <p:nvPr/>
        </p:nvCxnSpPr>
        <p:spPr>
          <a:xfrm rot="10800000">
            <a:off x="3881438" y="1987550"/>
            <a:ext cx="57150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953250" y="857251"/>
            <a:ext cx="2071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DOM I OBITELJ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739064" y="1643063"/>
            <a:ext cx="2071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GODIŠNJA DOBA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809750" y="1571626"/>
            <a:ext cx="20716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SNALAŽENJE U PROSTORU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4381500" y="2428876"/>
            <a:ext cx="642938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309814" y="2571751"/>
            <a:ext cx="20716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SNALAŽENJE U VREMENU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5380832" y="2642395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953001" y="3000376"/>
            <a:ext cx="157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/>
              <a:t>ZDRAVLJE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rot="16200000" flipH="1">
            <a:off x="6738938" y="2500313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810376" y="2928938"/>
            <a:ext cx="3071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MOJE MJESTO</a:t>
            </a:r>
          </a:p>
        </p:txBody>
      </p:sp>
    </p:spTree>
    <p:extLst>
      <p:ext uri="{BB962C8B-B14F-4D97-AF65-F5344CB8AC3E}">
        <p14:creationId xmlns:p14="http://schemas.microsoft.com/office/powerpoint/2010/main" val="40120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16" grpId="0"/>
      <p:bldP spid="17" grpId="0"/>
      <p:bldP spid="20" grpId="0"/>
      <p:bldP spid="23" grpId="0"/>
      <p:bldP spid="26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l_fi" descr="book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201" y="1583813"/>
            <a:ext cx="1460500" cy="182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81250" y="1785938"/>
            <a:ext cx="2571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LIKOVNA KULTURA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10376" y="1857376"/>
            <a:ext cx="3000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GLAZBENA KULTURA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0" y="3500438"/>
            <a:ext cx="4929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TJELESNA I ZDRAVSTVENA KULTURA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09875" y="500063"/>
            <a:ext cx="17859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slikanje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risanje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oblikovanje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67625" y="500063"/>
            <a:ext cx="17859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pjevanje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slušanje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sviranje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67064" y="4143376"/>
            <a:ext cx="6429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/>
              <a:t>hodanje,  trčanje, skakanje, kotrljanje, kolutanje, igre (štafetne i elementarne), …</a:t>
            </a:r>
          </a:p>
        </p:txBody>
      </p:sp>
    </p:spTree>
    <p:extLst>
      <p:ext uri="{BB962C8B-B14F-4D97-AF65-F5344CB8AC3E}">
        <p14:creationId xmlns:p14="http://schemas.microsoft.com/office/powerpoint/2010/main" val="26946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946</Words>
  <Application>Microsoft Office PowerPoint</Application>
  <PresentationFormat>Široki zaslon</PresentationFormat>
  <Paragraphs>258</Paragraphs>
  <Slides>24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sustava Office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3. Biranje roditelja za vijeće roditelja</vt:lpstr>
      <vt:lpstr>PowerPointova prezentacija</vt:lpstr>
      <vt:lpstr>PowerPointova prezentacija</vt:lpstr>
      <vt:lpstr>PowerPointova prezentacija</vt:lpstr>
      <vt:lpstr>Pravilnici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DOLAZAK U ŠKOLU</vt:lpstr>
      <vt:lpstr>Internet stranica škole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Jasna</dc:creator>
  <cp:lastModifiedBy>Jasna</cp:lastModifiedBy>
  <cp:revision>14</cp:revision>
  <dcterms:created xsi:type="dcterms:W3CDTF">2017-09-02T17:07:09Z</dcterms:created>
  <dcterms:modified xsi:type="dcterms:W3CDTF">2017-09-18T19:45:54Z</dcterms:modified>
</cp:coreProperties>
</file>