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EE759F-DE64-4E7D-914C-B02E2A07489C}" type="datetimeFigureOut">
              <a:rPr lang="sr-Latn-CS" smtClean="0"/>
              <a:t>5.12.2017.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8BB67-87EE-43CA-ADE5-EB5B2E47D8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18596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8BB67-87EE-43CA-ADE5-EB5B2E47D8A4}" type="slidenum">
              <a:rPr lang="hr-HR" smtClean="0"/>
              <a:t>2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A5ED9-1D6D-47C8-AFFE-1530A3EB8058}" type="datetimeFigureOut">
              <a:rPr lang="sr-Latn-CS" smtClean="0"/>
              <a:t>5.12.2017.</a:t>
            </a:fld>
            <a:endParaRPr lang="hr-HR"/>
          </a:p>
        </p:txBody>
      </p:sp>
      <p:sp>
        <p:nvSpPr>
          <p:cNvPr id="20" name="Rezervirano mjesto podnožj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10" name="Rezervirano mjesto broja slajd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6C0CF-5032-4C53-A839-9BBCF6AFE612}" type="slidenum">
              <a:rPr lang="hr-HR" smtClean="0"/>
              <a:t>‹#›</a:t>
            </a:fld>
            <a:endParaRPr lang="hr-HR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A5ED9-1D6D-47C8-AFFE-1530A3EB8058}" type="datetimeFigureOut">
              <a:rPr lang="sr-Latn-CS" smtClean="0"/>
              <a:t>5.12.2017.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6C0CF-5032-4C53-A839-9BBCF6AFE61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ransition spd="slow"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A5ED9-1D6D-47C8-AFFE-1530A3EB8058}" type="datetimeFigureOut">
              <a:rPr lang="sr-Latn-CS" smtClean="0"/>
              <a:t>5.12.2017.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6C0CF-5032-4C53-A839-9BBCF6AFE61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ransition spd="slow"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A5ED9-1D6D-47C8-AFFE-1530A3EB8058}" type="datetimeFigureOut">
              <a:rPr lang="sr-Latn-CS" smtClean="0"/>
              <a:t>5.12.2017.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6C0CF-5032-4C53-A839-9BBCF6AFE61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ransition spd="slow"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A5ED9-1D6D-47C8-AFFE-1530A3EB8058}" type="datetimeFigureOut">
              <a:rPr lang="sr-Latn-CS" smtClean="0"/>
              <a:t>5.12.2017.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6C0CF-5032-4C53-A839-9BBCF6AFE612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Pravokut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A5ED9-1D6D-47C8-AFFE-1530A3EB8058}" type="datetimeFigureOut">
              <a:rPr lang="sr-Latn-CS" smtClean="0"/>
              <a:t>5.12.2017.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6C0CF-5032-4C53-A839-9BBCF6AFE61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ransition spd="slow"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A5ED9-1D6D-47C8-AFFE-1530A3EB8058}" type="datetimeFigureOut">
              <a:rPr lang="sr-Latn-CS" smtClean="0"/>
              <a:t>5.12.2017.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6C0CF-5032-4C53-A839-9BBCF6AFE61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ransition spd="slow"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A5ED9-1D6D-47C8-AFFE-1530A3EB8058}" type="datetimeFigureOut">
              <a:rPr lang="sr-Latn-CS" smtClean="0"/>
              <a:t>5.12.2017.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6C0CF-5032-4C53-A839-9BBCF6AFE61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ransition spd="slow"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ut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A5ED9-1D6D-47C8-AFFE-1530A3EB8058}" type="datetimeFigureOut">
              <a:rPr lang="sr-Latn-CS" smtClean="0"/>
              <a:t>5.12.2017.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6C0CF-5032-4C53-A839-9BBCF6AFE612}" type="slidenum">
              <a:rPr lang="hr-HR" smtClean="0"/>
              <a:t>‹#›</a:t>
            </a:fld>
            <a:endParaRPr lang="hr-HR"/>
          </a:p>
        </p:txBody>
      </p:sp>
      <p:sp>
        <p:nvSpPr>
          <p:cNvPr id="6" name="Pravokut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A5ED9-1D6D-47C8-AFFE-1530A3EB8058}" type="datetimeFigureOut">
              <a:rPr lang="sr-Latn-CS" smtClean="0"/>
              <a:t>5.12.2017.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6C0CF-5032-4C53-A839-9BBCF6AFE61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ransition spd="slow"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9A5ED9-1D6D-47C8-AFFE-1530A3EB8058}" type="datetimeFigureOut">
              <a:rPr lang="sr-Latn-CS" smtClean="0"/>
              <a:t>5.12.2017.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66C0CF-5032-4C53-A839-9BBCF6AFE612}" type="slidenum">
              <a:rPr lang="hr-HR" smtClean="0"/>
              <a:t>‹#›</a:t>
            </a:fld>
            <a:endParaRPr lang="hr-HR"/>
          </a:p>
        </p:txBody>
      </p:sp>
      <p:sp>
        <p:nvSpPr>
          <p:cNvPr id="8" name="Pravokut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9" name="Dijagram toka: Postupak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Dijagram toka: Postupak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</p:spTree>
  </p:cSld>
  <p:clrMapOvr>
    <a:masterClrMapping/>
  </p:clrMapOvr>
  <p:transition spd="slow"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Rezervirano mjesto naslova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9" name="Rezervirano mjesto teksta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24" name="Rezervirano mjesto datum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59A5ED9-1D6D-47C8-AFFE-1530A3EB8058}" type="datetimeFigureOut">
              <a:rPr lang="sr-Latn-CS" smtClean="0"/>
              <a:t>5.12.2017.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hr-HR"/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A66C0CF-5032-4C53-A839-9BBCF6AFE612}" type="slidenum">
              <a:rPr lang="hr-HR" smtClean="0"/>
              <a:t>‹#›</a:t>
            </a:fld>
            <a:endParaRPr lang="hr-HR"/>
          </a:p>
        </p:txBody>
      </p:sp>
      <p:sp>
        <p:nvSpPr>
          <p:cNvPr id="15" name="Pravokut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r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643182"/>
            <a:ext cx="7772400" cy="957268"/>
          </a:xfrm>
        </p:spPr>
        <p:txBody>
          <a:bodyPr>
            <a:normAutofit fontScale="90000"/>
          </a:bodyPr>
          <a:lstStyle/>
          <a:p>
            <a:r>
              <a:rPr lang="hr-HR" sz="7300" b="1" dirty="0" smtClean="0"/>
              <a:t>  </a:t>
            </a:r>
            <a:r>
              <a:rPr lang="hr-HR" sz="7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Wacław</a:t>
            </a:r>
            <a:r>
              <a:rPr lang="hr-HR" sz="7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sz="7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Sierpiński</a:t>
            </a:r>
            <a:r>
              <a:rPr lang="hr-HR" b="1" dirty="0" smtClean="0"/>
              <a:t/>
            </a:r>
            <a:br>
              <a:rPr lang="hr-HR" b="1" dirty="0" smtClean="0"/>
            </a:b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32560" y="3429000"/>
            <a:ext cx="7406640" cy="1285884"/>
          </a:xfrm>
        </p:spPr>
        <p:txBody>
          <a:bodyPr>
            <a:normAutofit/>
          </a:bodyPr>
          <a:lstStyle/>
          <a:p>
            <a:r>
              <a:rPr lang="hr-HR" sz="3600" b="1" dirty="0" smtClean="0"/>
              <a:t>- </a:t>
            </a:r>
            <a:r>
              <a:rPr lang="hr-H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trokut </a:t>
            </a:r>
            <a:r>
              <a:rPr lang="hr-H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Sierpinskog</a:t>
            </a:r>
            <a:endParaRPr lang="hr-H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410" name="Picture 2" descr="Wac&amp;lstrok;aw Sierpi&amp;nacute;sk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472341">
            <a:off x="6046963" y="3344503"/>
            <a:ext cx="2095500" cy="29051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b="1" dirty="0" smtClean="0"/>
              <a:t>Trokut </a:t>
            </a:r>
            <a:r>
              <a:rPr lang="hr-HR" sz="4400" b="1" dirty="0" err="1" smtClean="0"/>
              <a:t>Sierpińskog</a:t>
            </a:r>
            <a:endParaRPr lang="hr-HR" sz="4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ime je dobio upravo matematičaru </a:t>
            </a:r>
            <a:r>
              <a:rPr lang="hr-HR" dirty="0" err="1" smtClean="0"/>
              <a:t>Wacławu</a:t>
            </a:r>
            <a:r>
              <a:rPr lang="hr-HR" dirty="0" smtClean="0"/>
              <a:t> </a:t>
            </a:r>
            <a:r>
              <a:rPr lang="hr-HR" dirty="0" err="1" smtClean="0"/>
              <a:t>Sierpińskom</a:t>
            </a:r>
            <a:endParaRPr lang="hr-HR" dirty="0" smtClean="0"/>
          </a:p>
          <a:p>
            <a:r>
              <a:rPr lang="hr-HR" dirty="0" smtClean="0"/>
              <a:t>pojavio se stoljećima prije rada </a:t>
            </a:r>
            <a:r>
              <a:rPr lang="hr-HR" dirty="0" err="1" smtClean="0"/>
              <a:t>Sierpińskog</a:t>
            </a:r>
            <a:r>
              <a:rPr lang="hr-HR" dirty="0" smtClean="0"/>
              <a:t> kao ukrasni uzorak</a:t>
            </a:r>
          </a:p>
          <a:p>
            <a:endParaRPr lang="hr-HR" dirty="0" smtClean="0"/>
          </a:p>
          <a:p>
            <a:endParaRPr lang="hr-HR" dirty="0"/>
          </a:p>
        </p:txBody>
      </p:sp>
      <p:pic>
        <p:nvPicPr>
          <p:cNvPr id="5" name="Slika 4" descr="220px-Sierpinski_triangle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3929066"/>
            <a:ext cx="2836062" cy="2462217"/>
          </a:xfrm>
          <a:prstGeom prst="rect">
            <a:avLst/>
          </a:prstGeom>
          <a:ln w="38100" cap="sq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b="1" dirty="0" smtClean="0"/>
              <a:t>Uklanjanje trokuta</a:t>
            </a:r>
            <a:endParaRPr lang="hr-HR" sz="44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Trokut </a:t>
            </a:r>
            <a:r>
              <a:rPr lang="hr-HR" dirty="0" err="1" smtClean="0"/>
              <a:t>Sierpinskog</a:t>
            </a:r>
            <a:r>
              <a:rPr lang="hr-HR" dirty="0" smtClean="0"/>
              <a:t> može se izraditi iz </a:t>
            </a:r>
            <a:r>
              <a:rPr lang="hr-HR" dirty="0" err="1" smtClean="0"/>
              <a:t>jednakostraničnog</a:t>
            </a:r>
            <a:r>
              <a:rPr lang="hr-HR" dirty="0" smtClean="0"/>
              <a:t> trokuta ponovnim uklanjanjem trokutnih </a:t>
            </a:r>
            <a:r>
              <a:rPr lang="hr-HR" dirty="0" err="1" smtClean="0"/>
              <a:t>podskupova</a:t>
            </a:r>
            <a:r>
              <a:rPr lang="hr-HR" dirty="0" smtClean="0"/>
              <a:t>:</a:t>
            </a:r>
          </a:p>
          <a:p>
            <a:r>
              <a:rPr lang="hr-HR" dirty="0" smtClean="0"/>
              <a:t>Započnite s </a:t>
            </a:r>
            <a:r>
              <a:rPr lang="hr-HR" dirty="0" err="1" smtClean="0"/>
              <a:t>jednakostraničnim</a:t>
            </a:r>
            <a:r>
              <a:rPr lang="hr-HR" dirty="0" smtClean="0"/>
              <a:t> trokutom.</a:t>
            </a:r>
          </a:p>
          <a:p>
            <a:r>
              <a:rPr lang="hr-HR" dirty="0" smtClean="0"/>
              <a:t>Podijelite ga u četiri jednaka manja trokuta i uklonite središnji dio.</a:t>
            </a:r>
          </a:p>
          <a:p>
            <a:r>
              <a:rPr lang="hr-HR" dirty="0" smtClean="0"/>
              <a:t>Ponovite drugi korak sa svakim preostalim manjim trokutom.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b="1" dirty="0" smtClean="0"/>
              <a:t>Uklanjanje trokuta</a:t>
            </a:r>
            <a:endParaRPr lang="hr-HR" sz="44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nakon uklanjanja središnjeg dijela ostaju ¾ površine</a:t>
            </a:r>
          </a:p>
          <a:p>
            <a:pPr>
              <a:buNone/>
            </a:pPr>
            <a:endParaRPr lang="hr-HR" dirty="0" smtClean="0"/>
          </a:p>
        </p:txBody>
      </p:sp>
      <p:pic>
        <p:nvPicPr>
          <p:cNvPr id="4" name="Slika 3" descr="image05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2643182"/>
            <a:ext cx="3988709" cy="3810868"/>
          </a:xfrm>
          <a:prstGeom prst="rect">
            <a:avLst/>
          </a:prstGeom>
        </p:spPr>
      </p:pic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pPr>
              <a:buNone/>
            </a:pPr>
            <a:r>
              <a:rPr lang="hr-HR" sz="3600" dirty="0" smtClean="0"/>
              <a:t>                      KRAJ!</a:t>
            </a:r>
          </a:p>
          <a:p>
            <a:pPr>
              <a:buNone/>
            </a:pPr>
            <a:r>
              <a:rPr lang="hr-HR" sz="3600" dirty="0" smtClean="0"/>
              <a:t>             HVALA NA PAŽNJI!</a:t>
            </a:r>
          </a:p>
          <a:p>
            <a:pPr>
              <a:buNone/>
            </a:pPr>
            <a:endParaRPr lang="hr-HR" sz="3600" dirty="0" smtClean="0"/>
          </a:p>
          <a:p>
            <a:pPr>
              <a:buNone/>
            </a:pPr>
            <a:r>
              <a:rPr lang="hr-HR" sz="3600" dirty="0" smtClean="0"/>
              <a:t>    IZRADILA:  JELENA MIŠAK, 8.C</a:t>
            </a:r>
            <a:endParaRPr lang="hr-HR" sz="3600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400" b="1" dirty="0" err="1" smtClean="0"/>
              <a:t>Wacław</a:t>
            </a:r>
            <a:r>
              <a:rPr lang="hr-HR" sz="4400" b="1" dirty="0" smtClean="0"/>
              <a:t> </a:t>
            </a:r>
            <a:r>
              <a:rPr lang="hr-HR" sz="4400" b="1" dirty="0" err="1" smtClean="0"/>
              <a:t>Sierpiński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poljski matematičar</a:t>
            </a:r>
          </a:p>
          <a:p>
            <a:r>
              <a:rPr lang="hr-HR" dirty="0" smtClean="0"/>
              <a:t>puno ime - </a:t>
            </a:r>
            <a:r>
              <a:rPr lang="hr-HR" b="1" dirty="0" err="1" smtClean="0"/>
              <a:t>Wacław</a:t>
            </a:r>
            <a:r>
              <a:rPr lang="hr-HR" b="1" dirty="0" smtClean="0"/>
              <a:t> </a:t>
            </a:r>
            <a:r>
              <a:rPr lang="hr-HR" b="1" dirty="0" err="1" smtClean="0"/>
              <a:t>Franciszek</a:t>
            </a:r>
            <a:r>
              <a:rPr lang="hr-HR" b="1" dirty="0" smtClean="0"/>
              <a:t> </a:t>
            </a:r>
            <a:r>
              <a:rPr lang="hr-HR" b="1" dirty="0" err="1" smtClean="0"/>
              <a:t>Sierpiński</a:t>
            </a:r>
            <a:endParaRPr lang="hr-HR" b="1" dirty="0" smtClean="0"/>
          </a:p>
          <a:p>
            <a:r>
              <a:rPr lang="hr-HR" dirty="0" smtClean="0"/>
              <a:t>(14. ožujka 1882. - 21. listopada 1969.)</a:t>
            </a:r>
            <a:endParaRPr lang="hr-HR" b="1" dirty="0" smtClean="0"/>
          </a:p>
          <a:p>
            <a:r>
              <a:rPr lang="hr-HR" dirty="0" smtClean="0"/>
              <a:t>teorija brojeva, funkcija i topologija</a:t>
            </a:r>
          </a:p>
          <a:p>
            <a:r>
              <a:rPr lang="hr-HR" dirty="0" smtClean="0"/>
              <a:t>objavio preko 700 radova i 50 knjiga</a:t>
            </a:r>
          </a:p>
          <a:p>
            <a:r>
              <a:rPr lang="hr-HR" dirty="0" smtClean="0"/>
              <a:t>Sveučilište u Varšavi – Odjel za matematiku i fiziku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b="1" dirty="0" err="1" smtClean="0"/>
              <a:t>Wacław</a:t>
            </a:r>
            <a:r>
              <a:rPr lang="hr-HR" sz="4400" b="1" dirty="0" smtClean="0"/>
              <a:t> </a:t>
            </a:r>
            <a:r>
              <a:rPr lang="hr-HR" sz="4400" b="1" dirty="0" err="1" smtClean="0"/>
              <a:t>Sierpiński</a:t>
            </a:r>
            <a:endParaRPr lang="hr-HR" sz="4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nagrada za najbolji esej studenata o </a:t>
            </a:r>
            <a:r>
              <a:rPr lang="hr-HR" dirty="0" err="1" smtClean="0"/>
              <a:t>Voronoyjevu</a:t>
            </a:r>
            <a:r>
              <a:rPr lang="hr-HR" dirty="0" smtClean="0"/>
              <a:t> doprinosu teoriji brojeva</a:t>
            </a:r>
          </a:p>
          <a:p>
            <a:r>
              <a:rPr lang="hr-HR" dirty="0" err="1" smtClean="0"/>
              <a:t>Jagiellonian</a:t>
            </a:r>
            <a:r>
              <a:rPr lang="hr-HR" dirty="0" smtClean="0"/>
              <a:t> </a:t>
            </a:r>
            <a:r>
              <a:rPr lang="hr-HR" dirty="0" err="1" smtClean="0"/>
              <a:t>University</a:t>
            </a:r>
            <a:r>
              <a:rPr lang="hr-HR" dirty="0" smtClean="0"/>
              <a:t> u </a:t>
            </a:r>
            <a:r>
              <a:rPr lang="hr-HR" dirty="0" err="1" smtClean="0"/>
              <a:t>Krakówu</a:t>
            </a:r>
            <a:endParaRPr lang="hr-HR" dirty="0" smtClean="0"/>
          </a:p>
          <a:p>
            <a:r>
              <a:rPr lang="hr-HR" dirty="0" smtClean="0"/>
              <a:t>studij astronomije i filozofije</a:t>
            </a:r>
          </a:p>
          <a:p>
            <a:r>
              <a:rPr lang="hr-HR" dirty="0" smtClean="0"/>
              <a:t>diplomirao na Sveučilištu u </a:t>
            </a:r>
            <a:r>
              <a:rPr lang="hr-HR" dirty="0" err="1" smtClean="0"/>
              <a:t>Lwówu</a:t>
            </a:r>
            <a:r>
              <a:rPr lang="hr-HR" dirty="0" smtClean="0"/>
              <a:t> 1908. godine</a:t>
            </a:r>
          </a:p>
          <a:p>
            <a:r>
              <a:rPr lang="hr-HR" dirty="0" smtClean="0"/>
              <a:t>1916. – dao je prvi primjer apsolutno normalnog broja</a:t>
            </a:r>
            <a:endParaRPr lang="hr-HR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b="1" dirty="0" err="1" smtClean="0"/>
              <a:t>Wacław</a:t>
            </a:r>
            <a:r>
              <a:rPr lang="hr-HR" sz="4400" b="1" dirty="0" smtClean="0"/>
              <a:t> </a:t>
            </a:r>
            <a:r>
              <a:rPr lang="hr-HR" sz="4400" b="1" dirty="0" err="1" smtClean="0"/>
              <a:t>Sierpiński</a:t>
            </a:r>
            <a:endParaRPr lang="hr-HR" sz="4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objavio knjige: </a:t>
            </a:r>
            <a:r>
              <a:rPr lang="en-US" i="1" dirty="0" smtClean="0"/>
              <a:t>The </a:t>
            </a:r>
            <a:r>
              <a:rPr lang="en-US" i="1" dirty="0" err="1" smtClean="0"/>
              <a:t>Teorism</a:t>
            </a:r>
            <a:r>
              <a:rPr lang="en-US" i="1" dirty="0" smtClean="0"/>
              <a:t> of Irrational Numbers</a:t>
            </a:r>
            <a:r>
              <a:rPr lang="en-US" dirty="0" smtClean="0"/>
              <a:t> (1910.)</a:t>
            </a:r>
            <a:r>
              <a:rPr lang="hr-HR" dirty="0" smtClean="0"/>
              <a:t>, </a:t>
            </a:r>
            <a:r>
              <a:rPr lang="en-US" i="1" dirty="0" smtClean="0"/>
              <a:t>Outline of Set Theory</a:t>
            </a:r>
            <a:r>
              <a:rPr lang="en-US" dirty="0" smtClean="0"/>
              <a:t> (1912.)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i="1" dirty="0" smtClean="0"/>
              <a:t>The Theory of Numbers</a:t>
            </a:r>
            <a:r>
              <a:rPr lang="en-US" dirty="0" smtClean="0"/>
              <a:t> (1912.</a:t>
            </a:r>
            <a:r>
              <a:rPr lang="hr-HR" dirty="0" smtClean="0"/>
              <a:t>)</a:t>
            </a:r>
          </a:p>
          <a:p>
            <a:r>
              <a:rPr lang="hr-HR" dirty="0" smtClean="0"/>
              <a:t>tijekom poljsko-sovjetskog rata (1919.-1921.), </a:t>
            </a:r>
            <a:r>
              <a:rPr lang="hr-HR" dirty="0" err="1" smtClean="0"/>
              <a:t>Sierpiński</a:t>
            </a:r>
            <a:r>
              <a:rPr lang="hr-HR" dirty="0" smtClean="0"/>
              <a:t> je pomogao razbiti sovjetske ruske šifre za </a:t>
            </a:r>
            <a:r>
              <a:rPr lang="hr-HR" dirty="0" err="1" smtClean="0"/>
              <a:t>kriptološki</a:t>
            </a:r>
            <a:r>
              <a:rPr lang="hr-HR" dirty="0" smtClean="0"/>
              <a:t> agencijski poljski štab</a:t>
            </a:r>
          </a:p>
          <a:p>
            <a:r>
              <a:rPr lang="pl-PL" dirty="0" smtClean="0"/>
              <a:t>u skupnoj teoriji je davao priloge o aksiomu izbora i hipotezi o </a:t>
            </a:r>
            <a:r>
              <a:rPr lang="hr-HR" dirty="0" smtClean="0"/>
              <a:t>kontinuumu</a:t>
            </a:r>
            <a:endParaRPr lang="hr-HR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b="1" dirty="0" err="1" smtClean="0"/>
              <a:t>Wacław</a:t>
            </a:r>
            <a:r>
              <a:rPr lang="hr-HR" sz="4400" b="1" dirty="0" smtClean="0"/>
              <a:t> </a:t>
            </a:r>
            <a:r>
              <a:rPr lang="hr-HR" sz="4400" b="1" dirty="0" err="1" smtClean="0"/>
              <a:t>Sierpiński</a:t>
            </a:r>
            <a:endParaRPr lang="hr-HR" sz="4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Sierpiński je bio nagrađen izborima na </a:t>
            </a:r>
            <a:r>
              <a:rPr lang="vi-VN" b="1" dirty="0" smtClean="0"/>
              <a:t>Poljskoj akademiji učenja </a:t>
            </a:r>
            <a:r>
              <a:rPr lang="vi-VN" dirty="0" smtClean="0"/>
              <a:t>1921. godine, a iste je godine </a:t>
            </a:r>
            <a:r>
              <a:rPr lang="hr-H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postao</a:t>
            </a:r>
            <a:r>
              <a:rPr lang="vi-VN" dirty="0" smtClean="0"/>
              <a:t> </a:t>
            </a:r>
            <a:r>
              <a:rPr lang="vi-VN" dirty="0" smtClean="0"/>
              <a:t>dekan Fakulteta Sveučilišta u Varšavi. Godine 1928. postao je potpredsjednik </a:t>
            </a:r>
            <a:r>
              <a:rPr lang="vi-VN" b="1" dirty="0" smtClean="0"/>
              <a:t>Varšavskog</a:t>
            </a:r>
            <a:r>
              <a:rPr lang="hr-HR" b="1" dirty="0" smtClean="0"/>
              <a:t> </a:t>
            </a:r>
            <a:r>
              <a:rPr lang="vi-VN" dirty="0" smtClean="0"/>
              <a:t>znanstvenog društva, a iste je godine izabran za predsjednika </a:t>
            </a:r>
            <a:r>
              <a:rPr lang="vi-VN" dirty="0" smtClean="0"/>
              <a:t>Poljsk</a:t>
            </a:r>
            <a:r>
              <a:rPr lang="hr-HR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og</a:t>
            </a:r>
            <a:r>
              <a:rPr lang="vi-VN" dirty="0" smtClean="0"/>
              <a:t> </a:t>
            </a:r>
            <a:r>
              <a:rPr lang="vi-VN" dirty="0" smtClean="0"/>
              <a:t>matematičkog društva.</a:t>
            </a:r>
            <a:endParaRPr lang="hr-HR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b="1" dirty="0" err="1" smtClean="0"/>
              <a:t>Wacław</a:t>
            </a:r>
            <a:r>
              <a:rPr lang="hr-HR" sz="4400" b="1" dirty="0" smtClean="0"/>
              <a:t> </a:t>
            </a:r>
            <a:r>
              <a:rPr lang="hr-HR" sz="4400" b="1" dirty="0" err="1" smtClean="0"/>
              <a:t>Sierpiński</a:t>
            </a:r>
            <a:endParaRPr lang="hr-HR" sz="4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981596"/>
          </a:xfrm>
        </p:spPr>
        <p:txBody>
          <a:bodyPr>
            <a:normAutofit/>
          </a:bodyPr>
          <a:lstStyle/>
          <a:p>
            <a:r>
              <a:rPr lang="hr-HR" b="1" u="sng" dirty="0" smtClean="0"/>
              <a:t>Bio je izabran u:</a:t>
            </a:r>
          </a:p>
          <a:p>
            <a:r>
              <a:rPr lang="hr-HR" dirty="0" smtClean="0"/>
              <a:t>Geografsko društvo Lima (1931.)</a:t>
            </a:r>
          </a:p>
          <a:p>
            <a:r>
              <a:rPr lang="hr-HR" dirty="0" smtClean="0"/>
              <a:t>Kraljevsko znanstveno društvo </a:t>
            </a:r>
            <a:r>
              <a:rPr lang="hr-HR" dirty="0" err="1" smtClean="0"/>
              <a:t>Liègea</a:t>
            </a:r>
            <a:r>
              <a:rPr lang="hr-HR" dirty="0" smtClean="0"/>
              <a:t> (1934.)</a:t>
            </a:r>
          </a:p>
          <a:p>
            <a:r>
              <a:rPr lang="hr-HR" dirty="0" smtClean="0"/>
              <a:t>Bugarsku akademiju znanosti (1936.)</a:t>
            </a:r>
          </a:p>
          <a:p>
            <a:r>
              <a:rPr lang="pl-PL" dirty="0" smtClean="0"/>
              <a:t>Nacionalnu akademiju Lima (1939.)</a:t>
            </a:r>
            <a:endParaRPr lang="hr-HR" dirty="0" smtClean="0"/>
          </a:p>
          <a:p>
            <a:r>
              <a:rPr lang="pl-PL" dirty="0" smtClean="0"/>
              <a:t>Američku nacionalnu akademiju znanosti (1959.)</a:t>
            </a:r>
          </a:p>
          <a:p>
            <a:r>
              <a:rPr lang="hr-HR" dirty="0" smtClean="0"/>
              <a:t>Kraljevsku nizozemsku akademiju (1961.)</a:t>
            </a:r>
            <a:endParaRPr lang="hr-HR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b="1" dirty="0" err="1" smtClean="0"/>
              <a:t>Wacław</a:t>
            </a:r>
            <a:r>
              <a:rPr lang="hr-HR" sz="4400" b="1" dirty="0" smtClean="0"/>
              <a:t> </a:t>
            </a:r>
            <a:r>
              <a:rPr lang="hr-HR" sz="4400" b="1" dirty="0" err="1" smtClean="0"/>
              <a:t>Sierpiński</a:t>
            </a:r>
            <a:endParaRPr lang="hr-HR" sz="4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Akademiju znanosti u Bruxellesu (1961.)</a:t>
            </a:r>
          </a:p>
          <a:p>
            <a:r>
              <a:rPr lang="hr-HR" dirty="0" smtClean="0"/>
              <a:t>Londonsko matematičko društvo (1964.)</a:t>
            </a:r>
          </a:p>
          <a:p>
            <a:r>
              <a:rPr lang="hr-HR" dirty="0" smtClean="0"/>
              <a:t>Papinsku akademiju znanosti (1967.)</a:t>
            </a:r>
          </a:p>
          <a:p>
            <a:r>
              <a:rPr lang="hr-HR" dirty="0" smtClean="0"/>
              <a:t>i mnoge druge akademije znanosti i društva</a:t>
            </a:r>
            <a:endParaRPr lang="hr-HR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b="1" dirty="0" err="1" smtClean="0"/>
              <a:t>Wacław</a:t>
            </a:r>
            <a:r>
              <a:rPr lang="hr-HR" sz="4400" b="1" dirty="0" smtClean="0"/>
              <a:t> </a:t>
            </a:r>
            <a:r>
              <a:rPr lang="hr-HR" sz="4400" b="1" dirty="0" err="1" smtClean="0"/>
              <a:t>Sierpiński</a:t>
            </a:r>
            <a:endParaRPr lang="hr-HR" sz="4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Godine 1949. </a:t>
            </a:r>
            <a:r>
              <a:rPr lang="hr-HR" dirty="0" err="1" smtClean="0"/>
              <a:t>Sierpiński</a:t>
            </a:r>
            <a:r>
              <a:rPr lang="hr-HR" dirty="0" smtClean="0"/>
              <a:t> je dobio Poljsku znanstvenu nagradu, </a:t>
            </a:r>
            <a:r>
              <a:rPr lang="hr-HR" b="1" dirty="0" smtClean="0"/>
              <a:t>prvog</a:t>
            </a:r>
            <a:r>
              <a:rPr lang="hr-HR" dirty="0" smtClean="0"/>
              <a:t> stupnja.</a:t>
            </a:r>
          </a:p>
          <a:p>
            <a:r>
              <a:rPr lang="hr-HR" b="1" u="sng" dirty="0" smtClean="0"/>
              <a:t>Poznat po:</a:t>
            </a:r>
          </a:p>
          <a:p>
            <a:r>
              <a:rPr lang="hr-HR" dirty="0" err="1" smtClean="0"/>
              <a:t>Sierpinskom</a:t>
            </a:r>
            <a:r>
              <a:rPr lang="hr-HR" dirty="0" smtClean="0"/>
              <a:t> trokutu</a:t>
            </a:r>
          </a:p>
          <a:p>
            <a:r>
              <a:rPr lang="hr-HR" dirty="0" err="1" smtClean="0"/>
              <a:t>Sierpinskom</a:t>
            </a:r>
            <a:r>
              <a:rPr lang="hr-HR" dirty="0" smtClean="0"/>
              <a:t> tepihu</a:t>
            </a:r>
          </a:p>
          <a:p>
            <a:r>
              <a:rPr lang="hr-HR" dirty="0" err="1" smtClean="0"/>
              <a:t>Sierpinskoj</a:t>
            </a:r>
            <a:r>
              <a:rPr lang="hr-HR" dirty="0" smtClean="0"/>
              <a:t> krivulji</a:t>
            </a:r>
          </a:p>
          <a:p>
            <a:r>
              <a:rPr lang="hr-HR" dirty="0" err="1" smtClean="0"/>
              <a:t>Sierpinskom</a:t>
            </a:r>
            <a:r>
              <a:rPr lang="hr-HR" dirty="0" smtClean="0"/>
              <a:t> broju</a:t>
            </a:r>
            <a:endParaRPr lang="hr-HR" b="1" dirty="0" smtClean="0"/>
          </a:p>
          <a:p>
            <a:r>
              <a:rPr lang="hr-HR" dirty="0" smtClean="0"/>
              <a:t>umro u 87. godini života</a:t>
            </a:r>
          </a:p>
          <a:p>
            <a:endParaRPr lang="hr-HR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b="1" dirty="0" smtClean="0"/>
              <a:t>Trokut </a:t>
            </a:r>
            <a:r>
              <a:rPr lang="hr-HR" sz="4400" b="1" dirty="0" err="1" smtClean="0"/>
              <a:t>Sierpińskog</a:t>
            </a:r>
            <a:endParaRPr lang="hr-HR" sz="44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fraktalni</a:t>
            </a:r>
            <a:r>
              <a:rPr lang="hr-HR" dirty="0" smtClean="0"/>
              <a:t> i atraktivan fiksni set s ukupnim oblikom </a:t>
            </a:r>
            <a:r>
              <a:rPr lang="hr-HR" dirty="0" err="1" smtClean="0"/>
              <a:t>jednakostraničnog</a:t>
            </a:r>
            <a:r>
              <a:rPr lang="hr-HR" dirty="0" smtClean="0"/>
              <a:t> trokuta</a:t>
            </a:r>
          </a:p>
          <a:p>
            <a:r>
              <a:rPr lang="hr-HR" dirty="0" smtClean="0"/>
              <a:t>rekurzivno podijeljen </a:t>
            </a:r>
            <a:r>
              <a:rPr lang="hr-HR" dirty="0" smtClean="0"/>
              <a:t>na manje </a:t>
            </a:r>
            <a:r>
              <a:rPr lang="hr-HR" dirty="0" err="1" smtClean="0"/>
              <a:t>jednakostranične</a:t>
            </a:r>
            <a:r>
              <a:rPr lang="hr-HR" dirty="0" smtClean="0"/>
              <a:t> trokute</a:t>
            </a:r>
          </a:p>
          <a:p>
            <a:r>
              <a:rPr lang="hr-HR" dirty="0" smtClean="0"/>
              <a:t>jedan od osnovnih primjera </a:t>
            </a:r>
            <a:r>
              <a:rPr lang="hr-HR" dirty="0" err="1" smtClean="0"/>
              <a:t>samonosnih</a:t>
            </a:r>
            <a:r>
              <a:rPr lang="hr-HR" dirty="0" smtClean="0"/>
              <a:t> skupova</a:t>
            </a:r>
          </a:p>
          <a:p>
            <a:r>
              <a:rPr lang="hr-HR" dirty="0" smtClean="0"/>
              <a:t>matematički generirani uzorak koji se može reproducirati pri bilo kojem povećanju ili smanjenju </a:t>
            </a:r>
            <a:endParaRPr lang="hr-HR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Izvorni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194</TotalTime>
  <Words>425</Words>
  <Application>Microsoft Office PowerPoint</Application>
  <PresentationFormat>Prikaz na zaslonu (4:3)</PresentationFormat>
  <Paragraphs>63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4" baseType="lpstr">
      <vt:lpstr>Solsticij</vt:lpstr>
      <vt:lpstr>  Wacław Sierpiński </vt:lpstr>
      <vt:lpstr>Wacław Sierpiński</vt:lpstr>
      <vt:lpstr>Wacław Sierpiński</vt:lpstr>
      <vt:lpstr>Wacław Sierpiński</vt:lpstr>
      <vt:lpstr>Wacław Sierpiński</vt:lpstr>
      <vt:lpstr>Wacław Sierpiński</vt:lpstr>
      <vt:lpstr>Wacław Sierpiński</vt:lpstr>
      <vt:lpstr>Wacław Sierpiński</vt:lpstr>
      <vt:lpstr>Trokut Sierpińskog</vt:lpstr>
      <vt:lpstr>Trokut Sierpińskog</vt:lpstr>
      <vt:lpstr>Uklanjanje trokuta</vt:lpstr>
      <vt:lpstr>Uklanjanje trokuta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Wacław Sierpiński</dc:title>
  <dc:creator>Dejan</dc:creator>
  <cp:lastModifiedBy>Korisnik</cp:lastModifiedBy>
  <cp:revision>17</cp:revision>
  <dcterms:created xsi:type="dcterms:W3CDTF">2017-12-02T08:38:06Z</dcterms:created>
  <dcterms:modified xsi:type="dcterms:W3CDTF">2017-12-05T08:08:21Z</dcterms:modified>
</cp:coreProperties>
</file>